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ppt/notesSlides/notesSlide56.xml" ContentType="application/vnd.openxmlformats-officedocument.presentationml.notesSlide+xml"/>
  <Override PartName="/ppt/notesSlides/notesSlide5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67" r:id="rId1"/>
  </p:sldMasterIdLst>
  <p:notesMasterIdLst>
    <p:notesMasterId r:id="rId63"/>
  </p:notesMasterIdLst>
  <p:handoutMasterIdLst>
    <p:handoutMasterId r:id="rId64"/>
  </p:handoutMasterIdLst>
  <p:sldIdLst>
    <p:sldId id="398" r:id="rId2"/>
    <p:sldId id="400" r:id="rId3"/>
    <p:sldId id="290" r:id="rId4"/>
    <p:sldId id="372" r:id="rId5"/>
    <p:sldId id="309" r:id="rId6"/>
    <p:sldId id="304" r:id="rId7"/>
    <p:sldId id="385" r:id="rId8"/>
    <p:sldId id="314" r:id="rId9"/>
    <p:sldId id="318" r:id="rId10"/>
    <p:sldId id="358" r:id="rId11"/>
    <p:sldId id="379" r:id="rId12"/>
    <p:sldId id="391" r:id="rId13"/>
    <p:sldId id="392" r:id="rId14"/>
    <p:sldId id="373" r:id="rId15"/>
    <p:sldId id="375" r:id="rId16"/>
    <p:sldId id="376" r:id="rId17"/>
    <p:sldId id="378" r:id="rId18"/>
    <p:sldId id="382" r:id="rId19"/>
    <p:sldId id="396" r:id="rId20"/>
    <p:sldId id="380" r:id="rId21"/>
    <p:sldId id="386" r:id="rId22"/>
    <p:sldId id="403" r:id="rId23"/>
    <p:sldId id="404" r:id="rId24"/>
    <p:sldId id="401" r:id="rId25"/>
    <p:sldId id="325" r:id="rId26"/>
    <p:sldId id="367" r:id="rId27"/>
    <p:sldId id="402" r:id="rId28"/>
    <p:sldId id="411" r:id="rId29"/>
    <p:sldId id="413" r:id="rId30"/>
    <p:sldId id="414" r:id="rId31"/>
    <p:sldId id="405" r:id="rId32"/>
    <p:sldId id="406" r:id="rId33"/>
    <p:sldId id="407" r:id="rId34"/>
    <p:sldId id="359" r:id="rId35"/>
    <p:sldId id="333" r:id="rId36"/>
    <p:sldId id="334" r:id="rId37"/>
    <p:sldId id="335" r:id="rId38"/>
    <p:sldId id="337" r:id="rId39"/>
    <p:sldId id="364" r:id="rId40"/>
    <p:sldId id="408" r:id="rId41"/>
    <p:sldId id="409" r:id="rId42"/>
    <p:sldId id="410" r:id="rId43"/>
    <p:sldId id="340" r:id="rId44"/>
    <p:sldId id="341" r:id="rId45"/>
    <p:sldId id="343" r:id="rId46"/>
    <p:sldId id="344" r:id="rId47"/>
    <p:sldId id="345" r:id="rId48"/>
    <p:sldId id="331" r:id="rId49"/>
    <p:sldId id="347" r:id="rId50"/>
    <p:sldId id="412" r:id="rId51"/>
    <p:sldId id="350" r:id="rId52"/>
    <p:sldId id="352" r:id="rId53"/>
    <p:sldId id="354" r:id="rId54"/>
    <p:sldId id="355" r:id="rId55"/>
    <p:sldId id="360" r:id="rId56"/>
    <p:sldId id="361" r:id="rId57"/>
    <p:sldId id="397" r:id="rId58"/>
    <p:sldId id="363" r:id="rId59"/>
    <p:sldId id="370" r:id="rId60"/>
    <p:sldId id="366" r:id="rId61"/>
    <p:sldId id="399" r:id="rId62"/>
  </p:sldIdLst>
  <p:sldSz cx="12192000" cy="6858000"/>
  <p:notesSz cx="10234613" cy="7104063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A520"/>
    <a:srgbClr val="00A249"/>
    <a:srgbClr val="4E022C"/>
    <a:srgbClr val="009E47"/>
    <a:srgbClr val="C9AADA"/>
    <a:srgbClr val="CC99FF"/>
    <a:srgbClr val="5B275F"/>
    <a:srgbClr val="582A5C"/>
    <a:srgbClr val="442745"/>
    <a:srgbClr val="4D2C4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87" autoAdjust="0"/>
    <p:restoredTop sz="86306" autoAdjust="0"/>
  </p:normalViewPr>
  <p:slideViewPr>
    <p:cSldViewPr>
      <p:cViewPr varScale="1">
        <p:scale>
          <a:sx n="80" d="100"/>
          <a:sy n="80" d="100"/>
        </p:scale>
        <p:origin x="180" y="96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notesMaster" Target="notesMasters/notesMaster1.xml"/><Relationship Id="rId68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handoutMaster" Target="handoutMasters/handoutMaster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theme" Target="theme/theme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5_2">
  <dgm:title val=""/>
  <dgm:desc val=""/>
  <dgm:catLst>
    <dgm:cat type="accent5" pri="11200"/>
  </dgm:catLst>
  <dgm:styleLbl name="node0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5"/>
    </dgm:fillClrLst>
    <dgm:linClrLst meth="repeat">
      <a:schemeClr val="accent5"/>
    </dgm:linClrLst>
    <dgm:effectClrLst/>
    <dgm:txLinClrLst/>
    <dgm:txFillClrLst/>
    <dgm:txEffectClrLst/>
  </dgm:styleLbl>
  <dgm:styleLbl name="lnNode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8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6DD8C18-D0B8-4E33-BB0A-3B692AAF3B34}" type="doc">
      <dgm:prSet loTypeId="urn:microsoft.com/office/officeart/2005/8/layout/orgChart1" loCatId="hierarchy" qsTypeId="urn:microsoft.com/office/officeart/2005/8/quickstyle/simple1" qsCatId="simple" csTypeId="urn:microsoft.com/office/officeart/2005/8/colors/accent5_2" csCatId="accent5" phldr="1"/>
      <dgm:spPr/>
      <dgm:t>
        <a:bodyPr/>
        <a:lstStyle/>
        <a:p>
          <a:endParaRPr lang="pt-BR"/>
        </a:p>
      </dgm:t>
    </dgm:pt>
    <dgm:pt modelId="{0187B890-880D-45B3-8097-E552BE6CA29E}">
      <dgm:prSet custT="1"/>
      <dgm:spPr>
        <a:solidFill>
          <a:schemeClr val="bg2">
            <a:lumMod val="90000"/>
          </a:schemeClr>
        </a:solidFill>
      </dgm:spPr>
      <dgm:t>
        <a:bodyPr/>
        <a:lstStyle/>
        <a:p>
          <a:r>
            <a:rPr lang="pt-BR" sz="2200" b="1" dirty="0">
              <a:solidFill>
                <a:srgbClr val="4E022C"/>
              </a:solidFill>
              <a:latin typeface="Segoe UI" panose="020B0502040204020203" pitchFamily="34" charset="0"/>
              <a:cs typeface="Segoe UI" panose="020B0502040204020203" pitchFamily="34" charset="0"/>
            </a:rPr>
            <a:t>Diretoria Executiva</a:t>
          </a:r>
        </a:p>
      </dgm:t>
    </dgm:pt>
    <dgm:pt modelId="{DCA94EF4-515E-40CA-BE2D-139EC53E126A}" type="parTrans" cxnId="{19A97B59-C8AC-4A4B-9805-77E19F8AAAC2}">
      <dgm:prSet/>
      <dgm:spPr/>
      <dgm:t>
        <a:bodyPr/>
        <a:lstStyle/>
        <a:p>
          <a:endParaRPr lang="pt-BR" sz="2200" b="1">
            <a:latin typeface="Segoe UI" panose="020B0502040204020203" pitchFamily="34" charset="0"/>
            <a:cs typeface="Segoe UI" panose="020B0502040204020203" pitchFamily="34" charset="0"/>
          </a:endParaRPr>
        </a:p>
      </dgm:t>
    </dgm:pt>
    <dgm:pt modelId="{EDEEAA13-D4F5-4028-985B-CEC0F830D4EE}" type="sibTrans" cxnId="{19A97B59-C8AC-4A4B-9805-77E19F8AAAC2}">
      <dgm:prSet/>
      <dgm:spPr/>
      <dgm:t>
        <a:bodyPr/>
        <a:lstStyle/>
        <a:p>
          <a:endParaRPr lang="pt-BR" sz="2200" b="1">
            <a:latin typeface="Segoe UI" panose="020B0502040204020203" pitchFamily="34" charset="0"/>
            <a:cs typeface="Segoe UI" panose="020B0502040204020203" pitchFamily="34" charset="0"/>
          </a:endParaRPr>
        </a:p>
      </dgm:t>
    </dgm:pt>
    <dgm:pt modelId="{26BE8819-9C05-4E05-9617-63D80E8EFBD4}">
      <dgm:prSet custT="1"/>
      <dgm:spPr>
        <a:solidFill>
          <a:schemeClr val="bg2">
            <a:lumMod val="90000"/>
          </a:schemeClr>
        </a:solidFill>
      </dgm:spPr>
      <dgm:t>
        <a:bodyPr/>
        <a:lstStyle/>
        <a:p>
          <a:r>
            <a:rPr lang="pt-BR" sz="2200" b="1" dirty="0">
              <a:solidFill>
                <a:srgbClr val="4E022C"/>
              </a:solidFill>
              <a:latin typeface="Segoe UI" panose="020B0502040204020203" pitchFamily="34" charset="0"/>
              <a:cs typeface="Segoe UI" panose="020B0502040204020203" pitchFamily="34" charset="0"/>
            </a:rPr>
            <a:t>Conselho de Administração</a:t>
          </a:r>
        </a:p>
      </dgm:t>
    </dgm:pt>
    <dgm:pt modelId="{63E06D2E-0260-469D-8059-C5E7A80046F3}" type="parTrans" cxnId="{16DC47CE-3A02-418D-BF15-517C0B285B39}">
      <dgm:prSet/>
      <dgm:spPr/>
      <dgm:t>
        <a:bodyPr/>
        <a:lstStyle/>
        <a:p>
          <a:endParaRPr lang="pt-BR" sz="2200" b="1">
            <a:latin typeface="Segoe UI" panose="020B0502040204020203" pitchFamily="34" charset="0"/>
            <a:cs typeface="Segoe UI" panose="020B0502040204020203" pitchFamily="34" charset="0"/>
          </a:endParaRPr>
        </a:p>
      </dgm:t>
    </dgm:pt>
    <dgm:pt modelId="{312BC95D-CDF8-4038-92E6-989F1C608977}" type="sibTrans" cxnId="{16DC47CE-3A02-418D-BF15-517C0B285B39}">
      <dgm:prSet/>
      <dgm:spPr/>
      <dgm:t>
        <a:bodyPr/>
        <a:lstStyle/>
        <a:p>
          <a:endParaRPr lang="pt-BR" sz="2200" b="1">
            <a:latin typeface="Segoe UI" panose="020B0502040204020203" pitchFamily="34" charset="0"/>
            <a:cs typeface="Segoe UI" panose="020B0502040204020203" pitchFamily="34" charset="0"/>
          </a:endParaRPr>
        </a:p>
      </dgm:t>
    </dgm:pt>
    <dgm:pt modelId="{B5E362E7-705A-4197-A18C-AC729320486A}">
      <dgm:prSet custT="1"/>
      <dgm:spPr>
        <a:solidFill>
          <a:schemeClr val="bg2">
            <a:lumMod val="90000"/>
          </a:schemeClr>
        </a:solidFill>
      </dgm:spPr>
      <dgm:t>
        <a:bodyPr/>
        <a:lstStyle/>
        <a:p>
          <a:r>
            <a:rPr lang="pt-BR" sz="2200" b="1" dirty="0">
              <a:solidFill>
                <a:srgbClr val="4E022C"/>
              </a:solidFill>
              <a:latin typeface="Segoe UI" panose="020B0502040204020203" pitchFamily="34" charset="0"/>
              <a:cs typeface="Segoe UI" panose="020B0502040204020203" pitchFamily="34" charset="0"/>
            </a:rPr>
            <a:t>Conselho    Fiscal</a:t>
          </a:r>
        </a:p>
      </dgm:t>
    </dgm:pt>
    <dgm:pt modelId="{B397865D-372C-41C6-914A-2A5D40469980}" type="parTrans" cxnId="{8BF0B13F-87CA-4B12-8843-6D1D8FC6CB80}">
      <dgm:prSet/>
      <dgm:spPr/>
      <dgm:t>
        <a:bodyPr/>
        <a:lstStyle/>
        <a:p>
          <a:endParaRPr lang="pt-BR" sz="2200" b="1">
            <a:latin typeface="Segoe UI" panose="020B0502040204020203" pitchFamily="34" charset="0"/>
            <a:cs typeface="Segoe UI" panose="020B0502040204020203" pitchFamily="34" charset="0"/>
          </a:endParaRPr>
        </a:p>
      </dgm:t>
    </dgm:pt>
    <dgm:pt modelId="{4120516D-782E-4851-9E07-889C56CB7EE8}" type="sibTrans" cxnId="{8BF0B13F-87CA-4B12-8843-6D1D8FC6CB80}">
      <dgm:prSet/>
      <dgm:spPr/>
      <dgm:t>
        <a:bodyPr/>
        <a:lstStyle/>
        <a:p>
          <a:endParaRPr lang="pt-BR" sz="2200" b="1">
            <a:latin typeface="Segoe UI" panose="020B0502040204020203" pitchFamily="34" charset="0"/>
            <a:cs typeface="Segoe UI" panose="020B0502040204020203" pitchFamily="34" charset="0"/>
          </a:endParaRPr>
        </a:p>
      </dgm:t>
    </dgm:pt>
    <dgm:pt modelId="{8FDC5A33-7126-4451-83D8-D9ECEC49F9F5}">
      <dgm:prSet custT="1"/>
      <dgm:spPr>
        <a:solidFill>
          <a:schemeClr val="bg2">
            <a:lumMod val="90000"/>
          </a:schemeClr>
        </a:solidFill>
      </dgm:spPr>
      <dgm:t>
        <a:bodyPr/>
        <a:lstStyle/>
        <a:p>
          <a:r>
            <a:rPr lang="pt-BR" sz="2200" b="1" dirty="0">
              <a:solidFill>
                <a:srgbClr val="4E022C"/>
              </a:solidFill>
              <a:latin typeface="Segoe UI" panose="020B0502040204020203" pitchFamily="34" charset="0"/>
              <a:cs typeface="Segoe UI" panose="020B0502040204020203" pitchFamily="34" charset="0"/>
            </a:rPr>
            <a:t>Comitê de Investimentos</a:t>
          </a:r>
        </a:p>
      </dgm:t>
    </dgm:pt>
    <dgm:pt modelId="{95657130-7E32-4B72-852E-2786E7A08741}" type="parTrans" cxnId="{F1462760-DFC5-4163-8324-F9F61AA597B2}">
      <dgm:prSet/>
      <dgm:spPr/>
      <dgm:t>
        <a:bodyPr/>
        <a:lstStyle/>
        <a:p>
          <a:endParaRPr lang="pt-BR" sz="2200" b="1">
            <a:latin typeface="Segoe UI" panose="020B0502040204020203" pitchFamily="34" charset="0"/>
            <a:cs typeface="Segoe UI" panose="020B0502040204020203" pitchFamily="34" charset="0"/>
          </a:endParaRPr>
        </a:p>
      </dgm:t>
    </dgm:pt>
    <dgm:pt modelId="{9BB761F1-FD1D-430A-AD60-A03EF3FF48D5}" type="sibTrans" cxnId="{F1462760-DFC5-4163-8324-F9F61AA597B2}">
      <dgm:prSet/>
      <dgm:spPr/>
      <dgm:t>
        <a:bodyPr/>
        <a:lstStyle/>
        <a:p>
          <a:endParaRPr lang="pt-BR" sz="2200" b="1">
            <a:latin typeface="Segoe UI" panose="020B0502040204020203" pitchFamily="34" charset="0"/>
            <a:cs typeface="Segoe UI" panose="020B0502040204020203" pitchFamily="34" charset="0"/>
          </a:endParaRPr>
        </a:p>
      </dgm:t>
    </dgm:pt>
    <dgm:pt modelId="{C61EFAE2-21B6-4FBC-923D-AD3CFD770CE2}" type="pres">
      <dgm:prSet presAssocID="{F6DD8C18-D0B8-4E33-BB0A-3B692AAF3B34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pt-BR"/>
        </a:p>
      </dgm:t>
    </dgm:pt>
    <dgm:pt modelId="{78AA4430-7428-4F0E-8E88-D724FAC317E7}" type="pres">
      <dgm:prSet presAssocID="{0187B890-880D-45B3-8097-E552BE6CA29E}" presName="hierRoot1" presStyleCnt="0">
        <dgm:presLayoutVars>
          <dgm:hierBranch val="init"/>
        </dgm:presLayoutVars>
      </dgm:prSet>
      <dgm:spPr/>
    </dgm:pt>
    <dgm:pt modelId="{9BD8379A-2C3F-42A8-9327-61289F623693}" type="pres">
      <dgm:prSet presAssocID="{0187B890-880D-45B3-8097-E552BE6CA29E}" presName="rootComposite1" presStyleCnt="0"/>
      <dgm:spPr/>
    </dgm:pt>
    <dgm:pt modelId="{8A0C42D8-DFCE-4EEF-8F13-4FAD1410B249}" type="pres">
      <dgm:prSet presAssocID="{0187B890-880D-45B3-8097-E552BE6CA29E}" presName="rootText1" presStyleLbl="node0" presStyleIdx="0" presStyleCnt="4" custLinFactNeighborX="-278" custLinFactNeighborY="-555">
        <dgm:presLayoutVars>
          <dgm:chPref val="3"/>
        </dgm:presLayoutVars>
      </dgm:prSet>
      <dgm:spPr/>
      <dgm:t>
        <a:bodyPr/>
        <a:lstStyle/>
        <a:p>
          <a:endParaRPr lang="pt-BR"/>
        </a:p>
      </dgm:t>
    </dgm:pt>
    <dgm:pt modelId="{DFF74D04-4ABD-42DA-A0D2-9DD5CE82B565}" type="pres">
      <dgm:prSet presAssocID="{0187B890-880D-45B3-8097-E552BE6CA29E}" presName="rootConnector1" presStyleLbl="node1" presStyleIdx="0" presStyleCnt="0"/>
      <dgm:spPr/>
      <dgm:t>
        <a:bodyPr/>
        <a:lstStyle/>
        <a:p>
          <a:endParaRPr lang="pt-BR"/>
        </a:p>
      </dgm:t>
    </dgm:pt>
    <dgm:pt modelId="{C702BA41-F852-46F1-A12A-5BA86272E362}" type="pres">
      <dgm:prSet presAssocID="{0187B890-880D-45B3-8097-E552BE6CA29E}" presName="hierChild2" presStyleCnt="0"/>
      <dgm:spPr/>
    </dgm:pt>
    <dgm:pt modelId="{4856E1B0-85DC-44A8-A362-24E296E42048}" type="pres">
      <dgm:prSet presAssocID="{0187B890-880D-45B3-8097-E552BE6CA29E}" presName="hierChild3" presStyleCnt="0"/>
      <dgm:spPr/>
    </dgm:pt>
    <dgm:pt modelId="{2A65953A-C3DF-431F-AFF8-225044F149F3}" type="pres">
      <dgm:prSet presAssocID="{26BE8819-9C05-4E05-9617-63D80E8EFBD4}" presName="hierRoot1" presStyleCnt="0">
        <dgm:presLayoutVars>
          <dgm:hierBranch val="init"/>
        </dgm:presLayoutVars>
      </dgm:prSet>
      <dgm:spPr/>
    </dgm:pt>
    <dgm:pt modelId="{13AE8E14-AB9C-48C4-8E58-B0E0681AFD40}" type="pres">
      <dgm:prSet presAssocID="{26BE8819-9C05-4E05-9617-63D80E8EFBD4}" presName="rootComposite1" presStyleCnt="0"/>
      <dgm:spPr/>
    </dgm:pt>
    <dgm:pt modelId="{428B6530-2B4A-42F6-A80A-358E7E1D3C62}" type="pres">
      <dgm:prSet presAssocID="{26BE8819-9C05-4E05-9617-63D80E8EFBD4}" presName="rootText1" presStyleLbl="node0" presStyleIdx="1" presStyleCnt="4">
        <dgm:presLayoutVars>
          <dgm:chPref val="3"/>
        </dgm:presLayoutVars>
      </dgm:prSet>
      <dgm:spPr/>
      <dgm:t>
        <a:bodyPr/>
        <a:lstStyle/>
        <a:p>
          <a:endParaRPr lang="pt-BR"/>
        </a:p>
      </dgm:t>
    </dgm:pt>
    <dgm:pt modelId="{AE9692FB-C577-426A-9052-760D89BBC8E2}" type="pres">
      <dgm:prSet presAssocID="{26BE8819-9C05-4E05-9617-63D80E8EFBD4}" presName="rootConnector1" presStyleLbl="node1" presStyleIdx="0" presStyleCnt="0"/>
      <dgm:spPr/>
      <dgm:t>
        <a:bodyPr/>
        <a:lstStyle/>
        <a:p>
          <a:endParaRPr lang="pt-BR"/>
        </a:p>
      </dgm:t>
    </dgm:pt>
    <dgm:pt modelId="{1B39D141-E119-4AAE-A713-1B3AC8B741FA}" type="pres">
      <dgm:prSet presAssocID="{26BE8819-9C05-4E05-9617-63D80E8EFBD4}" presName="hierChild2" presStyleCnt="0"/>
      <dgm:spPr/>
    </dgm:pt>
    <dgm:pt modelId="{1282BF2D-B1B0-4551-973B-2912631266F6}" type="pres">
      <dgm:prSet presAssocID="{26BE8819-9C05-4E05-9617-63D80E8EFBD4}" presName="hierChild3" presStyleCnt="0"/>
      <dgm:spPr/>
    </dgm:pt>
    <dgm:pt modelId="{EA03612F-CEAF-47E1-8F1C-1742047A0078}" type="pres">
      <dgm:prSet presAssocID="{B5E362E7-705A-4197-A18C-AC729320486A}" presName="hierRoot1" presStyleCnt="0">
        <dgm:presLayoutVars>
          <dgm:hierBranch val="init"/>
        </dgm:presLayoutVars>
      </dgm:prSet>
      <dgm:spPr/>
    </dgm:pt>
    <dgm:pt modelId="{9BE391CC-47FA-4C30-AD23-94081A06F01B}" type="pres">
      <dgm:prSet presAssocID="{B5E362E7-705A-4197-A18C-AC729320486A}" presName="rootComposite1" presStyleCnt="0"/>
      <dgm:spPr/>
    </dgm:pt>
    <dgm:pt modelId="{C5EBBD81-4022-45D7-9601-CA03E8639A2F}" type="pres">
      <dgm:prSet presAssocID="{B5E362E7-705A-4197-A18C-AC729320486A}" presName="rootText1" presStyleLbl="node0" presStyleIdx="2" presStyleCnt="4">
        <dgm:presLayoutVars>
          <dgm:chPref val="3"/>
        </dgm:presLayoutVars>
      </dgm:prSet>
      <dgm:spPr/>
      <dgm:t>
        <a:bodyPr/>
        <a:lstStyle/>
        <a:p>
          <a:endParaRPr lang="pt-BR"/>
        </a:p>
      </dgm:t>
    </dgm:pt>
    <dgm:pt modelId="{1C748A61-4A08-4F19-ACBB-169189A18EA8}" type="pres">
      <dgm:prSet presAssocID="{B5E362E7-705A-4197-A18C-AC729320486A}" presName="rootConnector1" presStyleLbl="node1" presStyleIdx="0" presStyleCnt="0"/>
      <dgm:spPr/>
      <dgm:t>
        <a:bodyPr/>
        <a:lstStyle/>
        <a:p>
          <a:endParaRPr lang="pt-BR"/>
        </a:p>
      </dgm:t>
    </dgm:pt>
    <dgm:pt modelId="{9533D3EE-A981-49CD-8136-3DBA0CA34C0B}" type="pres">
      <dgm:prSet presAssocID="{B5E362E7-705A-4197-A18C-AC729320486A}" presName="hierChild2" presStyleCnt="0"/>
      <dgm:spPr/>
    </dgm:pt>
    <dgm:pt modelId="{8CF24F48-07E8-453B-B0FF-4A3A46FE3005}" type="pres">
      <dgm:prSet presAssocID="{B5E362E7-705A-4197-A18C-AC729320486A}" presName="hierChild3" presStyleCnt="0"/>
      <dgm:spPr/>
    </dgm:pt>
    <dgm:pt modelId="{E2FA28EF-4726-4BE2-995C-74F7231E3916}" type="pres">
      <dgm:prSet presAssocID="{8FDC5A33-7126-4451-83D8-D9ECEC49F9F5}" presName="hierRoot1" presStyleCnt="0">
        <dgm:presLayoutVars>
          <dgm:hierBranch val="init"/>
        </dgm:presLayoutVars>
      </dgm:prSet>
      <dgm:spPr/>
    </dgm:pt>
    <dgm:pt modelId="{E56B21F1-D461-4BD7-999B-1D94B71DD5AA}" type="pres">
      <dgm:prSet presAssocID="{8FDC5A33-7126-4451-83D8-D9ECEC49F9F5}" presName="rootComposite1" presStyleCnt="0"/>
      <dgm:spPr/>
    </dgm:pt>
    <dgm:pt modelId="{1317FE7E-D452-4C42-BFA3-E21443B9A911}" type="pres">
      <dgm:prSet presAssocID="{8FDC5A33-7126-4451-83D8-D9ECEC49F9F5}" presName="rootText1" presStyleLbl="node0" presStyleIdx="3" presStyleCnt="4">
        <dgm:presLayoutVars>
          <dgm:chPref val="3"/>
        </dgm:presLayoutVars>
      </dgm:prSet>
      <dgm:spPr/>
      <dgm:t>
        <a:bodyPr/>
        <a:lstStyle/>
        <a:p>
          <a:endParaRPr lang="pt-BR"/>
        </a:p>
      </dgm:t>
    </dgm:pt>
    <dgm:pt modelId="{D9688516-EEE6-4658-9C39-31D6D0DF377E}" type="pres">
      <dgm:prSet presAssocID="{8FDC5A33-7126-4451-83D8-D9ECEC49F9F5}" presName="rootConnector1" presStyleLbl="node1" presStyleIdx="0" presStyleCnt="0"/>
      <dgm:spPr/>
      <dgm:t>
        <a:bodyPr/>
        <a:lstStyle/>
        <a:p>
          <a:endParaRPr lang="pt-BR"/>
        </a:p>
      </dgm:t>
    </dgm:pt>
    <dgm:pt modelId="{7DCF4A83-C2D8-49BD-B087-C54750D4FF3E}" type="pres">
      <dgm:prSet presAssocID="{8FDC5A33-7126-4451-83D8-D9ECEC49F9F5}" presName="hierChild2" presStyleCnt="0"/>
      <dgm:spPr/>
    </dgm:pt>
    <dgm:pt modelId="{5A429BB8-B9D9-4F26-8F23-0CCC7994E361}" type="pres">
      <dgm:prSet presAssocID="{8FDC5A33-7126-4451-83D8-D9ECEC49F9F5}" presName="hierChild3" presStyleCnt="0"/>
      <dgm:spPr/>
    </dgm:pt>
  </dgm:ptLst>
  <dgm:cxnLst>
    <dgm:cxn modelId="{BE83FFAE-AA2E-4D67-8941-40AA1CD8CE2E}" type="presOf" srcId="{26BE8819-9C05-4E05-9617-63D80E8EFBD4}" destId="{428B6530-2B4A-42F6-A80A-358E7E1D3C62}" srcOrd="0" destOrd="0" presId="urn:microsoft.com/office/officeart/2005/8/layout/orgChart1"/>
    <dgm:cxn modelId="{F1462760-DFC5-4163-8324-F9F61AA597B2}" srcId="{F6DD8C18-D0B8-4E33-BB0A-3B692AAF3B34}" destId="{8FDC5A33-7126-4451-83D8-D9ECEC49F9F5}" srcOrd="3" destOrd="0" parTransId="{95657130-7E32-4B72-852E-2786E7A08741}" sibTransId="{9BB761F1-FD1D-430A-AD60-A03EF3FF48D5}"/>
    <dgm:cxn modelId="{0ADADBA9-346B-4ED5-9180-D1C89FB0D351}" type="presOf" srcId="{B5E362E7-705A-4197-A18C-AC729320486A}" destId="{C5EBBD81-4022-45D7-9601-CA03E8639A2F}" srcOrd="0" destOrd="0" presId="urn:microsoft.com/office/officeart/2005/8/layout/orgChart1"/>
    <dgm:cxn modelId="{A44783BD-816F-40F3-8ED9-E7EF493A5DCE}" type="presOf" srcId="{26BE8819-9C05-4E05-9617-63D80E8EFBD4}" destId="{AE9692FB-C577-426A-9052-760D89BBC8E2}" srcOrd="1" destOrd="0" presId="urn:microsoft.com/office/officeart/2005/8/layout/orgChart1"/>
    <dgm:cxn modelId="{19A97B59-C8AC-4A4B-9805-77E19F8AAAC2}" srcId="{F6DD8C18-D0B8-4E33-BB0A-3B692AAF3B34}" destId="{0187B890-880D-45B3-8097-E552BE6CA29E}" srcOrd="0" destOrd="0" parTransId="{DCA94EF4-515E-40CA-BE2D-139EC53E126A}" sibTransId="{EDEEAA13-D4F5-4028-985B-CEC0F830D4EE}"/>
    <dgm:cxn modelId="{652842F5-07A0-4BAD-B112-D4C8D0DAF87B}" type="presOf" srcId="{0187B890-880D-45B3-8097-E552BE6CA29E}" destId="{8A0C42D8-DFCE-4EEF-8F13-4FAD1410B249}" srcOrd="0" destOrd="0" presId="urn:microsoft.com/office/officeart/2005/8/layout/orgChart1"/>
    <dgm:cxn modelId="{8BF0B13F-87CA-4B12-8843-6D1D8FC6CB80}" srcId="{F6DD8C18-D0B8-4E33-BB0A-3B692AAF3B34}" destId="{B5E362E7-705A-4197-A18C-AC729320486A}" srcOrd="2" destOrd="0" parTransId="{B397865D-372C-41C6-914A-2A5D40469980}" sibTransId="{4120516D-782E-4851-9E07-889C56CB7EE8}"/>
    <dgm:cxn modelId="{C14A3D70-65E7-4690-BBD0-1A6A022A01C9}" type="presOf" srcId="{8FDC5A33-7126-4451-83D8-D9ECEC49F9F5}" destId="{1317FE7E-D452-4C42-BFA3-E21443B9A911}" srcOrd="0" destOrd="0" presId="urn:microsoft.com/office/officeart/2005/8/layout/orgChart1"/>
    <dgm:cxn modelId="{0533455E-384C-49D1-8155-28748AA31632}" type="presOf" srcId="{F6DD8C18-D0B8-4E33-BB0A-3B692AAF3B34}" destId="{C61EFAE2-21B6-4FBC-923D-AD3CFD770CE2}" srcOrd="0" destOrd="0" presId="urn:microsoft.com/office/officeart/2005/8/layout/orgChart1"/>
    <dgm:cxn modelId="{C8CDA1C0-CDD2-4CFD-8A1A-03CE26CF6A7B}" type="presOf" srcId="{8FDC5A33-7126-4451-83D8-D9ECEC49F9F5}" destId="{D9688516-EEE6-4658-9C39-31D6D0DF377E}" srcOrd="1" destOrd="0" presId="urn:microsoft.com/office/officeart/2005/8/layout/orgChart1"/>
    <dgm:cxn modelId="{16DC47CE-3A02-418D-BF15-517C0B285B39}" srcId="{F6DD8C18-D0B8-4E33-BB0A-3B692AAF3B34}" destId="{26BE8819-9C05-4E05-9617-63D80E8EFBD4}" srcOrd="1" destOrd="0" parTransId="{63E06D2E-0260-469D-8059-C5E7A80046F3}" sibTransId="{312BC95D-CDF8-4038-92E6-989F1C608977}"/>
    <dgm:cxn modelId="{970F3079-96FA-4822-97B3-1F33273671FA}" type="presOf" srcId="{B5E362E7-705A-4197-A18C-AC729320486A}" destId="{1C748A61-4A08-4F19-ACBB-169189A18EA8}" srcOrd="1" destOrd="0" presId="urn:microsoft.com/office/officeart/2005/8/layout/orgChart1"/>
    <dgm:cxn modelId="{11F827FC-2110-473E-AD62-60D27FA8EB83}" type="presOf" srcId="{0187B890-880D-45B3-8097-E552BE6CA29E}" destId="{DFF74D04-4ABD-42DA-A0D2-9DD5CE82B565}" srcOrd="1" destOrd="0" presId="urn:microsoft.com/office/officeart/2005/8/layout/orgChart1"/>
    <dgm:cxn modelId="{734EC297-4AA2-4AE2-9060-B37CE8788386}" type="presParOf" srcId="{C61EFAE2-21B6-4FBC-923D-AD3CFD770CE2}" destId="{78AA4430-7428-4F0E-8E88-D724FAC317E7}" srcOrd="0" destOrd="0" presId="urn:microsoft.com/office/officeart/2005/8/layout/orgChart1"/>
    <dgm:cxn modelId="{E0F966A9-EF57-4C7B-A19D-0F592AE45EA0}" type="presParOf" srcId="{78AA4430-7428-4F0E-8E88-D724FAC317E7}" destId="{9BD8379A-2C3F-42A8-9327-61289F623693}" srcOrd="0" destOrd="0" presId="urn:microsoft.com/office/officeart/2005/8/layout/orgChart1"/>
    <dgm:cxn modelId="{83179E3E-AA66-474C-9C09-349FDCE2C35E}" type="presParOf" srcId="{9BD8379A-2C3F-42A8-9327-61289F623693}" destId="{8A0C42D8-DFCE-4EEF-8F13-4FAD1410B249}" srcOrd="0" destOrd="0" presId="urn:microsoft.com/office/officeart/2005/8/layout/orgChart1"/>
    <dgm:cxn modelId="{BFD034B1-E174-4EAA-9DD4-14E73CEDFD19}" type="presParOf" srcId="{9BD8379A-2C3F-42A8-9327-61289F623693}" destId="{DFF74D04-4ABD-42DA-A0D2-9DD5CE82B565}" srcOrd="1" destOrd="0" presId="urn:microsoft.com/office/officeart/2005/8/layout/orgChart1"/>
    <dgm:cxn modelId="{4EA640A3-C47E-4B9B-995F-1A1F1B3502CF}" type="presParOf" srcId="{78AA4430-7428-4F0E-8E88-D724FAC317E7}" destId="{C702BA41-F852-46F1-A12A-5BA86272E362}" srcOrd="1" destOrd="0" presId="urn:microsoft.com/office/officeart/2005/8/layout/orgChart1"/>
    <dgm:cxn modelId="{37EE4689-B304-4195-84DF-5E4CF3926A5E}" type="presParOf" srcId="{78AA4430-7428-4F0E-8E88-D724FAC317E7}" destId="{4856E1B0-85DC-44A8-A362-24E296E42048}" srcOrd="2" destOrd="0" presId="urn:microsoft.com/office/officeart/2005/8/layout/orgChart1"/>
    <dgm:cxn modelId="{5E503FFD-DDC0-4AD0-85A1-EDE706DFB98F}" type="presParOf" srcId="{C61EFAE2-21B6-4FBC-923D-AD3CFD770CE2}" destId="{2A65953A-C3DF-431F-AFF8-225044F149F3}" srcOrd="1" destOrd="0" presId="urn:microsoft.com/office/officeart/2005/8/layout/orgChart1"/>
    <dgm:cxn modelId="{FAD1269E-0990-44FC-B50E-19EA7313A39B}" type="presParOf" srcId="{2A65953A-C3DF-431F-AFF8-225044F149F3}" destId="{13AE8E14-AB9C-48C4-8E58-B0E0681AFD40}" srcOrd="0" destOrd="0" presId="urn:microsoft.com/office/officeart/2005/8/layout/orgChart1"/>
    <dgm:cxn modelId="{0DBFF145-FBED-4247-9420-E00741214665}" type="presParOf" srcId="{13AE8E14-AB9C-48C4-8E58-B0E0681AFD40}" destId="{428B6530-2B4A-42F6-A80A-358E7E1D3C62}" srcOrd="0" destOrd="0" presId="urn:microsoft.com/office/officeart/2005/8/layout/orgChart1"/>
    <dgm:cxn modelId="{D122733D-F18D-4F95-B2B5-75650F60BDC6}" type="presParOf" srcId="{13AE8E14-AB9C-48C4-8E58-B0E0681AFD40}" destId="{AE9692FB-C577-426A-9052-760D89BBC8E2}" srcOrd="1" destOrd="0" presId="urn:microsoft.com/office/officeart/2005/8/layout/orgChart1"/>
    <dgm:cxn modelId="{AA602BE5-2E03-4059-89EA-75A4267AD59F}" type="presParOf" srcId="{2A65953A-C3DF-431F-AFF8-225044F149F3}" destId="{1B39D141-E119-4AAE-A713-1B3AC8B741FA}" srcOrd="1" destOrd="0" presId="urn:microsoft.com/office/officeart/2005/8/layout/orgChart1"/>
    <dgm:cxn modelId="{4B9AB2FE-6CCD-4099-AE30-5095F74072BD}" type="presParOf" srcId="{2A65953A-C3DF-431F-AFF8-225044F149F3}" destId="{1282BF2D-B1B0-4551-973B-2912631266F6}" srcOrd="2" destOrd="0" presId="urn:microsoft.com/office/officeart/2005/8/layout/orgChart1"/>
    <dgm:cxn modelId="{053A8B6D-E014-428A-B332-67890632386A}" type="presParOf" srcId="{C61EFAE2-21B6-4FBC-923D-AD3CFD770CE2}" destId="{EA03612F-CEAF-47E1-8F1C-1742047A0078}" srcOrd="2" destOrd="0" presId="urn:microsoft.com/office/officeart/2005/8/layout/orgChart1"/>
    <dgm:cxn modelId="{B9327F84-6E1A-45F6-82F2-C6DFD612A15E}" type="presParOf" srcId="{EA03612F-CEAF-47E1-8F1C-1742047A0078}" destId="{9BE391CC-47FA-4C30-AD23-94081A06F01B}" srcOrd="0" destOrd="0" presId="urn:microsoft.com/office/officeart/2005/8/layout/orgChart1"/>
    <dgm:cxn modelId="{3D4E8D4C-4905-48D9-B752-90E08E07B5DF}" type="presParOf" srcId="{9BE391CC-47FA-4C30-AD23-94081A06F01B}" destId="{C5EBBD81-4022-45D7-9601-CA03E8639A2F}" srcOrd="0" destOrd="0" presId="urn:microsoft.com/office/officeart/2005/8/layout/orgChart1"/>
    <dgm:cxn modelId="{FDD4CE19-671E-4C2F-80A6-F3B0651CB913}" type="presParOf" srcId="{9BE391CC-47FA-4C30-AD23-94081A06F01B}" destId="{1C748A61-4A08-4F19-ACBB-169189A18EA8}" srcOrd="1" destOrd="0" presId="urn:microsoft.com/office/officeart/2005/8/layout/orgChart1"/>
    <dgm:cxn modelId="{6373E59E-48DF-4EAE-B367-368057001319}" type="presParOf" srcId="{EA03612F-CEAF-47E1-8F1C-1742047A0078}" destId="{9533D3EE-A981-49CD-8136-3DBA0CA34C0B}" srcOrd="1" destOrd="0" presId="urn:microsoft.com/office/officeart/2005/8/layout/orgChart1"/>
    <dgm:cxn modelId="{C1FD2B0B-F8C9-4607-8EBA-C0FE74E59AEE}" type="presParOf" srcId="{EA03612F-CEAF-47E1-8F1C-1742047A0078}" destId="{8CF24F48-07E8-453B-B0FF-4A3A46FE3005}" srcOrd="2" destOrd="0" presId="urn:microsoft.com/office/officeart/2005/8/layout/orgChart1"/>
    <dgm:cxn modelId="{5D11419F-D185-4FEE-8824-ED4282B9D9E3}" type="presParOf" srcId="{C61EFAE2-21B6-4FBC-923D-AD3CFD770CE2}" destId="{E2FA28EF-4726-4BE2-995C-74F7231E3916}" srcOrd="3" destOrd="0" presId="urn:microsoft.com/office/officeart/2005/8/layout/orgChart1"/>
    <dgm:cxn modelId="{1295844B-4B72-43A2-93EA-AC6B082CE851}" type="presParOf" srcId="{E2FA28EF-4726-4BE2-995C-74F7231E3916}" destId="{E56B21F1-D461-4BD7-999B-1D94B71DD5AA}" srcOrd="0" destOrd="0" presId="urn:microsoft.com/office/officeart/2005/8/layout/orgChart1"/>
    <dgm:cxn modelId="{66022618-931A-4243-B682-9397F6F8B5E2}" type="presParOf" srcId="{E56B21F1-D461-4BD7-999B-1D94B71DD5AA}" destId="{1317FE7E-D452-4C42-BFA3-E21443B9A911}" srcOrd="0" destOrd="0" presId="urn:microsoft.com/office/officeart/2005/8/layout/orgChart1"/>
    <dgm:cxn modelId="{712F132A-88B4-4D7F-B601-9918F2501700}" type="presParOf" srcId="{E56B21F1-D461-4BD7-999B-1D94B71DD5AA}" destId="{D9688516-EEE6-4658-9C39-31D6D0DF377E}" srcOrd="1" destOrd="0" presId="urn:microsoft.com/office/officeart/2005/8/layout/orgChart1"/>
    <dgm:cxn modelId="{17DB7F46-4203-4C99-B9E3-7ADCD8B77B6C}" type="presParOf" srcId="{E2FA28EF-4726-4BE2-995C-74F7231E3916}" destId="{7DCF4A83-C2D8-49BD-B087-C54750D4FF3E}" srcOrd="1" destOrd="0" presId="urn:microsoft.com/office/officeart/2005/8/layout/orgChart1"/>
    <dgm:cxn modelId="{2B9C413D-148B-4B6B-A95F-B85C508F04D4}" type="presParOf" srcId="{E2FA28EF-4726-4BE2-995C-74F7231E3916}" destId="{5A429BB8-B9D9-4F26-8F23-0CCC7994E361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434999" cy="356848"/>
          </a:xfrm>
          <a:prstGeom prst="rect">
            <a:avLst/>
          </a:prstGeom>
        </p:spPr>
        <p:txBody>
          <a:bodyPr vert="horz" lIns="83221" tIns="41611" rIns="83221" bIns="41611" rtlCol="0"/>
          <a:lstStyle>
            <a:lvl1pPr algn="l">
              <a:defRPr sz="11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quarter" idx="1"/>
          </p:nvPr>
        </p:nvSpPr>
        <p:spPr>
          <a:xfrm>
            <a:off x="5796949" y="0"/>
            <a:ext cx="4434999" cy="356848"/>
          </a:xfrm>
          <a:prstGeom prst="rect">
            <a:avLst/>
          </a:prstGeom>
        </p:spPr>
        <p:txBody>
          <a:bodyPr vert="horz" lIns="83221" tIns="41611" rIns="83221" bIns="41611" rtlCol="0"/>
          <a:lstStyle>
            <a:lvl1pPr algn="r">
              <a:defRPr sz="1100"/>
            </a:lvl1pPr>
          </a:lstStyle>
          <a:p>
            <a:fld id="{D37BD6AD-BC24-40AE-8B62-EBC3E6CC9F42}" type="datetimeFigureOut">
              <a:rPr lang="pt-BR" smtClean="0"/>
              <a:t>19/10/2023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2"/>
          </p:nvPr>
        </p:nvSpPr>
        <p:spPr>
          <a:xfrm>
            <a:off x="0" y="6747217"/>
            <a:ext cx="4434999" cy="356847"/>
          </a:xfrm>
          <a:prstGeom prst="rect">
            <a:avLst/>
          </a:prstGeom>
        </p:spPr>
        <p:txBody>
          <a:bodyPr vert="horz" lIns="83221" tIns="41611" rIns="83221" bIns="41611" rtlCol="0" anchor="b"/>
          <a:lstStyle>
            <a:lvl1pPr algn="l">
              <a:defRPr sz="1100"/>
            </a:lvl1pPr>
          </a:lstStyle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3"/>
          </p:nvPr>
        </p:nvSpPr>
        <p:spPr>
          <a:xfrm>
            <a:off x="5796949" y="6747217"/>
            <a:ext cx="4434999" cy="356847"/>
          </a:xfrm>
          <a:prstGeom prst="rect">
            <a:avLst/>
          </a:prstGeom>
        </p:spPr>
        <p:txBody>
          <a:bodyPr vert="horz" lIns="83221" tIns="41611" rIns="83221" bIns="41611" rtlCol="0" anchor="b"/>
          <a:lstStyle>
            <a:lvl1pPr algn="r">
              <a:defRPr sz="1100"/>
            </a:lvl1pPr>
          </a:lstStyle>
          <a:p>
            <a:fld id="{6CDC4CDA-7788-48F6-A9AB-08528D13243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28454517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434999" cy="356848"/>
          </a:xfrm>
          <a:prstGeom prst="rect">
            <a:avLst/>
          </a:prstGeom>
        </p:spPr>
        <p:txBody>
          <a:bodyPr vert="horz" lIns="83221" tIns="41611" rIns="83221" bIns="41611" rtlCol="0"/>
          <a:lstStyle>
            <a:lvl1pPr algn="l">
              <a:defRPr sz="11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5796949" y="0"/>
            <a:ext cx="4434999" cy="356848"/>
          </a:xfrm>
          <a:prstGeom prst="rect">
            <a:avLst/>
          </a:prstGeom>
        </p:spPr>
        <p:txBody>
          <a:bodyPr vert="horz" lIns="83221" tIns="41611" rIns="83221" bIns="41611" rtlCol="0"/>
          <a:lstStyle>
            <a:lvl1pPr algn="r">
              <a:defRPr sz="1100"/>
            </a:lvl1pPr>
          </a:lstStyle>
          <a:p>
            <a:fld id="{99EF118C-2D1B-4BA8-B7F1-71ADDFA742B7}" type="datetimeFigureOut">
              <a:rPr lang="pt-BR" smtClean="0"/>
              <a:t>19/10/2023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2987675" y="887413"/>
            <a:ext cx="4259263" cy="23971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83221" tIns="41611" rIns="83221" bIns="41611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1023462" y="3418831"/>
            <a:ext cx="8187690" cy="2797224"/>
          </a:xfrm>
          <a:prstGeom prst="rect">
            <a:avLst/>
          </a:prstGeom>
        </p:spPr>
        <p:txBody>
          <a:bodyPr vert="horz" lIns="83221" tIns="41611" rIns="83221" bIns="41611" rtlCol="0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6747217"/>
            <a:ext cx="4434999" cy="356847"/>
          </a:xfrm>
          <a:prstGeom prst="rect">
            <a:avLst/>
          </a:prstGeom>
        </p:spPr>
        <p:txBody>
          <a:bodyPr vert="horz" lIns="83221" tIns="41611" rIns="83221" bIns="41611" rtlCol="0" anchor="b"/>
          <a:lstStyle>
            <a:lvl1pPr algn="l">
              <a:defRPr sz="11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5796949" y="6747217"/>
            <a:ext cx="4434999" cy="356847"/>
          </a:xfrm>
          <a:prstGeom prst="rect">
            <a:avLst/>
          </a:prstGeom>
        </p:spPr>
        <p:txBody>
          <a:bodyPr vert="horz" lIns="83221" tIns="41611" rIns="83221" bIns="41611" rtlCol="0" anchor="b"/>
          <a:lstStyle>
            <a:lvl1pPr algn="r">
              <a:defRPr sz="1100"/>
            </a:lvl1pPr>
          </a:lstStyle>
          <a:p>
            <a:fld id="{C41016A9-1035-4359-A87A-ECA11375177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781614130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80090856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57657936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8978618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405149538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99863968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43133544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63707102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97556542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70925388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794159782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56405740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658688913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46660547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709036760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990893933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650644424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945541708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392962242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197836577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464940479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238486982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88695872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931758988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012213413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684438307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181873298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b="0" dirty="0"/>
              <a:t>NOVO</a:t>
            </a:r>
            <a:r>
              <a:rPr lang="pt-BR" b="0" baseline="0" dirty="0"/>
              <a:t> SLIDE</a:t>
            </a:r>
            <a:endParaRPr lang="pt-BR" b="1" dirty="0"/>
          </a:p>
        </p:txBody>
      </p:sp>
    </p:spTree>
    <p:extLst>
      <p:ext uri="{BB962C8B-B14F-4D97-AF65-F5344CB8AC3E}">
        <p14:creationId xmlns:p14="http://schemas.microsoft.com/office/powerpoint/2010/main" val="3382764272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86838697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b="0" dirty="0"/>
              <a:t>NOVO</a:t>
            </a:r>
            <a:r>
              <a:rPr lang="pt-BR" b="0" baseline="0" dirty="0"/>
              <a:t> SLIDE</a:t>
            </a:r>
            <a:endParaRPr lang="pt-BR" b="1" dirty="0"/>
          </a:p>
        </p:txBody>
      </p:sp>
    </p:spTree>
    <p:extLst>
      <p:ext uri="{BB962C8B-B14F-4D97-AF65-F5344CB8AC3E}">
        <p14:creationId xmlns:p14="http://schemas.microsoft.com/office/powerpoint/2010/main" val="2979683930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b="0" dirty="0"/>
              <a:t>NOVO</a:t>
            </a:r>
            <a:r>
              <a:rPr lang="pt-BR" b="0" baseline="0" dirty="0"/>
              <a:t> SLIDE</a:t>
            </a:r>
            <a:endParaRPr lang="pt-BR" b="1" dirty="0"/>
          </a:p>
        </p:txBody>
      </p:sp>
    </p:spTree>
    <p:extLst>
      <p:ext uri="{BB962C8B-B14F-4D97-AF65-F5344CB8AC3E}">
        <p14:creationId xmlns:p14="http://schemas.microsoft.com/office/powerpoint/2010/main" val="2849948236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b="0" dirty="0"/>
              <a:t>NOVO</a:t>
            </a:r>
            <a:r>
              <a:rPr lang="pt-BR" b="0" baseline="0" dirty="0"/>
              <a:t> SLIDE</a:t>
            </a:r>
            <a:endParaRPr lang="pt-BR" b="1" dirty="0"/>
          </a:p>
        </p:txBody>
      </p:sp>
    </p:spTree>
    <p:extLst>
      <p:ext uri="{BB962C8B-B14F-4D97-AF65-F5344CB8AC3E}">
        <p14:creationId xmlns:p14="http://schemas.microsoft.com/office/powerpoint/2010/main" val="2644715172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b="0" dirty="0"/>
              <a:t>NOVO</a:t>
            </a:r>
            <a:r>
              <a:rPr lang="pt-BR" b="0" baseline="0" dirty="0"/>
              <a:t> SLIDE</a:t>
            </a:r>
            <a:endParaRPr lang="pt-BR" b="1" dirty="0"/>
          </a:p>
        </p:txBody>
      </p:sp>
    </p:spTree>
    <p:extLst>
      <p:ext uri="{BB962C8B-B14F-4D97-AF65-F5344CB8AC3E}">
        <p14:creationId xmlns:p14="http://schemas.microsoft.com/office/powerpoint/2010/main" val="2331517759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36587787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811619598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782398379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396023208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885176293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391616337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513326898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350270019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541050053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964457256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251504107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47023889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657958219"/>
      </p:ext>
    </p:extLst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307420506"/>
      </p:ext>
    </p:extLst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887184376"/>
      </p:ext>
    </p:extLst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877249267"/>
      </p:ext>
    </p:extLst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738213190"/>
      </p:ext>
    </p:extLst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463042369"/>
      </p:ext>
    </p:extLst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181902969"/>
      </p:ext>
    </p:extLst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982235231"/>
      </p:ext>
    </p:extLst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00254406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43865167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CDA855-93AA-4A53-82FA-6C47AF429F44}" type="slidenum">
              <a:rPr lang="pt-BR" smtClean="0"/>
              <a:t>7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8015196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00834142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93252216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D393F9-23E0-4165-A65A-4F129AD37561}" type="datetime1">
              <a:rPr lang="pt-BR" smtClean="0"/>
              <a:t>19/10/2023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69880D-406C-44EF-BD65-DC6E975E723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046941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31D5A9-701E-4AA3-9406-FA627BBB9E4E}" type="datetime1">
              <a:rPr lang="pt-BR" smtClean="0"/>
              <a:t>19/10/2023</a:t>
            </a:fld>
            <a:endParaRPr lang="en-US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5426900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EF7102-D921-46FB-8270-2E593B26C302}" type="datetime1">
              <a:rPr lang="pt-BR" smtClean="0"/>
              <a:t>19/10/2023</a:t>
            </a:fld>
            <a:endParaRPr lang="en-US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351353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74A434-BE62-4221-8857-B9A7C068C37A}" type="datetime1">
              <a:rPr lang="pt-BR" smtClean="0"/>
              <a:t>19/10/2023</a:t>
            </a:fld>
            <a:endParaRPr lang="en-US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867405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243CF9-C2F8-4633-8A8F-8B4BB7BEECE9}" type="datetime1">
              <a:rPr lang="pt-BR" smtClean="0"/>
              <a:t>19/10/2023</a:t>
            </a:fld>
            <a:endParaRPr lang="en-US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741835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86DAF-9F9B-401D-A75C-36847A99B04F}" type="datetime1">
              <a:rPr lang="pt-BR" smtClean="0"/>
              <a:t>19/10/2023</a:t>
            </a:fld>
            <a:endParaRPr lang="en-US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9482728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284C59-8E9A-462B-BB49-A4397FED45A5}" type="datetime1">
              <a:rPr lang="pt-BR" smtClean="0"/>
              <a:t>19/10/2023</a:t>
            </a:fld>
            <a:endParaRPr lang="en-US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1705494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570AF2-C66C-4CEF-B299-7A0916104855}" type="datetime1">
              <a:rPr lang="pt-BR" smtClean="0"/>
              <a:t>19/10/2023</a:t>
            </a:fld>
            <a:endParaRPr lang="en-US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0204512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F10AB5-0356-4801-A8E7-456DABBA572D}" type="datetime1">
              <a:rPr lang="pt-BR" smtClean="0"/>
              <a:t>19/10/2023</a:t>
            </a:fld>
            <a:endParaRPr lang="en-US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0705013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C1B3F8-2D81-4042-A2CF-1AA8D90C31E3}" type="datetime1">
              <a:rPr lang="pt-BR" smtClean="0"/>
              <a:t>19/10/2023</a:t>
            </a:fld>
            <a:endParaRPr lang="en-US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6147296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944777-BF79-4A13-ACF5-60BEE9E50F9C}" type="datetime1">
              <a:rPr lang="pt-BR" smtClean="0"/>
              <a:t>19/10/2023</a:t>
            </a:fld>
            <a:endParaRPr lang="en-US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1975583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2CE8E9A-E5E2-479B-9D71-473DF9ABE2BB}" type="datetime1">
              <a:rPr lang="pt-BR" smtClean="0"/>
              <a:t>19/10/2023</a:t>
            </a:fld>
            <a:endParaRPr lang="en-US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2745709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8" r:id="rId1"/>
    <p:sldLayoutId id="2147483669" r:id="rId2"/>
    <p:sldLayoutId id="2147483670" r:id="rId3"/>
    <p:sldLayoutId id="2147483671" r:id="rId4"/>
    <p:sldLayoutId id="2147483672" r:id="rId5"/>
    <p:sldLayoutId id="2147483673" r:id="rId6"/>
    <p:sldLayoutId id="2147483674" r:id="rId7"/>
    <p:sldLayoutId id="2147483675" r:id="rId8"/>
    <p:sldLayoutId id="2147483676" r:id="rId9"/>
    <p:sldLayoutId id="2147483677" r:id="rId10"/>
    <p:sldLayoutId id="2147483678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emf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3" Type="http://schemas.openxmlformats.org/officeDocument/2006/relationships/image" Target="../media/image25.png"/><Relationship Id="rId7" Type="http://schemas.openxmlformats.org/officeDocument/2006/relationships/image" Target="../media/image28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7.jpg"/><Relationship Id="rId5" Type="http://schemas.openxmlformats.org/officeDocument/2006/relationships/image" Target="../media/image26.jpg"/><Relationship Id="rId4" Type="http://schemas.openxmlformats.org/officeDocument/2006/relationships/image" Target="../media/image10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png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7" Type="http://schemas.openxmlformats.org/officeDocument/2006/relationships/image" Target="../media/image38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7.png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0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42.png"/><Relationship Id="rId7" Type="http://schemas.openxmlformats.org/officeDocument/2006/relationships/image" Target="../media/image45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4.png"/><Relationship Id="rId5" Type="http://schemas.openxmlformats.org/officeDocument/2006/relationships/image" Target="../media/image25.png"/><Relationship Id="rId10" Type="http://schemas.openxmlformats.org/officeDocument/2006/relationships/image" Target="../media/image47.png"/><Relationship Id="rId4" Type="http://schemas.openxmlformats.org/officeDocument/2006/relationships/image" Target="../media/image43.jpeg"/><Relationship Id="rId9" Type="http://schemas.openxmlformats.org/officeDocument/2006/relationships/image" Target="../media/image46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0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2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4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emf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jpeg"/><Relationship Id="rId2" Type="http://schemas.openxmlformats.org/officeDocument/2006/relationships/image" Target="../media/image6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4.jpe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2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image" Target="../media/image66.png"/><Relationship Id="rId3" Type="http://schemas.openxmlformats.org/officeDocument/2006/relationships/image" Target="../media/image9.png"/><Relationship Id="rId7" Type="http://schemas.openxmlformats.org/officeDocument/2006/relationships/image" Target="../media/image65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10" Type="http://schemas.openxmlformats.org/officeDocument/2006/relationships/image" Target="../media/image10.png"/><Relationship Id="rId4" Type="http://schemas.openxmlformats.org/officeDocument/2006/relationships/image" Target="../media/image6.png"/><Relationship Id="rId9" Type="http://schemas.openxmlformats.org/officeDocument/2006/relationships/image" Target="../media/image67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png"/><Relationship Id="rId7" Type="http://schemas.openxmlformats.org/officeDocument/2006/relationships/image" Target="../media/image51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1.png"/><Relationship Id="rId5" Type="http://schemas.openxmlformats.org/officeDocument/2006/relationships/image" Target="../media/image70.png"/><Relationship Id="rId4" Type="http://schemas.openxmlformats.org/officeDocument/2006/relationships/image" Target="../media/image69.png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8" Type="http://schemas.openxmlformats.org/officeDocument/2006/relationships/image" Target="../media/image70.png"/><Relationship Id="rId3" Type="http://schemas.openxmlformats.org/officeDocument/2006/relationships/image" Target="../media/image25.png"/><Relationship Id="rId7" Type="http://schemas.openxmlformats.org/officeDocument/2006/relationships/image" Target="../media/image73.jpe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6.jpg"/><Relationship Id="rId5" Type="http://schemas.openxmlformats.org/officeDocument/2006/relationships/image" Target="../media/image72.jpeg"/><Relationship Id="rId10" Type="http://schemas.openxmlformats.org/officeDocument/2006/relationships/image" Target="../media/image74.png"/><Relationship Id="rId4" Type="http://schemas.openxmlformats.org/officeDocument/2006/relationships/image" Target="../media/image10.png"/><Relationship Id="rId9" Type="http://schemas.openxmlformats.org/officeDocument/2006/relationships/image" Target="../media/image2.png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1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1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1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png"/><Relationship Id="rId7" Type="http://schemas.openxmlformats.org/officeDocument/2006/relationships/image" Target="../media/image71.pn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0.png"/><Relationship Id="rId5" Type="http://schemas.openxmlformats.org/officeDocument/2006/relationships/image" Target="../media/image51.png"/><Relationship Id="rId4" Type="http://schemas.openxmlformats.org/officeDocument/2006/relationships/image" Target="../media/image69.pn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7" Type="http://schemas.openxmlformats.org/officeDocument/2006/relationships/image" Target="../media/image69.pn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8.png"/><Relationship Id="rId5" Type="http://schemas.openxmlformats.org/officeDocument/2006/relationships/image" Target="../media/image71.png"/><Relationship Id="rId4" Type="http://schemas.openxmlformats.org/officeDocument/2006/relationships/image" Target="../media/image70.pn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pn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1.png"/><Relationship Id="rId5" Type="http://schemas.openxmlformats.org/officeDocument/2006/relationships/image" Target="../media/image70.png"/><Relationship Id="rId4" Type="http://schemas.openxmlformats.org/officeDocument/2006/relationships/image" Target="../media/image69.pn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pn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1.png"/><Relationship Id="rId5" Type="http://schemas.openxmlformats.org/officeDocument/2006/relationships/image" Target="../media/image70.png"/><Relationship Id="rId4" Type="http://schemas.openxmlformats.org/officeDocument/2006/relationships/image" Target="../media/image69.png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pn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0.png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1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png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1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1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1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png"/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5.png"/><Relationship Id="rId4" Type="http://schemas.openxmlformats.org/officeDocument/2006/relationships/image" Target="../media/image71.png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1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1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1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1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6.png"/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png"/><Relationship Id="rId5" Type="http://schemas.openxmlformats.org/officeDocument/2006/relationships/image" Target="../media/image78.PNG"/><Relationship Id="rId4" Type="http://schemas.openxmlformats.org/officeDocument/2006/relationships/image" Target="../media/image77.png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9.jpeg"/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6.png"/><Relationship Id="rId2" Type="http://schemas.openxmlformats.org/officeDocument/2006/relationships/notesSlide" Target="../notesSlides/notesSlide56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8.PNG"/><Relationship Id="rId4" Type="http://schemas.openxmlformats.org/officeDocument/2006/relationships/image" Target="../media/image77.png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7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7.png"/><Relationship Id="rId5" Type="http://schemas.openxmlformats.org/officeDocument/2006/relationships/image" Target="../media/image16.jpeg"/><Relationship Id="rId4" Type="http://schemas.openxmlformats.org/officeDocument/2006/relationships/image" Target="../media/image1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0.jpeg"/><Relationship Id="rId4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CaixaDeTexto 69"/>
          <p:cNvSpPr txBox="1"/>
          <p:nvPr/>
        </p:nvSpPr>
        <p:spPr>
          <a:xfrm>
            <a:off x="419100" y="300216"/>
            <a:ext cx="117729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PENSÃO POR MORTE</a:t>
            </a:r>
          </a:p>
        </p:txBody>
      </p:sp>
      <p:pic>
        <p:nvPicPr>
          <p:cNvPr id="2" name="Imagem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848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3480505"/>
      </p:ext>
    </p:extLst>
  </p:cSld>
  <p:clrMapOvr>
    <a:masterClrMapping/>
  </p:clrMapOvr>
  <p:transition spd="med">
    <p:push dir="u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o 1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  <a:solidFill>
            <a:schemeClr val="bg2">
              <a:lumMod val="90000"/>
            </a:schemeClr>
          </a:solidFill>
        </p:grpSpPr>
        <p:sp>
          <p:nvSpPr>
            <p:cNvPr id="8" name="Triângulo retângulo 7"/>
            <p:cNvSpPr/>
            <p:nvPr/>
          </p:nvSpPr>
          <p:spPr>
            <a:xfrm>
              <a:off x="4213781" y="0"/>
              <a:ext cx="7978219" cy="6858000"/>
            </a:xfrm>
            <a:prstGeom prst="rt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12" name="Retângulo 11"/>
            <p:cNvSpPr/>
            <p:nvPr/>
          </p:nvSpPr>
          <p:spPr>
            <a:xfrm>
              <a:off x="2158738" y="0"/>
              <a:ext cx="2055043" cy="6858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17" name="Triângulo retângulo 16"/>
            <p:cNvSpPr/>
            <p:nvPr/>
          </p:nvSpPr>
          <p:spPr>
            <a:xfrm rot="10800000">
              <a:off x="0" y="5071620"/>
              <a:ext cx="2158738" cy="1786379"/>
            </a:xfrm>
            <a:prstGeom prst="rt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20" name="Retângulo 19"/>
            <p:cNvSpPr/>
            <p:nvPr/>
          </p:nvSpPr>
          <p:spPr>
            <a:xfrm>
              <a:off x="0" y="1"/>
              <a:ext cx="2158737" cy="5071618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</p:grpSp>
      <p:sp>
        <p:nvSpPr>
          <p:cNvPr id="10" name="CaixaDeTexto 9"/>
          <p:cNvSpPr txBox="1"/>
          <p:nvPr/>
        </p:nvSpPr>
        <p:spPr>
          <a:xfrm>
            <a:off x="609600" y="1978147"/>
            <a:ext cx="58674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200" b="1" dirty="0">
                <a:solidFill>
                  <a:srgbClr val="4E022C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PROGRAMA DE EDUCAÇÃO PREVIDENCIÁRIA</a:t>
            </a:r>
          </a:p>
        </p:txBody>
      </p:sp>
      <p:sp>
        <p:nvSpPr>
          <p:cNvPr id="14" name="CaixaDeTexto 13"/>
          <p:cNvSpPr txBox="1"/>
          <p:nvPr/>
        </p:nvSpPr>
        <p:spPr>
          <a:xfrm>
            <a:off x="609600" y="3647993"/>
            <a:ext cx="6324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b="1" dirty="0" smtClean="0">
                <a:solidFill>
                  <a:srgbClr val="4E022C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CUSTEIO</a:t>
            </a:r>
          </a:p>
          <a:p>
            <a:r>
              <a:rPr lang="pt-BR" sz="2400" b="1" dirty="0" smtClean="0">
                <a:solidFill>
                  <a:srgbClr val="4E022C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E INVESTIMENTOS</a:t>
            </a:r>
            <a:endParaRPr lang="pt-BR" sz="2400" b="1" dirty="0">
              <a:solidFill>
                <a:srgbClr val="4E022C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pic>
        <p:nvPicPr>
          <p:cNvPr id="11" name="Imagem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39200" y="228600"/>
            <a:ext cx="2919988" cy="20651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023670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Click="0">
        <p:fade/>
      </p:transition>
    </mc:Choice>
    <mc:Fallback>
      <p:transition spd="med" advClick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Retângulo 57"/>
          <p:cNvSpPr/>
          <p:nvPr/>
        </p:nvSpPr>
        <p:spPr>
          <a:xfrm>
            <a:off x="203200" y="197807"/>
            <a:ext cx="11988800" cy="673100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9" name="Retângulo 8"/>
          <p:cNvSpPr/>
          <p:nvPr/>
        </p:nvSpPr>
        <p:spPr>
          <a:xfrm>
            <a:off x="0" y="1"/>
            <a:ext cx="419100" cy="6857999"/>
          </a:xfrm>
          <a:prstGeom prst="rect">
            <a:avLst/>
          </a:prstGeom>
          <a:solidFill>
            <a:srgbClr val="00A24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1" name="CaixaDeTexto 10"/>
          <p:cNvSpPr txBox="1"/>
          <p:nvPr/>
        </p:nvSpPr>
        <p:spPr>
          <a:xfrm>
            <a:off x="419100" y="267243"/>
            <a:ext cx="117729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b="1" dirty="0">
                <a:solidFill>
                  <a:srgbClr val="4E022C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AVALIAÇÃO ATUARIAL</a:t>
            </a:r>
          </a:p>
        </p:txBody>
      </p:sp>
      <p:grpSp>
        <p:nvGrpSpPr>
          <p:cNvPr id="6" name="Grupo 5"/>
          <p:cNvGrpSpPr/>
          <p:nvPr/>
        </p:nvGrpSpPr>
        <p:grpSpPr>
          <a:xfrm>
            <a:off x="1524000" y="1143000"/>
            <a:ext cx="9252193" cy="5208361"/>
            <a:chOff x="588982" y="1107656"/>
            <a:chExt cx="4625076" cy="3749162"/>
          </a:xfrm>
        </p:grpSpPr>
        <p:grpSp>
          <p:nvGrpSpPr>
            <p:cNvPr id="28" name="Grupo 27"/>
            <p:cNvGrpSpPr/>
            <p:nvPr/>
          </p:nvGrpSpPr>
          <p:grpSpPr>
            <a:xfrm>
              <a:off x="588982" y="1107656"/>
              <a:ext cx="4625076" cy="3749162"/>
              <a:chOff x="1215585" y="1413743"/>
              <a:chExt cx="8306672" cy="2830966"/>
            </a:xfrm>
          </p:grpSpPr>
          <p:sp>
            <p:nvSpPr>
              <p:cNvPr id="50" name="Retângulo 49"/>
              <p:cNvSpPr/>
              <p:nvPr/>
            </p:nvSpPr>
            <p:spPr>
              <a:xfrm>
                <a:off x="1215585" y="1413743"/>
                <a:ext cx="8306672" cy="2830966"/>
              </a:xfrm>
              <a:prstGeom prst="rect">
                <a:avLst/>
              </a:prstGeom>
              <a:solidFill>
                <a:srgbClr val="FFFEFB"/>
              </a:solidFill>
              <a:ln>
                <a:solidFill>
                  <a:schemeClr val="accent4">
                    <a:lumMod val="20000"/>
                    <a:lumOff val="8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 dirty="0"/>
              </a:p>
            </p:txBody>
          </p:sp>
          <p:sp>
            <p:nvSpPr>
              <p:cNvPr id="52" name="CaixaDeTexto 51"/>
              <p:cNvSpPr txBox="1"/>
              <p:nvPr/>
            </p:nvSpPr>
            <p:spPr>
              <a:xfrm>
                <a:off x="4909876" y="1519759"/>
                <a:ext cx="4372449" cy="133831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ct val="110000"/>
                  </a:lnSpc>
                </a:pPr>
                <a:r>
                  <a:rPr lang="pt-BR" sz="2000" dirty="0">
                    <a:solidFill>
                      <a:schemeClr val="accent4">
                        <a:lumMod val="50000"/>
                      </a:schemeClr>
                    </a:solidFill>
                    <a:latin typeface="Segoe UI" panose="020B0502040204020203" pitchFamily="34" charset="0"/>
                    <a:ea typeface="Segoe UI" panose="020B0502040204020203" pitchFamily="34" charset="0"/>
                    <a:cs typeface="Segoe UI" panose="020B0502040204020203" pitchFamily="34" charset="0"/>
                  </a:rPr>
                  <a:t>Revisão anual do plano de custeio, através de </a:t>
                </a:r>
                <a:r>
                  <a:rPr lang="pt-BR" sz="2000" b="1" dirty="0">
                    <a:solidFill>
                      <a:schemeClr val="accent4">
                        <a:lumMod val="50000"/>
                      </a:schemeClr>
                    </a:solidFill>
                    <a:latin typeface="Segoe UI" panose="020B0502040204020203" pitchFamily="34" charset="0"/>
                    <a:ea typeface="Segoe UI" panose="020B0502040204020203" pitchFamily="34" charset="0"/>
                    <a:cs typeface="Segoe UI" panose="020B0502040204020203" pitchFamily="34" charset="0"/>
                  </a:rPr>
                  <a:t>estudo atuarial </a:t>
                </a:r>
                <a:r>
                  <a:rPr lang="pt-BR" sz="2000" dirty="0">
                    <a:solidFill>
                      <a:schemeClr val="accent4">
                        <a:lumMod val="50000"/>
                      </a:schemeClr>
                    </a:solidFill>
                    <a:latin typeface="Segoe UI" panose="020B0502040204020203" pitchFamily="34" charset="0"/>
                    <a:ea typeface="Segoe UI" panose="020B0502040204020203" pitchFamily="34" charset="0"/>
                    <a:cs typeface="Segoe UI" panose="020B0502040204020203" pitchFamily="34" charset="0"/>
                  </a:rPr>
                  <a:t>(premissas e projeções para 75 anos), submetido à Secretaria de </a:t>
                </a:r>
                <a:r>
                  <a:rPr lang="pt-BR" sz="2000" dirty="0" smtClean="0">
                    <a:solidFill>
                      <a:schemeClr val="accent4">
                        <a:lumMod val="50000"/>
                      </a:schemeClr>
                    </a:solidFill>
                    <a:latin typeface="Segoe UI" panose="020B0502040204020203" pitchFamily="34" charset="0"/>
                    <a:ea typeface="Segoe UI" panose="020B0502040204020203" pitchFamily="34" charset="0"/>
                    <a:cs typeface="Segoe UI" panose="020B0502040204020203" pitchFamily="34" charset="0"/>
                  </a:rPr>
                  <a:t>Previdência, com utilização de premissas e hipóteses como: taxa de juros, tábua de mortalidade e crescimento salarial</a:t>
                </a:r>
                <a:endParaRPr lang="pt-BR" sz="2000" dirty="0">
                  <a:solidFill>
                    <a:schemeClr val="accent4">
                      <a:lumMod val="50000"/>
                    </a:schemeClr>
                  </a:solidFill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endParaRPr>
              </a:p>
            </p:txBody>
          </p:sp>
        </p:grpSp>
        <p:pic>
          <p:nvPicPr>
            <p:cNvPr id="30" name="Imagem 29"/>
            <p:cNvPicPr>
              <a:picLocks noChangeAspect="1"/>
            </p:cNvPicPr>
            <p:nvPr/>
          </p:nvPicPr>
          <p:blipFill rotWithShape="1">
            <a:blip r:embed="rId3"/>
            <a:srcRect l="2035" r="4528"/>
            <a:stretch/>
          </p:blipFill>
          <p:spPr>
            <a:xfrm>
              <a:off x="883302" y="1264364"/>
              <a:ext cx="1468307" cy="1676400"/>
            </a:xfrm>
            <a:prstGeom prst="rect">
              <a:avLst/>
            </a:prstGeom>
          </p:spPr>
        </p:pic>
        <p:pic>
          <p:nvPicPr>
            <p:cNvPr id="4" name="Imagem 3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311" t="3125" r="4042" b="3101"/>
            <a:stretch/>
          </p:blipFill>
          <p:spPr>
            <a:xfrm>
              <a:off x="3407760" y="3132504"/>
              <a:ext cx="1182700" cy="1582604"/>
            </a:xfrm>
            <a:prstGeom prst="rect">
              <a:avLst/>
            </a:prstGeom>
          </p:spPr>
        </p:pic>
        <p:sp>
          <p:nvSpPr>
            <p:cNvPr id="5" name="Retângulo 4"/>
            <p:cNvSpPr/>
            <p:nvPr/>
          </p:nvSpPr>
          <p:spPr>
            <a:xfrm>
              <a:off x="1122264" y="3378786"/>
              <a:ext cx="1929652" cy="128498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/>
              <a:r>
                <a:rPr lang="pt-BR" sz="2200" dirty="0">
                  <a:solidFill>
                    <a:schemeClr val="accent4">
                      <a:lumMod val="50000"/>
                    </a:schemeClr>
                  </a:solidFill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rPr>
                <a:t>A</a:t>
              </a:r>
              <a:r>
                <a:rPr lang="pt-BR" sz="2200" b="1" dirty="0">
                  <a:solidFill>
                    <a:schemeClr val="accent4">
                      <a:lumMod val="50000"/>
                    </a:schemeClr>
                  </a:solidFill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rPr>
                <a:t> base cadastral </a:t>
              </a:r>
              <a:r>
                <a:rPr lang="pt-BR" sz="2200" dirty="0">
                  <a:solidFill>
                    <a:schemeClr val="accent4">
                      <a:lumMod val="50000"/>
                    </a:schemeClr>
                  </a:solidFill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rPr>
                <a:t>é a principal informação do estudo </a:t>
              </a:r>
              <a:r>
                <a:rPr lang="pt-BR" sz="2200" dirty="0" smtClean="0">
                  <a:solidFill>
                    <a:schemeClr val="accent4">
                      <a:lumMod val="50000"/>
                    </a:schemeClr>
                  </a:solidFill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rPr>
                <a:t>atuarial e deverá estar atualizada para o estudo estar pertinente a realidade</a:t>
              </a:r>
              <a:endParaRPr lang="pt-BR" sz="2200" dirty="0">
                <a:solidFill>
                  <a:schemeClr val="accent4">
                    <a:lumMod val="50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95165902"/>
      </p:ext>
    </p:extLst>
  </p:cSld>
  <p:clrMapOvr>
    <a:masterClrMapping/>
  </p:clrMapOvr>
  <p:transition spd="med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upo 2"/>
          <p:cNvGrpSpPr/>
          <p:nvPr/>
        </p:nvGrpSpPr>
        <p:grpSpPr>
          <a:xfrm>
            <a:off x="336552" y="886443"/>
            <a:ext cx="5968998" cy="1916343"/>
            <a:chOff x="6381069" y="1059175"/>
            <a:chExt cx="5033808" cy="1916343"/>
          </a:xfrm>
        </p:grpSpPr>
        <p:sp>
          <p:nvSpPr>
            <p:cNvPr id="36" name="Retângulo 35"/>
            <p:cNvSpPr/>
            <p:nvPr/>
          </p:nvSpPr>
          <p:spPr>
            <a:xfrm>
              <a:off x="6381069" y="1405858"/>
              <a:ext cx="5033808" cy="156966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>
                <a:lnSpc>
                  <a:spcPct val="120000"/>
                </a:lnSpc>
              </a:pPr>
              <a:r>
                <a:rPr lang="pt-BR" sz="2000" dirty="0" smtClean="0"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rPr>
                <a:t>Processo necessário para atualização das informações cadastrais de ativos, inativos e pensionistas: dados pessoais do segurado e seus dependentes, empregos anteriores, etc. </a:t>
              </a:r>
              <a:endParaRPr lang="pt-BR" sz="2000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2" name="Retângulo 1"/>
            <p:cNvSpPr/>
            <p:nvPr/>
          </p:nvSpPr>
          <p:spPr>
            <a:xfrm>
              <a:off x="6932644" y="1059175"/>
              <a:ext cx="3779539" cy="46089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lnSpc>
                  <a:spcPct val="120000"/>
                </a:lnSpc>
              </a:pPr>
              <a:r>
                <a:rPr lang="pt-BR" sz="2200" b="1" u="sng" dirty="0" smtClean="0">
                  <a:solidFill>
                    <a:schemeClr val="accent1"/>
                  </a:solidFill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rPr>
                <a:t>RECADASTRAMENTO </a:t>
              </a:r>
              <a:endParaRPr lang="pt-BR" sz="2200" b="1" u="sng" dirty="0">
                <a:solidFill>
                  <a:schemeClr val="accent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</p:grpSp>
      <p:sp>
        <p:nvSpPr>
          <p:cNvPr id="58" name="Retângulo 57"/>
          <p:cNvSpPr/>
          <p:nvPr/>
        </p:nvSpPr>
        <p:spPr>
          <a:xfrm>
            <a:off x="203200" y="197807"/>
            <a:ext cx="11988800" cy="673100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9" name="Retângulo 8"/>
          <p:cNvSpPr/>
          <p:nvPr/>
        </p:nvSpPr>
        <p:spPr>
          <a:xfrm>
            <a:off x="0" y="1"/>
            <a:ext cx="419100" cy="6857999"/>
          </a:xfrm>
          <a:prstGeom prst="rect">
            <a:avLst/>
          </a:prstGeom>
          <a:solidFill>
            <a:srgbClr val="00A24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1" name="CaixaDeTexto 10"/>
          <p:cNvSpPr txBox="1"/>
          <p:nvPr/>
        </p:nvSpPr>
        <p:spPr>
          <a:xfrm>
            <a:off x="419100" y="267243"/>
            <a:ext cx="117729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b="1" dirty="0">
                <a:solidFill>
                  <a:srgbClr val="4E022C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AVALIAÇÃO ATUARIAL</a:t>
            </a:r>
          </a:p>
        </p:txBody>
      </p:sp>
      <p:grpSp>
        <p:nvGrpSpPr>
          <p:cNvPr id="22" name="Grupo 21"/>
          <p:cNvGrpSpPr/>
          <p:nvPr/>
        </p:nvGrpSpPr>
        <p:grpSpPr>
          <a:xfrm>
            <a:off x="650279" y="4717162"/>
            <a:ext cx="5217121" cy="1884065"/>
            <a:chOff x="629353" y="4417934"/>
            <a:chExt cx="5217121" cy="1975926"/>
          </a:xfrm>
        </p:grpSpPr>
        <p:sp>
          <p:nvSpPr>
            <p:cNvPr id="26" name="Retângulo 25"/>
            <p:cNvSpPr/>
            <p:nvPr/>
          </p:nvSpPr>
          <p:spPr>
            <a:xfrm>
              <a:off x="883725" y="4417934"/>
              <a:ext cx="4962749" cy="1975926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solidFill>
                <a:schemeClr val="accent1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dirty="0"/>
            </a:p>
          </p:txBody>
        </p:sp>
        <p:grpSp>
          <p:nvGrpSpPr>
            <p:cNvPr id="20" name="Grupo 19"/>
            <p:cNvGrpSpPr/>
            <p:nvPr/>
          </p:nvGrpSpPr>
          <p:grpSpPr>
            <a:xfrm>
              <a:off x="629353" y="4417934"/>
              <a:ext cx="5064721" cy="1975926"/>
              <a:chOff x="629353" y="4417934"/>
              <a:chExt cx="5064721" cy="1975926"/>
            </a:xfrm>
          </p:grpSpPr>
          <p:sp>
            <p:nvSpPr>
              <p:cNvPr id="68" name="Retângulo 67"/>
              <p:cNvSpPr/>
              <p:nvPr/>
            </p:nvSpPr>
            <p:spPr>
              <a:xfrm>
                <a:off x="629353" y="4417934"/>
                <a:ext cx="3714783" cy="197592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285750" indent="-285750" algn="ctr">
                  <a:lnSpc>
                    <a:spcPct val="120000"/>
                  </a:lnSpc>
                  <a:buFont typeface="Arial" panose="020B0604020202020204" pitchFamily="34" charset="0"/>
                  <a:buChar char="•"/>
                </a:pPr>
                <a:r>
                  <a:rPr lang="pt-BR" b="1" dirty="0" smtClean="0">
                    <a:solidFill>
                      <a:schemeClr val="accent1"/>
                    </a:solidFill>
                    <a:latin typeface="Segoe UI" panose="020B0502040204020203" pitchFamily="34" charset="0"/>
                    <a:ea typeface="Segoe UI" panose="020B0502040204020203" pitchFamily="34" charset="0"/>
                    <a:cs typeface="Segoe UI" panose="020B0502040204020203" pitchFamily="34" charset="0"/>
                  </a:rPr>
                  <a:t>SERVIDORES ATIVOS:  </a:t>
                </a:r>
              </a:p>
              <a:p>
                <a:pPr algn="ctr">
                  <a:lnSpc>
                    <a:spcPct val="120000"/>
                  </a:lnSpc>
                </a:pPr>
                <a:r>
                  <a:rPr lang="pt-BR" dirty="0" smtClean="0">
                    <a:latin typeface="Segoe UI" panose="020B0502040204020203" pitchFamily="34" charset="0"/>
                    <a:ea typeface="Segoe UI" panose="020B0502040204020203" pitchFamily="34" charset="0"/>
                    <a:cs typeface="Segoe UI" panose="020B0502040204020203" pitchFamily="34" charset="0"/>
                  </a:rPr>
                  <a:t>A CADA 4 ANOS</a:t>
                </a:r>
              </a:p>
              <a:p>
                <a:pPr algn="ctr">
                  <a:lnSpc>
                    <a:spcPct val="120000"/>
                  </a:lnSpc>
                </a:pPr>
                <a:endParaRPr lang="pt-BR" sz="800" dirty="0" smtClean="0"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endParaRPr>
              </a:p>
              <a:p>
                <a:pPr algn="ctr">
                  <a:lnSpc>
                    <a:spcPct val="120000"/>
                  </a:lnSpc>
                </a:pPr>
                <a:r>
                  <a:rPr lang="pt-BR" b="1" dirty="0" smtClean="0">
                    <a:solidFill>
                      <a:schemeClr val="accent1"/>
                    </a:solidFill>
                    <a:latin typeface="Segoe UI" panose="020B0502040204020203" pitchFamily="34" charset="0"/>
                    <a:ea typeface="Segoe UI" panose="020B0502040204020203" pitchFamily="34" charset="0"/>
                    <a:cs typeface="Segoe UI" panose="020B0502040204020203" pitchFamily="34" charset="0"/>
                  </a:rPr>
                  <a:t>EM ANDAMENTO:</a:t>
                </a:r>
              </a:p>
              <a:p>
                <a:pPr algn="ctr">
                  <a:lnSpc>
                    <a:spcPct val="120000"/>
                  </a:lnSpc>
                </a:pPr>
                <a:r>
                  <a:rPr lang="pt-BR" dirty="0" smtClean="0">
                    <a:latin typeface="Segoe UI" panose="020B0502040204020203" pitchFamily="34" charset="0"/>
                    <a:ea typeface="Segoe UI" panose="020B0502040204020203" pitchFamily="34" charset="0"/>
                    <a:cs typeface="Segoe UI" panose="020B0502040204020203" pitchFamily="34" charset="0"/>
                  </a:rPr>
                  <a:t>SECRETARIA DE SAÚDE</a:t>
                </a:r>
              </a:p>
              <a:p>
                <a:pPr algn="ctr">
                  <a:lnSpc>
                    <a:spcPct val="120000"/>
                  </a:lnSpc>
                </a:pPr>
                <a:r>
                  <a:rPr lang="pt-BR" dirty="0" smtClean="0">
                    <a:latin typeface="Segoe UI" panose="020B0502040204020203" pitchFamily="34" charset="0"/>
                    <a:ea typeface="Segoe UI" panose="020B0502040204020203" pitchFamily="34" charset="0"/>
                    <a:cs typeface="Segoe UI" panose="020B0502040204020203" pitchFamily="34" charset="0"/>
                  </a:rPr>
                  <a:t>SECRETARIA DE EDUCAÇÃO</a:t>
                </a:r>
              </a:p>
            </p:txBody>
          </p:sp>
          <p:sp>
            <p:nvSpPr>
              <p:cNvPr id="19" name="Retângulo 18"/>
              <p:cNvSpPr/>
              <p:nvPr/>
            </p:nvSpPr>
            <p:spPr>
              <a:xfrm>
                <a:off x="3976560" y="4700572"/>
                <a:ext cx="1717514" cy="1534702"/>
              </a:xfrm>
              <a:prstGeom prst="rect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pt-BR" sz="1600" dirty="0" smtClean="0">
                    <a:solidFill>
                      <a:schemeClr val="tx1"/>
                    </a:solidFill>
                  </a:rPr>
                  <a:t>TOTAL ESTIMADO: </a:t>
                </a:r>
              </a:p>
              <a:p>
                <a:pPr algn="ctr"/>
                <a:r>
                  <a:rPr lang="pt-BR" sz="1600" dirty="0" smtClean="0">
                    <a:solidFill>
                      <a:schemeClr val="tx1"/>
                    </a:solidFill>
                  </a:rPr>
                  <a:t>11336</a:t>
                </a:r>
              </a:p>
              <a:p>
                <a:pPr algn="ctr"/>
                <a:endParaRPr lang="pt-BR" sz="1600" dirty="0">
                  <a:solidFill>
                    <a:schemeClr val="tx1"/>
                  </a:solidFill>
                </a:endParaRPr>
              </a:p>
              <a:p>
                <a:pPr algn="ctr"/>
                <a:r>
                  <a:rPr lang="pt-BR" sz="1600" dirty="0" smtClean="0">
                    <a:solidFill>
                      <a:schemeClr val="tx1"/>
                    </a:solidFill>
                  </a:rPr>
                  <a:t>RECADASTRADOS: 97,23% </a:t>
                </a:r>
                <a:endParaRPr lang="pt-BR" sz="1600" dirty="0">
                  <a:solidFill>
                    <a:schemeClr val="tx1"/>
                  </a:solidFill>
                </a:endParaRPr>
              </a:p>
            </p:txBody>
          </p:sp>
        </p:grpSp>
      </p:grpSp>
      <p:grpSp>
        <p:nvGrpSpPr>
          <p:cNvPr id="23" name="Grupo 22"/>
          <p:cNvGrpSpPr/>
          <p:nvPr/>
        </p:nvGrpSpPr>
        <p:grpSpPr>
          <a:xfrm>
            <a:off x="907241" y="3013142"/>
            <a:ext cx="4962750" cy="1493664"/>
            <a:chOff x="907241" y="3172118"/>
            <a:chExt cx="4962750" cy="1493664"/>
          </a:xfrm>
        </p:grpSpPr>
        <p:sp>
          <p:nvSpPr>
            <p:cNvPr id="31" name="Retângulo 30"/>
            <p:cNvSpPr/>
            <p:nvPr/>
          </p:nvSpPr>
          <p:spPr>
            <a:xfrm>
              <a:off x="907241" y="3172118"/>
              <a:ext cx="4962750" cy="1493664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solidFill>
                <a:schemeClr val="accent1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dirty="0"/>
            </a:p>
          </p:txBody>
        </p:sp>
        <p:sp>
          <p:nvSpPr>
            <p:cNvPr id="56" name="Retângulo 55"/>
            <p:cNvSpPr/>
            <p:nvPr/>
          </p:nvSpPr>
          <p:spPr>
            <a:xfrm>
              <a:off x="990600" y="3243854"/>
              <a:ext cx="2430551" cy="142192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285750" indent="-285750" algn="ctr">
                <a:lnSpc>
                  <a:spcPct val="120000"/>
                </a:lnSpc>
                <a:buFont typeface="Arial" panose="020B0604020202020204" pitchFamily="34" charset="0"/>
                <a:buChar char="•"/>
              </a:pPr>
              <a:r>
                <a:rPr lang="pt-BR" b="1" dirty="0" smtClean="0">
                  <a:solidFill>
                    <a:schemeClr val="accent1"/>
                  </a:solidFill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rPr>
                <a:t>INATIVOS E PENSIONISTAS:</a:t>
              </a:r>
            </a:p>
            <a:p>
              <a:pPr algn="ctr">
                <a:lnSpc>
                  <a:spcPct val="120000"/>
                </a:lnSpc>
              </a:pPr>
              <a:r>
                <a:rPr lang="pt-BR" dirty="0" smtClean="0"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rPr>
                <a:t>ANUALMENTE NO</a:t>
              </a:r>
            </a:p>
            <a:p>
              <a:pPr algn="ctr">
                <a:lnSpc>
                  <a:spcPct val="120000"/>
                </a:lnSpc>
              </a:pPr>
              <a:r>
                <a:rPr lang="pt-BR" dirty="0" smtClean="0"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rPr>
                <a:t>MÊS ANIVERSÁRIO</a:t>
              </a:r>
            </a:p>
          </p:txBody>
        </p:sp>
        <p:sp>
          <p:nvSpPr>
            <p:cNvPr id="30" name="Retângulo 29"/>
            <p:cNvSpPr/>
            <p:nvPr/>
          </p:nvSpPr>
          <p:spPr>
            <a:xfrm>
              <a:off x="3662741" y="3284434"/>
              <a:ext cx="1889922" cy="1269032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pt-BR" sz="1600" dirty="0" smtClean="0">
                  <a:solidFill>
                    <a:schemeClr val="tx1"/>
                  </a:solidFill>
                </a:rPr>
                <a:t>TOTAL EM 2022: </a:t>
              </a:r>
            </a:p>
            <a:p>
              <a:pPr algn="ctr"/>
              <a:r>
                <a:rPr lang="pt-BR" sz="1600" dirty="0" smtClean="0">
                  <a:solidFill>
                    <a:schemeClr val="tx1"/>
                  </a:solidFill>
                </a:rPr>
                <a:t>2296</a:t>
              </a:r>
            </a:p>
            <a:p>
              <a:pPr algn="ctr"/>
              <a:endParaRPr lang="pt-BR" sz="1000" dirty="0">
                <a:solidFill>
                  <a:schemeClr val="tx1"/>
                </a:solidFill>
              </a:endParaRPr>
            </a:p>
            <a:p>
              <a:pPr algn="ctr"/>
              <a:r>
                <a:rPr lang="pt-BR" sz="1600" dirty="0" smtClean="0">
                  <a:solidFill>
                    <a:schemeClr val="tx1"/>
                  </a:solidFill>
                </a:rPr>
                <a:t>RECADASTRADOS: </a:t>
              </a:r>
            </a:p>
            <a:p>
              <a:pPr algn="ctr"/>
              <a:r>
                <a:rPr lang="pt-BR" sz="1600" dirty="0" smtClean="0">
                  <a:solidFill>
                    <a:schemeClr val="tx1"/>
                  </a:solidFill>
                </a:rPr>
                <a:t>100% </a:t>
              </a:r>
              <a:endParaRPr lang="pt-BR" sz="1600" dirty="0">
                <a:solidFill>
                  <a:schemeClr val="tx1"/>
                </a:solidFill>
              </a:endParaRPr>
            </a:p>
          </p:txBody>
        </p:sp>
      </p:grpSp>
      <p:pic>
        <p:nvPicPr>
          <p:cNvPr id="4" name="Imagem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55540" y="913685"/>
            <a:ext cx="5684059" cy="58448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1823640"/>
      </p:ext>
    </p:extLst>
  </p:cSld>
  <p:clrMapOvr>
    <a:masterClrMapping/>
  </p:clrMapOvr>
  <p:transition spd="med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" presetClass="entr" presetSubtype="0" fill="hold" nodeType="after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upo 2"/>
          <p:cNvGrpSpPr/>
          <p:nvPr/>
        </p:nvGrpSpPr>
        <p:grpSpPr>
          <a:xfrm>
            <a:off x="501722" y="1018257"/>
            <a:ext cx="6747435" cy="5692390"/>
            <a:chOff x="6099245" y="990599"/>
            <a:chExt cx="5953578" cy="5692390"/>
          </a:xfrm>
        </p:grpSpPr>
        <p:sp>
          <p:nvSpPr>
            <p:cNvPr id="35" name="Retângulo 34"/>
            <p:cNvSpPr/>
            <p:nvPr/>
          </p:nvSpPr>
          <p:spPr>
            <a:xfrm>
              <a:off x="6099245" y="990599"/>
              <a:ext cx="5953578" cy="5692390"/>
            </a:xfrm>
            <a:prstGeom prst="rect">
              <a:avLst/>
            </a:prstGeom>
            <a:solidFill>
              <a:srgbClr val="EBFAFF"/>
            </a:solidFill>
            <a:ln>
              <a:solidFill>
                <a:schemeClr val="accent1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dirty="0"/>
            </a:p>
          </p:txBody>
        </p:sp>
        <p:sp>
          <p:nvSpPr>
            <p:cNvPr id="36" name="Retângulo 35"/>
            <p:cNvSpPr/>
            <p:nvPr/>
          </p:nvSpPr>
          <p:spPr>
            <a:xfrm>
              <a:off x="6331435" y="1535376"/>
              <a:ext cx="5651969" cy="120032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>
                <a:lnSpc>
                  <a:spcPct val="120000"/>
                </a:lnSpc>
              </a:pPr>
              <a:r>
                <a:rPr lang="pt-BR" sz="2000" dirty="0"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rPr>
                <a:t>garantia de equivalência, a valor presente, entre o fluxo das receitas estimadas e das obrigações projetadas, apuradas atualmente, a longo prazo</a:t>
              </a:r>
            </a:p>
          </p:txBody>
        </p:sp>
        <p:grpSp>
          <p:nvGrpSpPr>
            <p:cNvPr id="37" name="Grupo 36"/>
            <p:cNvGrpSpPr/>
            <p:nvPr/>
          </p:nvGrpSpPr>
          <p:grpSpPr>
            <a:xfrm>
              <a:off x="6192180" y="2770681"/>
              <a:ext cx="5652268" cy="3785155"/>
              <a:chOff x="4014542" y="3417666"/>
              <a:chExt cx="4108087" cy="2567269"/>
            </a:xfrm>
          </p:grpSpPr>
          <p:sp>
            <p:nvSpPr>
              <p:cNvPr id="38" name="Retângulo de cantos arredondados 37"/>
              <p:cNvSpPr/>
              <p:nvPr/>
            </p:nvSpPr>
            <p:spPr>
              <a:xfrm>
                <a:off x="4014542" y="3417666"/>
                <a:ext cx="2053434" cy="364448"/>
              </a:xfrm>
              <a:prstGeom prst="roundRect">
                <a:avLst/>
              </a:prstGeom>
              <a:solidFill>
                <a:srgbClr val="7EC234"/>
              </a:solidFill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pt-BR" sz="2000" b="1" dirty="0">
                    <a:solidFill>
                      <a:schemeClr val="tx1"/>
                    </a:solidFill>
                  </a:rPr>
                  <a:t>Receitas Futuras </a:t>
                </a:r>
                <a:endParaRPr lang="pt-BR" sz="2000" b="1" dirty="0" smtClean="0">
                  <a:solidFill>
                    <a:schemeClr val="tx1"/>
                  </a:solidFill>
                </a:endParaRPr>
              </a:p>
              <a:p>
                <a:pPr algn="ctr"/>
                <a:r>
                  <a:rPr lang="pt-BR" sz="2000" b="1" dirty="0" smtClean="0">
                    <a:solidFill>
                      <a:schemeClr val="tx1"/>
                    </a:solidFill>
                  </a:rPr>
                  <a:t>Estimadas </a:t>
                </a:r>
                <a:r>
                  <a:rPr lang="pt-BR" sz="2000" b="1" dirty="0">
                    <a:solidFill>
                      <a:schemeClr val="tx1"/>
                    </a:solidFill>
                  </a:rPr>
                  <a:t>Atuarialmente</a:t>
                </a:r>
              </a:p>
            </p:txBody>
          </p:sp>
          <p:sp>
            <p:nvSpPr>
              <p:cNvPr id="39" name="Retângulo de cantos arredondados 38"/>
              <p:cNvSpPr/>
              <p:nvPr/>
            </p:nvSpPr>
            <p:spPr>
              <a:xfrm>
                <a:off x="6151198" y="3425551"/>
                <a:ext cx="1971431" cy="364448"/>
              </a:xfrm>
              <a:prstGeom prst="roundRect">
                <a:avLst/>
              </a:prstGeom>
              <a:solidFill>
                <a:srgbClr val="C00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pt-BR" sz="2000" b="1" dirty="0">
                    <a:solidFill>
                      <a:schemeClr val="tx1"/>
                    </a:solidFill>
                  </a:rPr>
                  <a:t>Despesas </a:t>
                </a:r>
                <a:r>
                  <a:rPr lang="pt-BR" sz="2000" b="1" dirty="0" smtClean="0">
                    <a:solidFill>
                      <a:schemeClr val="tx1"/>
                    </a:solidFill>
                  </a:rPr>
                  <a:t>Futuras </a:t>
                </a:r>
                <a:r>
                  <a:rPr lang="pt-BR" sz="2000" b="1" dirty="0">
                    <a:solidFill>
                      <a:schemeClr val="tx1"/>
                    </a:solidFill>
                  </a:rPr>
                  <a:t>Estimadas Atuarialmente</a:t>
                </a:r>
              </a:p>
            </p:txBody>
          </p:sp>
          <p:sp>
            <p:nvSpPr>
              <p:cNvPr id="40" name="Retângulo de cantos arredondados 39"/>
              <p:cNvSpPr/>
              <p:nvPr/>
            </p:nvSpPr>
            <p:spPr>
              <a:xfrm>
                <a:off x="4221854" y="3858809"/>
                <a:ext cx="1572810" cy="364448"/>
              </a:xfrm>
              <a:prstGeom prst="roundRect">
                <a:avLst/>
              </a:prstGeom>
              <a:solidFill>
                <a:srgbClr val="83BC76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pt-BR" sz="2000" dirty="0">
                    <a:solidFill>
                      <a:schemeClr val="tx1"/>
                    </a:solidFill>
                  </a:rPr>
                  <a:t>Contribuições Futuras</a:t>
                </a:r>
              </a:p>
            </p:txBody>
          </p:sp>
          <p:sp>
            <p:nvSpPr>
              <p:cNvPr id="41" name="Retângulo de cantos arredondados 40"/>
              <p:cNvSpPr/>
              <p:nvPr/>
            </p:nvSpPr>
            <p:spPr>
              <a:xfrm>
                <a:off x="4212424" y="4267653"/>
                <a:ext cx="1572810" cy="364448"/>
              </a:xfrm>
              <a:prstGeom prst="roundRect">
                <a:avLst/>
              </a:prstGeom>
              <a:solidFill>
                <a:srgbClr val="83BC76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pt-BR" sz="2000" dirty="0">
                    <a:solidFill>
                      <a:schemeClr val="tx1"/>
                    </a:solidFill>
                  </a:rPr>
                  <a:t>Rendimentos Futuros</a:t>
                </a:r>
              </a:p>
            </p:txBody>
          </p:sp>
          <p:sp>
            <p:nvSpPr>
              <p:cNvPr id="42" name="Retângulo de cantos arredondados 41"/>
              <p:cNvSpPr/>
              <p:nvPr/>
            </p:nvSpPr>
            <p:spPr>
              <a:xfrm>
                <a:off x="4199171" y="4676497"/>
                <a:ext cx="1572810" cy="364448"/>
              </a:xfrm>
              <a:prstGeom prst="roundRect">
                <a:avLst/>
              </a:prstGeom>
              <a:solidFill>
                <a:srgbClr val="83BC76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pt-BR" sz="2000" dirty="0">
                    <a:solidFill>
                      <a:schemeClr val="tx1"/>
                    </a:solidFill>
                  </a:rPr>
                  <a:t>Compensações a Receber</a:t>
                </a:r>
              </a:p>
            </p:txBody>
          </p:sp>
          <p:sp>
            <p:nvSpPr>
              <p:cNvPr id="43" name="Retângulo de cantos arredondados 42"/>
              <p:cNvSpPr/>
              <p:nvPr/>
            </p:nvSpPr>
            <p:spPr>
              <a:xfrm>
                <a:off x="4189521" y="5073815"/>
                <a:ext cx="1572810" cy="364448"/>
              </a:xfrm>
              <a:prstGeom prst="roundRect">
                <a:avLst/>
              </a:prstGeom>
              <a:solidFill>
                <a:srgbClr val="83BC76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pt-BR" sz="2000" dirty="0">
                    <a:solidFill>
                      <a:schemeClr val="tx1"/>
                    </a:solidFill>
                  </a:rPr>
                  <a:t>Saldo Atual dos Investimentos</a:t>
                </a:r>
              </a:p>
            </p:txBody>
          </p:sp>
          <p:sp>
            <p:nvSpPr>
              <p:cNvPr id="44" name="Retângulo de cantos arredondados 43"/>
              <p:cNvSpPr/>
              <p:nvPr/>
            </p:nvSpPr>
            <p:spPr>
              <a:xfrm>
                <a:off x="6264037" y="3854707"/>
                <a:ext cx="1777152" cy="364448"/>
              </a:xfrm>
              <a:prstGeom prst="roundRect">
                <a:avLst/>
              </a:prstGeom>
              <a:solidFill>
                <a:srgbClr val="DF9197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pt-BR" sz="2000" dirty="0">
                    <a:solidFill>
                      <a:schemeClr val="tx1"/>
                    </a:solidFill>
                  </a:rPr>
                  <a:t>Aposentadorias e Pensões concedidas</a:t>
                </a:r>
              </a:p>
            </p:txBody>
          </p:sp>
          <p:sp>
            <p:nvSpPr>
              <p:cNvPr id="45" name="Retângulo de cantos arredondados 44"/>
              <p:cNvSpPr/>
              <p:nvPr/>
            </p:nvSpPr>
            <p:spPr>
              <a:xfrm>
                <a:off x="6352500" y="4648625"/>
                <a:ext cx="1572810" cy="364448"/>
              </a:xfrm>
              <a:prstGeom prst="roundRect">
                <a:avLst/>
              </a:prstGeom>
              <a:solidFill>
                <a:srgbClr val="DF9197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pt-BR" sz="2000" dirty="0">
                    <a:solidFill>
                      <a:schemeClr val="tx1"/>
                    </a:solidFill>
                  </a:rPr>
                  <a:t>Aposentadorias </a:t>
                </a:r>
              </a:p>
              <a:p>
                <a:pPr algn="ctr"/>
                <a:r>
                  <a:rPr lang="pt-BR" sz="2000" dirty="0">
                    <a:solidFill>
                      <a:schemeClr val="tx1"/>
                    </a:solidFill>
                  </a:rPr>
                  <a:t>a conceder</a:t>
                </a:r>
              </a:p>
            </p:txBody>
          </p:sp>
          <p:sp>
            <p:nvSpPr>
              <p:cNvPr id="46" name="Retângulo de cantos arredondados 45"/>
              <p:cNvSpPr/>
              <p:nvPr/>
            </p:nvSpPr>
            <p:spPr>
              <a:xfrm>
                <a:off x="6352500" y="4253554"/>
                <a:ext cx="1572810" cy="364448"/>
              </a:xfrm>
              <a:prstGeom prst="roundRect">
                <a:avLst/>
              </a:prstGeom>
              <a:solidFill>
                <a:srgbClr val="DF9197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pt-BR" sz="2000" dirty="0">
                    <a:solidFill>
                      <a:schemeClr val="tx1"/>
                    </a:solidFill>
                  </a:rPr>
                  <a:t>Compensações Previdenciárias</a:t>
                </a:r>
              </a:p>
            </p:txBody>
          </p:sp>
          <p:sp>
            <p:nvSpPr>
              <p:cNvPr id="47" name="Retângulo de cantos arredondados 46"/>
              <p:cNvSpPr/>
              <p:nvPr/>
            </p:nvSpPr>
            <p:spPr>
              <a:xfrm>
                <a:off x="6352500" y="5070768"/>
                <a:ext cx="1572810" cy="364448"/>
              </a:xfrm>
              <a:prstGeom prst="roundRect">
                <a:avLst/>
              </a:prstGeom>
              <a:solidFill>
                <a:srgbClr val="DF9197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pt-BR" sz="2000" dirty="0">
                    <a:solidFill>
                      <a:schemeClr val="tx1"/>
                    </a:solidFill>
                  </a:rPr>
                  <a:t>Pensões </a:t>
                </a:r>
              </a:p>
              <a:p>
                <a:pPr algn="ctr"/>
                <a:r>
                  <a:rPr lang="pt-BR" sz="2000" dirty="0">
                    <a:solidFill>
                      <a:schemeClr val="tx1"/>
                    </a:solidFill>
                  </a:rPr>
                  <a:t>a conceder</a:t>
                </a:r>
              </a:p>
            </p:txBody>
          </p:sp>
          <p:sp>
            <p:nvSpPr>
              <p:cNvPr id="48" name="Retângulo 47"/>
              <p:cNvSpPr/>
              <p:nvPr/>
            </p:nvSpPr>
            <p:spPr>
              <a:xfrm>
                <a:off x="4189521" y="5499924"/>
                <a:ext cx="3735788" cy="120563"/>
              </a:xfrm>
              <a:prstGeom prst="rect">
                <a:avLst/>
              </a:prstGeom>
              <a:solidFill>
                <a:schemeClr val="tx1">
                  <a:lumMod val="50000"/>
                  <a:lumOff val="5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49" name="Triângulo isósceles 48"/>
              <p:cNvSpPr/>
              <p:nvPr/>
            </p:nvSpPr>
            <p:spPr>
              <a:xfrm>
                <a:off x="5913631" y="5620487"/>
                <a:ext cx="317446" cy="364448"/>
              </a:xfrm>
              <a:prstGeom prst="triangle">
                <a:avLst/>
              </a:prstGeom>
              <a:solidFill>
                <a:schemeClr val="tx1">
                  <a:lumMod val="50000"/>
                  <a:lumOff val="5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</p:grpSp>
        <p:sp>
          <p:nvSpPr>
            <p:cNvPr id="2" name="Retângulo 1"/>
            <p:cNvSpPr/>
            <p:nvPr/>
          </p:nvSpPr>
          <p:spPr>
            <a:xfrm>
              <a:off x="7211593" y="1037804"/>
              <a:ext cx="3779539" cy="49859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lnSpc>
                  <a:spcPct val="120000"/>
                </a:lnSpc>
              </a:pPr>
              <a:r>
                <a:rPr lang="pt-BR" sz="2200" b="1" dirty="0">
                  <a:solidFill>
                    <a:srgbClr val="00B050"/>
                  </a:solidFill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rPr>
                <a:t>EQUILÍBRIO ATUARIAL: </a:t>
              </a:r>
            </a:p>
          </p:txBody>
        </p:sp>
      </p:grpSp>
      <p:sp>
        <p:nvSpPr>
          <p:cNvPr id="58" name="Retângulo 57"/>
          <p:cNvSpPr/>
          <p:nvPr/>
        </p:nvSpPr>
        <p:spPr>
          <a:xfrm>
            <a:off x="203200" y="197807"/>
            <a:ext cx="11988800" cy="673100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9" name="Retângulo 8"/>
          <p:cNvSpPr/>
          <p:nvPr/>
        </p:nvSpPr>
        <p:spPr>
          <a:xfrm>
            <a:off x="0" y="-1465"/>
            <a:ext cx="419100" cy="6857999"/>
          </a:xfrm>
          <a:prstGeom prst="rect">
            <a:avLst/>
          </a:prstGeom>
          <a:solidFill>
            <a:srgbClr val="00A24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1" name="CaixaDeTexto 10"/>
          <p:cNvSpPr txBox="1"/>
          <p:nvPr/>
        </p:nvSpPr>
        <p:spPr>
          <a:xfrm>
            <a:off x="419100" y="267243"/>
            <a:ext cx="117729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b="1" dirty="0">
                <a:solidFill>
                  <a:srgbClr val="4E022C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AVALIAÇÃO ATUARIAL</a:t>
            </a:r>
          </a:p>
        </p:txBody>
      </p:sp>
      <p:grpSp>
        <p:nvGrpSpPr>
          <p:cNvPr id="4" name="Grupo 3"/>
          <p:cNvGrpSpPr/>
          <p:nvPr/>
        </p:nvGrpSpPr>
        <p:grpSpPr>
          <a:xfrm>
            <a:off x="7315200" y="1018257"/>
            <a:ext cx="4667514" cy="5692390"/>
            <a:chOff x="7315200" y="1018257"/>
            <a:chExt cx="4667514" cy="5692390"/>
          </a:xfrm>
        </p:grpSpPr>
        <p:sp>
          <p:nvSpPr>
            <p:cNvPr id="20" name="Retângulo 19"/>
            <p:cNvSpPr/>
            <p:nvPr/>
          </p:nvSpPr>
          <p:spPr>
            <a:xfrm>
              <a:off x="7498230" y="1018257"/>
              <a:ext cx="4316361" cy="5692390"/>
            </a:xfrm>
            <a:prstGeom prst="rect">
              <a:avLst/>
            </a:prstGeom>
            <a:solidFill>
              <a:srgbClr val="EBFAFF"/>
            </a:solidFill>
            <a:ln>
              <a:solidFill>
                <a:schemeClr val="accent1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dirty="0"/>
            </a:p>
          </p:txBody>
        </p:sp>
        <p:sp>
          <p:nvSpPr>
            <p:cNvPr id="21" name="Retângulo 20"/>
            <p:cNvSpPr/>
            <p:nvPr/>
          </p:nvSpPr>
          <p:spPr>
            <a:xfrm>
              <a:off x="7696200" y="3352800"/>
              <a:ext cx="3987216" cy="156966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>
                <a:lnSpc>
                  <a:spcPct val="120000"/>
                </a:lnSpc>
              </a:pPr>
              <a:r>
                <a:rPr lang="pt-BR" sz="2000" b="1" dirty="0" smtClean="0">
                  <a:solidFill>
                    <a:schemeClr val="accent5">
                      <a:lumMod val="50000"/>
                    </a:schemeClr>
                  </a:solidFill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rPr>
                <a:t>EQUILÍBRIO </a:t>
              </a:r>
              <a:r>
                <a:rPr lang="pt-BR" sz="2000" b="1" dirty="0">
                  <a:solidFill>
                    <a:schemeClr val="accent5">
                      <a:lumMod val="50000"/>
                    </a:schemeClr>
                  </a:solidFill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rPr>
                <a:t>FINANCEIRO</a:t>
              </a:r>
              <a:r>
                <a:rPr lang="pt-BR" sz="2000" b="1" dirty="0" smtClean="0">
                  <a:solidFill>
                    <a:schemeClr val="accent5">
                      <a:lumMod val="50000"/>
                    </a:schemeClr>
                  </a:solidFill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rPr>
                <a:t>:</a:t>
              </a:r>
            </a:p>
            <a:p>
              <a:pPr algn="just">
                <a:lnSpc>
                  <a:spcPct val="120000"/>
                </a:lnSpc>
              </a:pPr>
              <a:r>
                <a:rPr lang="pt-BR" sz="2000" dirty="0" smtClean="0"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rPr>
                <a:t>garantia </a:t>
              </a:r>
              <a:r>
                <a:rPr lang="pt-BR" sz="2000" dirty="0"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rPr>
                <a:t>de equivalência entre as receitas e as obrigações do RPPS em cada exercício financeiro.  </a:t>
              </a:r>
            </a:p>
          </p:txBody>
        </p:sp>
        <p:pic>
          <p:nvPicPr>
            <p:cNvPr id="3078" name="Picture 6" descr="Fórmula do Ponto de Equilíbrio: Aprenda co...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4238" t="30434" r="32619" b="21740"/>
            <a:stretch/>
          </p:blipFill>
          <p:spPr bwMode="auto">
            <a:xfrm>
              <a:off x="8534400" y="1143000"/>
              <a:ext cx="2490339" cy="219475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0" name="Retângulo 29"/>
            <p:cNvSpPr/>
            <p:nvPr/>
          </p:nvSpPr>
          <p:spPr>
            <a:xfrm>
              <a:off x="7315200" y="5105400"/>
              <a:ext cx="4667514" cy="156966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lnSpc>
                  <a:spcPct val="120000"/>
                </a:lnSpc>
              </a:pPr>
              <a:r>
                <a:rPr lang="pt-BR" sz="2000" b="1" dirty="0" smtClean="0">
                  <a:solidFill>
                    <a:schemeClr val="accent5">
                      <a:lumMod val="50000"/>
                    </a:schemeClr>
                  </a:solidFill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rPr>
                <a:t>RESULTADO</a:t>
              </a:r>
            </a:p>
            <a:p>
              <a:pPr algn="ctr">
                <a:lnSpc>
                  <a:spcPct val="120000"/>
                </a:lnSpc>
              </a:pPr>
              <a:r>
                <a:rPr lang="pt-BR" sz="2000" b="1" dirty="0" smtClean="0">
                  <a:solidFill>
                    <a:schemeClr val="accent5">
                      <a:lumMod val="50000"/>
                    </a:schemeClr>
                  </a:solidFill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rPr>
                <a:t>Despesas &gt; Receitas = </a:t>
              </a:r>
              <a:r>
                <a:rPr lang="pt-BR" sz="2000" b="1" dirty="0" smtClean="0">
                  <a:solidFill>
                    <a:srgbClr val="FF0000"/>
                  </a:solidFill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rPr>
                <a:t>Déficit </a:t>
              </a:r>
            </a:p>
            <a:p>
              <a:pPr algn="ctr">
                <a:lnSpc>
                  <a:spcPct val="120000"/>
                </a:lnSpc>
              </a:pPr>
              <a:r>
                <a:rPr lang="pt-BR" sz="2000" b="1" dirty="0" smtClean="0">
                  <a:solidFill>
                    <a:schemeClr val="accent5">
                      <a:lumMod val="50000"/>
                    </a:schemeClr>
                  </a:solidFill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rPr>
                <a:t>Despesas = Receitas = </a:t>
              </a:r>
              <a:r>
                <a:rPr lang="pt-BR" sz="2000" b="1" dirty="0" smtClean="0">
                  <a:solidFill>
                    <a:schemeClr val="accent6"/>
                  </a:solidFill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rPr>
                <a:t>Equilíbrio</a:t>
              </a:r>
            </a:p>
            <a:p>
              <a:pPr algn="ctr">
                <a:lnSpc>
                  <a:spcPct val="120000"/>
                </a:lnSpc>
              </a:pPr>
              <a:r>
                <a:rPr lang="pt-BR" sz="2000" b="1" dirty="0" smtClean="0">
                  <a:solidFill>
                    <a:schemeClr val="accent5">
                      <a:lumMod val="50000"/>
                    </a:schemeClr>
                  </a:solidFill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rPr>
                <a:t>Despesas &lt; Receitas = </a:t>
              </a:r>
              <a:r>
                <a:rPr lang="pt-BR" sz="2000" b="1" dirty="0" smtClean="0">
                  <a:solidFill>
                    <a:schemeClr val="accent4">
                      <a:lumMod val="60000"/>
                      <a:lumOff val="40000"/>
                    </a:schemeClr>
                  </a:solidFill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rPr>
                <a:t>Superávit</a:t>
              </a:r>
              <a:endParaRPr lang="pt-BR" sz="2000" dirty="0">
                <a:solidFill>
                  <a:schemeClr val="accent4">
                    <a:lumMod val="60000"/>
                    <a:lumOff val="40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534999620"/>
      </p:ext>
    </p:extLst>
  </p:cSld>
  <p:clrMapOvr>
    <a:masterClrMapping/>
  </p:clrMapOvr>
  <p:transition spd="med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Retângulo 57"/>
          <p:cNvSpPr/>
          <p:nvPr/>
        </p:nvSpPr>
        <p:spPr>
          <a:xfrm>
            <a:off x="203200" y="197807"/>
            <a:ext cx="11988800" cy="673100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9" name="Retângulo 8"/>
          <p:cNvSpPr/>
          <p:nvPr/>
        </p:nvSpPr>
        <p:spPr>
          <a:xfrm>
            <a:off x="0" y="1"/>
            <a:ext cx="419100" cy="6857999"/>
          </a:xfrm>
          <a:prstGeom prst="rect">
            <a:avLst/>
          </a:prstGeom>
          <a:solidFill>
            <a:srgbClr val="00A24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1" name="CaixaDeTexto 10"/>
          <p:cNvSpPr txBox="1"/>
          <p:nvPr/>
        </p:nvSpPr>
        <p:spPr>
          <a:xfrm>
            <a:off x="419100" y="272747"/>
            <a:ext cx="117729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b="1" dirty="0">
                <a:solidFill>
                  <a:srgbClr val="4E022C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CUSTEIO</a:t>
            </a:r>
          </a:p>
        </p:txBody>
      </p:sp>
      <p:sp>
        <p:nvSpPr>
          <p:cNvPr id="12" name="Elipse 11"/>
          <p:cNvSpPr>
            <a:spLocks noChangeAspect="1"/>
          </p:cNvSpPr>
          <p:nvPr/>
        </p:nvSpPr>
        <p:spPr>
          <a:xfrm>
            <a:off x="4910941" y="3127319"/>
            <a:ext cx="1812359" cy="1812358"/>
          </a:xfrm>
          <a:prstGeom prst="ellipse">
            <a:avLst/>
          </a:prstGeom>
          <a:noFill/>
          <a:ln w="19050">
            <a:solidFill>
              <a:srgbClr val="5B275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grpSp>
        <p:nvGrpSpPr>
          <p:cNvPr id="6" name="Grupo 5"/>
          <p:cNvGrpSpPr/>
          <p:nvPr/>
        </p:nvGrpSpPr>
        <p:grpSpPr>
          <a:xfrm>
            <a:off x="600139" y="1795624"/>
            <a:ext cx="4576216" cy="1799665"/>
            <a:chOff x="600139" y="1795624"/>
            <a:chExt cx="4576216" cy="1799665"/>
          </a:xfrm>
        </p:grpSpPr>
        <p:cxnSp>
          <p:nvCxnSpPr>
            <p:cNvPr id="14" name="Conector angulado 13"/>
            <p:cNvCxnSpPr>
              <a:endCxn id="12" idx="1"/>
            </p:cNvCxnSpPr>
            <p:nvPr/>
          </p:nvCxnSpPr>
          <p:spPr>
            <a:xfrm>
              <a:off x="2398725" y="2355925"/>
              <a:ext cx="2777630" cy="1036808"/>
            </a:xfrm>
            <a:prstGeom prst="bentConnector2">
              <a:avLst/>
            </a:prstGeom>
            <a:ln w="76200">
              <a:solidFill>
                <a:schemeClr val="bg1">
                  <a:lumMod val="50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" name="Grupo 1"/>
            <p:cNvGrpSpPr/>
            <p:nvPr/>
          </p:nvGrpSpPr>
          <p:grpSpPr>
            <a:xfrm>
              <a:off x="600139" y="1795624"/>
              <a:ext cx="2369975" cy="1799665"/>
              <a:chOff x="600139" y="1795624"/>
              <a:chExt cx="2369975" cy="1799665"/>
            </a:xfrm>
          </p:grpSpPr>
          <p:pic>
            <p:nvPicPr>
              <p:cNvPr id="13" name="Imagem 12"/>
              <p:cNvPicPr>
                <a:picLocks noChangeAspect="1"/>
              </p:cNvPicPr>
              <p:nvPr/>
            </p:nvPicPr>
            <p:blipFill>
              <a:blip r:embed="rId3" cstate="print">
                <a:duotone>
                  <a:schemeClr val="accent3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408196" y="1795624"/>
                <a:ext cx="753862" cy="753862"/>
              </a:xfrm>
              <a:prstGeom prst="rect">
                <a:avLst/>
              </a:prstGeom>
            </p:spPr>
          </p:pic>
          <p:sp>
            <p:nvSpPr>
              <p:cNvPr id="15" name="CaixaDeTexto 14"/>
              <p:cNvSpPr txBox="1"/>
              <p:nvPr/>
            </p:nvSpPr>
            <p:spPr>
              <a:xfrm>
                <a:off x="600139" y="2579626"/>
                <a:ext cx="2369975" cy="101566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pt-BR" sz="2000" b="1" dirty="0" smtClean="0">
                    <a:solidFill>
                      <a:schemeClr val="accent3">
                        <a:lumMod val="50000"/>
                      </a:schemeClr>
                    </a:solidFill>
                    <a:latin typeface="Segoe UI" panose="020B0502040204020203" pitchFamily="34" charset="0"/>
                    <a:ea typeface="Segoe UI" panose="020B0502040204020203" pitchFamily="34" charset="0"/>
                    <a:cs typeface="Segoe UI" panose="020B0502040204020203" pitchFamily="34" charset="0"/>
                  </a:rPr>
                  <a:t>CONTRIBUIÇÃO PREVIDENCIÁRIA </a:t>
                </a:r>
                <a:r>
                  <a:rPr lang="pt-BR" sz="2000" dirty="0" smtClean="0">
                    <a:solidFill>
                      <a:schemeClr val="accent3">
                        <a:lumMod val="50000"/>
                      </a:schemeClr>
                    </a:solidFill>
                    <a:latin typeface="Segoe UI" panose="020B0502040204020203" pitchFamily="34" charset="0"/>
                    <a:ea typeface="Segoe UI" panose="020B0502040204020203" pitchFamily="34" charset="0"/>
                    <a:cs typeface="Segoe UI" panose="020B0502040204020203" pitchFamily="34" charset="0"/>
                  </a:rPr>
                  <a:t>do</a:t>
                </a:r>
                <a:r>
                  <a:rPr lang="pt-BR" sz="2000" b="1" dirty="0" smtClean="0">
                    <a:solidFill>
                      <a:schemeClr val="accent3">
                        <a:lumMod val="50000"/>
                      </a:schemeClr>
                    </a:solidFill>
                    <a:latin typeface="Segoe UI" panose="020B0502040204020203" pitchFamily="34" charset="0"/>
                    <a:ea typeface="Segoe UI" panose="020B0502040204020203" pitchFamily="34" charset="0"/>
                    <a:cs typeface="Segoe UI" panose="020B0502040204020203" pitchFamily="34" charset="0"/>
                  </a:rPr>
                  <a:t> </a:t>
                </a:r>
                <a:r>
                  <a:rPr lang="pt-BR" sz="2000" dirty="0">
                    <a:solidFill>
                      <a:schemeClr val="accent3">
                        <a:lumMod val="50000"/>
                      </a:schemeClr>
                    </a:solidFill>
                    <a:latin typeface="Segoe UI" panose="020B0502040204020203" pitchFamily="34" charset="0"/>
                    <a:ea typeface="Segoe UI" panose="020B0502040204020203" pitchFamily="34" charset="0"/>
                    <a:cs typeface="Segoe UI" panose="020B0502040204020203" pitchFamily="34" charset="0"/>
                  </a:rPr>
                  <a:t>Segurado</a:t>
                </a:r>
                <a:endParaRPr lang="pt-BR" sz="2000" b="1" dirty="0">
                  <a:solidFill>
                    <a:schemeClr val="accent3">
                      <a:lumMod val="50000"/>
                    </a:schemeClr>
                  </a:solidFill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endParaRPr>
              </a:p>
            </p:txBody>
          </p:sp>
        </p:grpSp>
        <p:pic>
          <p:nvPicPr>
            <p:cNvPr id="16" name="Imagem 15"/>
            <p:cNvPicPr>
              <a:picLocks noChangeAspect="1"/>
            </p:cNvPicPr>
            <p:nvPr/>
          </p:nvPicPr>
          <p:blipFill>
            <a:blip r:embed="rId4" cstate="print">
              <a:duotone>
                <a:schemeClr val="accent6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572200" y="2387514"/>
              <a:ext cx="430680" cy="430680"/>
            </a:xfrm>
            <a:prstGeom prst="rect">
              <a:avLst/>
            </a:prstGeom>
          </p:spPr>
        </p:pic>
      </p:grpSp>
      <p:grpSp>
        <p:nvGrpSpPr>
          <p:cNvPr id="34" name="Grupo 33"/>
          <p:cNvGrpSpPr/>
          <p:nvPr/>
        </p:nvGrpSpPr>
        <p:grpSpPr>
          <a:xfrm>
            <a:off x="6457886" y="1318178"/>
            <a:ext cx="5549441" cy="2235496"/>
            <a:chOff x="6457886" y="1318178"/>
            <a:chExt cx="5549441" cy="2235496"/>
          </a:xfrm>
        </p:grpSpPr>
        <p:cxnSp>
          <p:nvCxnSpPr>
            <p:cNvPr id="17" name="Conector angulado 16"/>
            <p:cNvCxnSpPr>
              <a:endCxn id="12" idx="7"/>
            </p:cNvCxnSpPr>
            <p:nvPr/>
          </p:nvCxnSpPr>
          <p:spPr>
            <a:xfrm rot="10800000" flipV="1">
              <a:off x="6457886" y="2355927"/>
              <a:ext cx="2599822" cy="1036806"/>
            </a:xfrm>
            <a:prstGeom prst="bentConnector2">
              <a:avLst/>
            </a:prstGeom>
            <a:ln w="76200">
              <a:solidFill>
                <a:srgbClr val="7030A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5" name="Grupo 4"/>
            <p:cNvGrpSpPr/>
            <p:nvPr/>
          </p:nvGrpSpPr>
          <p:grpSpPr>
            <a:xfrm>
              <a:off x="8382000" y="1318178"/>
              <a:ext cx="3625327" cy="2235496"/>
              <a:chOff x="8382000" y="1318178"/>
              <a:chExt cx="3625327" cy="2235496"/>
            </a:xfrm>
          </p:grpSpPr>
          <p:pic>
            <p:nvPicPr>
              <p:cNvPr id="18" name="Imagem 17"/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9395566" y="1318178"/>
                <a:ext cx="1420336" cy="710168"/>
              </a:xfrm>
              <a:prstGeom prst="rect">
                <a:avLst/>
              </a:prstGeom>
            </p:spPr>
          </p:pic>
          <p:pic>
            <p:nvPicPr>
              <p:cNvPr id="19" name="Imagem 18"/>
              <p:cNvPicPr>
                <a:picLocks noChangeAspect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9395566" y="2045037"/>
                <a:ext cx="1400233" cy="513293"/>
              </a:xfrm>
              <a:prstGeom prst="rect">
                <a:avLst/>
              </a:prstGeom>
            </p:spPr>
          </p:pic>
          <p:pic>
            <p:nvPicPr>
              <p:cNvPr id="20" name="Imagem 19"/>
              <p:cNvPicPr>
                <a:picLocks noChangeAspect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1044625" y="1749437"/>
                <a:ext cx="704626" cy="411032"/>
              </a:xfrm>
              <a:prstGeom prst="rect">
                <a:avLst/>
              </a:prstGeom>
            </p:spPr>
          </p:pic>
          <p:sp>
            <p:nvSpPr>
              <p:cNvPr id="21" name="CaixaDeTexto 20"/>
              <p:cNvSpPr txBox="1"/>
              <p:nvPr/>
            </p:nvSpPr>
            <p:spPr>
              <a:xfrm>
                <a:off x="8382000" y="2538011"/>
                <a:ext cx="3625327" cy="101566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pt-BR" sz="2000" b="1" dirty="0" smtClean="0">
                    <a:solidFill>
                      <a:srgbClr val="612A8A"/>
                    </a:solidFill>
                    <a:latin typeface="Segoe UI" panose="020B0502040204020203" pitchFamily="34" charset="0"/>
                    <a:ea typeface="Segoe UI" panose="020B0502040204020203" pitchFamily="34" charset="0"/>
                    <a:cs typeface="Segoe UI" panose="020B0502040204020203" pitchFamily="34" charset="0"/>
                  </a:rPr>
                  <a:t>CONTRIBUIÇÃO PATRONAL - 21,99% </a:t>
                </a:r>
                <a:r>
                  <a:rPr lang="pt-BR" sz="2000" dirty="0">
                    <a:solidFill>
                      <a:srgbClr val="612A8A"/>
                    </a:solidFill>
                    <a:latin typeface="Segoe UI" panose="020B0502040204020203" pitchFamily="34" charset="0"/>
                    <a:ea typeface="Segoe UI" panose="020B0502040204020203" pitchFamily="34" charset="0"/>
                    <a:cs typeface="Segoe UI" panose="020B0502040204020203" pitchFamily="34" charset="0"/>
                  </a:rPr>
                  <a:t>(alíquota normal e suplementar)</a:t>
                </a:r>
                <a:endParaRPr lang="pt-BR" sz="2000" b="1" dirty="0">
                  <a:solidFill>
                    <a:srgbClr val="612A8A"/>
                  </a:solidFill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endParaRPr>
              </a:p>
            </p:txBody>
          </p:sp>
        </p:grpSp>
        <p:pic>
          <p:nvPicPr>
            <p:cNvPr id="22" name="Imagem 21"/>
            <p:cNvPicPr>
              <a:picLocks noChangeAspect="1"/>
            </p:cNvPicPr>
            <p:nvPr/>
          </p:nvPicPr>
          <p:blipFill>
            <a:blip r:embed="rId4" cstate="print">
              <a:duotone>
                <a:schemeClr val="accent6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542457" y="2387514"/>
              <a:ext cx="430680" cy="430680"/>
            </a:xfrm>
            <a:prstGeom prst="rect">
              <a:avLst/>
            </a:prstGeom>
          </p:spPr>
        </p:pic>
      </p:grpSp>
      <p:grpSp>
        <p:nvGrpSpPr>
          <p:cNvPr id="31" name="Grupo 30"/>
          <p:cNvGrpSpPr/>
          <p:nvPr/>
        </p:nvGrpSpPr>
        <p:grpSpPr>
          <a:xfrm>
            <a:off x="392549" y="4674263"/>
            <a:ext cx="4783806" cy="2039833"/>
            <a:chOff x="392549" y="4674263"/>
            <a:chExt cx="4783806" cy="2039833"/>
          </a:xfrm>
        </p:grpSpPr>
        <p:cxnSp>
          <p:nvCxnSpPr>
            <p:cNvPr id="23" name="Conector angulado 22"/>
            <p:cNvCxnSpPr>
              <a:endCxn id="12" idx="3"/>
            </p:cNvCxnSpPr>
            <p:nvPr/>
          </p:nvCxnSpPr>
          <p:spPr>
            <a:xfrm flipV="1">
              <a:off x="2970114" y="4674263"/>
              <a:ext cx="2206241" cy="1285473"/>
            </a:xfrm>
            <a:prstGeom prst="bentConnector2">
              <a:avLst/>
            </a:prstGeom>
            <a:ln w="76200">
              <a:solidFill>
                <a:srgbClr val="00206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25" name="Imagem 24"/>
            <p:cNvPicPr>
              <a:picLocks noChangeAspect="1"/>
            </p:cNvPicPr>
            <p:nvPr/>
          </p:nvPicPr>
          <p:blipFill>
            <a:blip r:embed="rId4" cstate="print">
              <a:duotone>
                <a:schemeClr val="accent6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863067" y="5529056"/>
              <a:ext cx="430680" cy="430680"/>
            </a:xfrm>
            <a:prstGeom prst="rect">
              <a:avLst/>
            </a:prstGeom>
          </p:spPr>
        </p:pic>
        <p:grpSp>
          <p:nvGrpSpPr>
            <p:cNvPr id="3" name="Grupo 2"/>
            <p:cNvGrpSpPr/>
            <p:nvPr/>
          </p:nvGrpSpPr>
          <p:grpSpPr>
            <a:xfrm>
              <a:off x="392549" y="5620081"/>
              <a:ext cx="2707008" cy="1094015"/>
              <a:chOff x="392549" y="5620081"/>
              <a:chExt cx="2707008" cy="1094015"/>
            </a:xfrm>
          </p:grpSpPr>
          <p:sp>
            <p:nvSpPr>
              <p:cNvPr id="24" name="CaixaDeTexto 23"/>
              <p:cNvSpPr txBox="1"/>
              <p:nvPr/>
            </p:nvSpPr>
            <p:spPr>
              <a:xfrm>
                <a:off x="561066" y="5620081"/>
                <a:ext cx="2369975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pt-BR" sz="2800" b="1" dirty="0">
                    <a:solidFill>
                      <a:schemeClr val="accent5">
                        <a:lumMod val="50000"/>
                      </a:schemeClr>
                    </a:solidFill>
                    <a:latin typeface="Segoe UI" panose="020B0502040204020203" pitchFamily="34" charset="0"/>
                    <a:ea typeface="Segoe UI" panose="020B0502040204020203" pitchFamily="34" charset="0"/>
                    <a:cs typeface="Segoe UI" panose="020B0502040204020203" pitchFamily="34" charset="0"/>
                  </a:rPr>
                  <a:t>COMPREV</a:t>
                </a:r>
              </a:p>
            </p:txBody>
          </p:sp>
          <p:sp>
            <p:nvSpPr>
              <p:cNvPr id="29" name="CaixaDeTexto 28"/>
              <p:cNvSpPr txBox="1"/>
              <p:nvPr/>
            </p:nvSpPr>
            <p:spPr>
              <a:xfrm>
                <a:off x="392549" y="6006210"/>
                <a:ext cx="2707008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pt-BR" sz="2000" dirty="0">
                    <a:solidFill>
                      <a:schemeClr val="accent5">
                        <a:lumMod val="50000"/>
                      </a:schemeClr>
                    </a:solidFill>
                    <a:latin typeface="Segoe UI" panose="020B0502040204020203" pitchFamily="34" charset="0"/>
                    <a:ea typeface="Segoe UI" panose="020B0502040204020203" pitchFamily="34" charset="0"/>
                    <a:cs typeface="Segoe UI" panose="020B0502040204020203" pitchFamily="34" charset="0"/>
                  </a:rPr>
                  <a:t>Compensação Previdenciária</a:t>
                </a:r>
              </a:p>
            </p:txBody>
          </p:sp>
        </p:grpSp>
      </p:grpSp>
      <p:grpSp>
        <p:nvGrpSpPr>
          <p:cNvPr id="33" name="Grupo 32"/>
          <p:cNvGrpSpPr/>
          <p:nvPr/>
        </p:nvGrpSpPr>
        <p:grpSpPr>
          <a:xfrm>
            <a:off x="6457887" y="4674264"/>
            <a:ext cx="3889459" cy="1916390"/>
            <a:chOff x="6457887" y="4674264"/>
            <a:chExt cx="3889459" cy="1916390"/>
          </a:xfrm>
        </p:grpSpPr>
        <p:cxnSp>
          <p:nvCxnSpPr>
            <p:cNvPr id="26" name="Conector angulado 25"/>
            <p:cNvCxnSpPr>
              <a:endCxn id="12" idx="5"/>
            </p:cNvCxnSpPr>
            <p:nvPr/>
          </p:nvCxnSpPr>
          <p:spPr>
            <a:xfrm rot="10800000">
              <a:off x="6457887" y="4674264"/>
              <a:ext cx="1674665" cy="1285475"/>
            </a:xfrm>
            <a:prstGeom prst="bentConnector2">
              <a:avLst/>
            </a:prstGeom>
            <a:ln w="76200">
              <a:solidFill>
                <a:schemeClr val="accent2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28" name="Imagem 27"/>
            <p:cNvPicPr>
              <a:picLocks noChangeAspect="1"/>
            </p:cNvPicPr>
            <p:nvPr/>
          </p:nvPicPr>
          <p:blipFill>
            <a:blip r:embed="rId4" cstate="print">
              <a:duotone>
                <a:schemeClr val="accent6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79879" y="5529056"/>
              <a:ext cx="430680" cy="430680"/>
            </a:xfrm>
            <a:prstGeom prst="rect">
              <a:avLst/>
            </a:prstGeom>
          </p:spPr>
        </p:pic>
        <p:sp>
          <p:nvSpPr>
            <p:cNvPr id="36" name="CaixaDeTexto 35"/>
            <p:cNvSpPr txBox="1"/>
            <p:nvPr/>
          </p:nvSpPr>
          <p:spPr>
            <a:xfrm>
              <a:off x="7934720" y="5574991"/>
              <a:ext cx="2412626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pt-BR" sz="2000" b="1" dirty="0" smtClean="0">
                  <a:solidFill>
                    <a:schemeClr val="accent2"/>
                  </a:solidFill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rPr>
                <a:t>RENTABILIDADE DOS</a:t>
              </a:r>
            </a:p>
            <a:p>
              <a:pPr algn="ctr"/>
              <a:r>
                <a:rPr lang="pt-BR" sz="2000" b="1" dirty="0" smtClean="0">
                  <a:solidFill>
                    <a:schemeClr val="accent2"/>
                  </a:solidFill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rPr>
                <a:t>INVESTIMENTOS</a:t>
              </a:r>
              <a:endParaRPr lang="pt-BR" sz="2000" b="1" dirty="0">
                <a:solidFill>
                  <a:schemeClr val="accent2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</p:grpSp>
      <p:grpSp>
        <p:nvGrpSpPr>
          <p:cNvPr id="32" name="Grupo 31"/>
          <p:cNvGrpSpPr/>
          <p:nvPr/>
        </p:nvGrpSpPr>
        <p:grpSpPr>
          <a:xfrm>
            <a:off x="6745718" y="3871491"/>
            <a:ext cx="3821750" cy="707886"/>
            <a:chOff x="6745718" y="3871491"/>
            <a:chExt cx="3821750" cy="707886"/>
          </a:xfrm>
        </p:grpSpPr>
        <p:sp>
          <p:nvSpPr>
            <p:cNvPr id="27" name="CaixaDeTexto 26"/>
            <p:cNvSpPr txBox="1"/>
            <p:nvPr/>
          </p:nvSpPr>
          <p:spPr>
            <a:xfrm>
              <a:off x="8752853" y="3871491"/>
              <a:ext cx="1814615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pt-BR" sz="2000" b="1" dirty="0" smtClean="0">
                  <a:solidFill>
                    <a:srgbClr val="49702E"/>
                  </a:solidFill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rPr>
                <a:t>APORTES ADICIONAIS</a:t>
              </a:r>
              <a:endParaRPr lang="pt-BR" sz="2000" b="1" dirty="0">
                <a:solidFill>
                  <a:srgbClr val="49702E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cxnSp>
          <p:nvCxnSpPr>
            <p:cNvPr id="30" name="Conector angulado 29"/>
            <p:cNvCxnSpPr/>
            <p:nvPr/>
          </p:nvCxnSpPr>
          <p:spPr>
            <a:xfrm flipH="1" flipV="1">
              <a:off x="6745718" y="4033410"/>
              <a:ext cx="2311990" cy="9940"/>
            </a:xfrm>
            <a:prstGeom prst="straightConnector1">
              <a:avLst/>
            </a:prstGeom>
            <a:ln w="76200">
              <a:solidFill>
                <a:schemeClr val="accent6">
                  <a:lumMod val="50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37" name="Imagem 36"/>
            <p:cNvPicPr>
              <a:picLocks noChangeAspect="1"/>
            </p:cNvPicPr>
            <p:nvPr/>
          </p:nvPicPr>
          <p:blipFill>
            <a:blip r:embed="rId4" cstate="print">
              <a:duotone>
                <a:schemeClr val="accent6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693097" y="4060018"/>
              <a:ext cx="430680" cy="430680"/>
            </a:xfrm>
            <a:prstGeom prst="rect">
              <a:avLst/>
            </a:prstGeom>
          </p:spPr>
        </p:pic>
      </p:grpSp>
      <p:pic>
        <p:nvPicPr>
          <p:cNvPr id="38" name="Imagem 37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5082" y="3297924"/>
            <a:ext cx="1816303" cy="12845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8202151"/>
      </p:ext>
    </p:extLst>
  </p:cSld>
  <p:clrMapOvr>
    <a:masterClrMapping/>
  </p:clrMapOvr>
  <p:transition spd="med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Retângulo 57"/>
          <p:cNvSpPr/>
          <p:nvPr/>
        </p:nvSpPr>
        <p:spPr>
          <a:xfrm>
            <a:off x="203200" y="197807"/>
            <a:ext cx="11988800" cy="673100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9" name="Retângulo 8"/>
          <p:cNvSpPr/>
          <p:nvPr/>
        </p:nvSpPr>
        <p:spPr>
          <a:xfrm>
            <a:off x="0" y="1"/>
            <a:ext cx="419100" cy="6857999"/>
          </a:xfrm>
          <a:prstGeom prst="rect">
            <a:avLst/>
          </a:prstGeom>
          <a:solidFill>
            <a:srgbClr val="00A24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1" name="CaixaDeTexto 10"/>
          <p:cNvSpPr txBox="1"/>
          <p:nvPr/>
        </p:nvSpPr>
        <p:spPr>
          <a:xfrm>
            <a:off x="419100" y="267243"/>
            <a:ext cx="117729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b="1" dirty="0">
                <a:solidFill>
                  <a:srgbClr val="4E022C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INVESTIMENTOS</a:t>
            </a:r>
          </a:p>
        </p:txBody>
      </p:sp>
      <p:pic>
        <p:nvPicPr>
          <p:cNvPr id="8" name="Imagem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0427" y="873656"/>
            <a:ext cx="3667125" cy="1866900"/>
          </a:xfrm>
          <a:prstGeom prst="rect">
            <a:avLst/>
          </a:prstGeom>
        </p:spPr>
      </p:pic>
      <p:pic>
        <p:nvPicPr>
          <p:cNvPr id="18" name="Imagem 1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27552" y="2734135"/>
            <a:ext cx="3769167" cy="2400301"/>
          </a:xfrm>
          <a:prstGeom prst="rect">
            <a:avLst/>
          </a:prstGeom>
        </p:spPr>
      </p:pic>
      <p:pic>
        <p:nvPicPr>
          <p:cNvPr id="2" name="Imagem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096719" y="869072"/>
            <a:ext cx="3635542" cy="1866899"/>
          </a:xfrm>
          <a:prstGeom prst="rect">
            <a:avLst/>
          </a:prstGeom>
        </p:spPr>
      </p:pic>
      <p:grpSp>
        <p:nvGrpSpPr>
          <p:cNvPr id="12" name="Grupo 11"/>
          <p:cNvGrpSpPr/>
          <p:nvPr/>
        </p:nvGrpSpPr>
        <p:grpSpPr>
          <a:xfrm>
            <a:off x="3051491" y="5334000"/>
            <a:ext cx="6549709" cy="1435718"/>
            <a:chOff x="4581939" y="4560205"/>
            <a:chExt cx="6549709" cy="2099772"/>
          </a:xfrm>
        </p:grpSpPr>
        <p:sp>
          <p:nvSpPr>
            <p:cNvPr id="13" name="Retângulo 12"/>
            <p:cNvSpPr/>
            <p:nvPr/>
          </p:nvSpPr>
          <p:spPr>
            <a:xfrm>
              <a:off x="4581939" y="4560205"/>
              <a:ext cx="6321288" cy="2099771"/>
            </a:xfrm>
            <a:prstGeom prst="rect">
              <a:avLst/>
            </a:prstGeom>
            <a:solidFill>
              <a:srgbClr val="F9FBFD"/>
            </a:solidFill>
            <a:ln>
              <a:solidFill>
                <a:schemeClr val="accent5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dirty="0"/>
            </a:p>
          </p:txBody>
        </p:sp>
        <p:grpSp>
          <p:nvGrpSpPr>
            <p:cNvPr id="14" name="Grupo 13"/>
            <p:cNvGrpSpPr/>
            <p:nvPr/>
          </p:nvGrpSpPr>
          <p:grpSpPr>
            <a:xfrm>
              <a:off x="4581940" y="4741318"/>
              <a:ext cx="6549708" cy="1918659"/>
              <a:chOff x="4581940" y="4741318"/>
              <a:chExt cx="6549708" cy="1918659"/>
            </a:xfrm>
          </p:grpSpPr>
          <p:grpSp>
            <p:nvGrpSpPr>
              <p:cNvPr id="15" name="Grupo 14"/>
              <p:cNvGrpSpPr/>
              <p:nvPr/>
            </p:nvGrpSpPr>
            <p:grpSpPr>
              <a:xfrm>
                <a:off x="5141531" y="4741318"/>
                <a:ext cx="5254037" cy="605346"/>
                <a:chOff x="5141531" y="4741318"/>
                <a:chExt cx="5254037" cy="605346"/>
              </a:xfrm>
            </p:grpSpPr>
            <p:sp>
              <p:nvSpPr>
                <p:cNvPr id="17" name="Retângulo 16"/>
                <p:cNvSpPr/>
                <p:nvPr/>
              </p:nvSpPr>
              <p:spPr>
                <a:xfrm>
                  <a:off x="5842911" y="4741318"/>
                  <a:ext cx="4552657" cy="461665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r>
                    <a:rPr lang="pt-BR" sz="2400" b="1" dirty="0">
                      <a:solidFill>
                        <a:schemeClr val="accent5">
                          <a:lumMod val="50000"/>
                        </a:schemeClr>
                      </a:solidFill>
                      <a:latin typeface="Segoe UI" panose="020B0502040204020203" pitchFamily="34" charset="0"/>
                      <a:ea typeface="Segoe UI" panose="020B0502040204020203" pitchFamily="34" charset="0"/>
                      <a:cs typeface="Segoe UI" panose="020B0502040204020203" pitchFamily="34" charset="0"/>
                    </a:rPr>
                    <a:t>POLÍTICA DE INVESTIMENTOS</a:t>
                  </a:r>
                </a:p>
              </p:txBody>
            </p:sp>
            <p:pic>
              <p:nvPicPr>
                <p:cNvPr id="19" name="Imagem 18"/>
                <p:cNvPicPr>
                  <a:picLocks noChangeAspect="1"/>
                </p:cNvPicPr>
                <p:nvPr/>
              </p:nvPicPr>
              <p:blipFill>
                <a:blip r:embed="rId6" cstate="print">
                  <a:duotone>
                    <a:schemeClr val="accent5">
                      <a:shade val="45000"/>
                      <a:satMod val="135000"/>
                    </a:schemeClr>
                    <a:prstClr val="white"/>
                  </a:duoton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5141531" y="4779312"/>
                  <a:ext cx="567352" cy="567352"/>
                </a:xfrm>
                <a:prstGeom prst="rect">
                  <a:avLst/>
                </a:prstGeom>
              </p:spPr>
            </p:pic>
          </p:grpSp>
          <p:sp>
            <p:nvSpPr>
              <p:cNvPr id="16" name="Retângulo 15"/>
              <p:cNvSpPr/>
              <p:nvPr/>
            </p:nvSpPr>
            <p:spPr>
              <a:xfrm>
                <a:off x="4581940" y="5444623"/>
                <a:ext cx="6549708" cy="121535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20000"/>
                  </a:lnSpc>
                </a:pPr>
                <a:r>
                  <a:rPr lang="pt-BR" sz="2000" dirty="0">
                    <a:solidFill>
                      <a:schemeClr val="accent5">
                        <a:lumMod val="50000"/>
                      </a:schemeClr>
                    </a:solidFill>
                    <a:latin typeface="Segoe UI" panose="020B0502040204020203" pitchFamily="34" charset="0"/>
                    <a:ea typeface="Segoe UI" panose="020B0502040204020203" pitchFamily="34" charset="0"/>
                    <a:cs typeface="Segoe UI" panose="020B0502040204020203" pitchFamily="34" charset="0"/>
                  </a:rPr>
                  <a:t>Documento</a:t>
                </a:r>
                <a:r>
                  <a:rPr lang="pt-BR" sz="2000" dirty="0">
                    <a:latin typeface="Segoe UI" panose="020B0502040204020203" pitchFamily="34" charset="0"/>
                    <a:ea typeface="Segoe UI" panose="020B0502040204020203" pitchFamily="34" charset="0"/>
                    <a:cs typeface="Segoe UI" panose="020B0502040204020203" pitchFamily="34" charset="0"/>
                  </a:rPr>
                  <a:t> </a:t>
                </a:r>
                <a:r>
                  <a:rPr lang="pt-BR" sz="2000" b="1" dirty="0">
                    <a:solidFill>
                      <a:schemeClr val="accent5">
                        <a:lumMod val="50000"/>
                      </a:schemeClr>
                    </a:solidFill>
                    <a:latin typeface="Segoe UI" panose="020B0502040204020203" pitchFamily="34" charset="0"/>
                    <a:ea typeface="Segoe UI" panose="020B0502040204020203" pitchFamily="34" charset="0"/>
                    <a:cs typeface="Segoe UI" panose="020B0502040204020203" pitchFamily="34" charset="0"/>
                  </a:rPr>
                  <a:t>elaborado pelo Comitê de Investimentos </a:t>
                </a:r>
                <a:r>
                  <a:rPr lang="pt-BR" sz="2000" dirty="0">
                    <a:solidFill>
                      <a:schemeClr val="accent5">
                        <a:lumMod val="50000"/>
                      </a:schemeClr>
                    </a:solidFill>
                    <a:latin typeface="Segoe UI" panose="020B0502040204020203" pitchFamily="34" charset="0"/>
                    <a:ea typeface="Segoe UI" panose="020B0502040204020203" pitchFamily="34" charset="0"/>
                    <a:cs typeface="Segoe UI" panose="020B0502040204020203" pitchFamily="34" charset="0"/>
                  </a:rPr>
                  <a:t>e</a:t>
                </a:r>
                <a:r>
                  <a:rPr lang="pt-BR" sz="2000" dirty="0">
                    <a:latin typeface="Segoe UI" panose="020B0502040204020203" pitchFamily="34" charset="0"/>
                    <a:ea typeface="Segoe UI" panose="020B0502040204020203" pitchFamily="34" charset="0"/>
                    <a:cs typeface="Segoe UI" panose="020B0502040204020203" pitchFamily="34" charset="0"/>
                  </a:rPr>
                  <a:t> </a:t>
                </a:r>
                <a:r>
                  <a:rPr lang="pt-BR" sz="2000" b="1" dirty="0">
                    <a:solidFill>
                      <a:schemeClr val="accent5">
                        <a:lumMod val="50000"/>
                      </a:schemeClr>
                    </a:solidFill>
                    <a:latin typeface="Segoe UI" panose="020B0502040204020203" pitchFamily="34" charset="0"/>
                    <a:ea typeface="Segoe UI" panose="020B0502040204020203" pitchFamily="34" charset="0"/>
                    <a:cs typeface="Segoe UI" panose="020B0502040204020203" pitchFamily="34" charset="0"/>
                  </a:rPr>
                  <a:t>aprovado pelo Conselho Administrativo.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091125650"/>
      </p:ext>
    </p:extLst>
  </p:cSld>
  <p:clrMapOvr>
    <a:masterClrMapping/>
  </p:clrMapOvr>
  <p:transition spd="med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750"/>
                            </p:stCondLst>
                            <p:childTnLst>
                              <p:par>
                                <p:cTn id="1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750"/>
                            </p:stCondLst>
                            <p:childTnLst>
                              <p:par>
                                <p:cTn id="1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2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Retângulo 57"/>
          <p:cNvSpPr/>
          <p:nvPr/>
        </p:nvSpPr>
        <p:spPr>
          <a:xfrm>
            <a:off x="203200" y="197807"/>
            <a:ext cx="11988800" cy="673100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9" name="Retângulo 8"/>
          <p:cNvSpPr/>
          <p:nvPr/>
        </p:nvSpPr>
        <p:spPr>
          <a:xfrm>
            <a:off x="0" y="1"/>
            <a:ext cx="419100" cy="6857999"/>
          </a:xfrm>
          <a:prstGeom prst="rect">
            <a:avLst/>
          </a:prstGeom>
          <a:solidFill>
            <a:srgbClr val="00A24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1" name="CaixaDeTexto 10"/>
          <p:cNvSpPr txBox="1"/>
          <p:nvPr/>
        </p:nvSpPr>
        <p:spPr>
          <a:xfrm>
            <a:off x="419100" y="267243"/>
            <a:ext cx="117729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b="1" dirty="0">
                <a:solidFill>
                  <a:srgbClr val="4E022C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POLÍTICA DE INVESTIMENTOS</a:t>
            </a:r>
          </a:p>
        </p:txBody>
      </p:sp>
      <p:sp>
        <p:nvSpPr>
          <p:cNvPr id="21" name="Retângulo 20"/>
          <p:cNvSpPr/>
          <p:nvPr/>
        </p:nvSpPr>
        <p:spPr>
          <a:xfrm>
            <a:off x="4287607" y="994123"/>
            <a:ext cx="3941993" cy="40934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BR" sz="2000" b="1" dirty="0">
                <a:solidFill>
                  <a:schemeClr val="accent5">
                    <a:lumMod val="50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Renda Fixa</a:t>
            </a:r>
          </a:p>
          <a:p>
            <a:pPr indent="457200">
              <a:lnSpc>
                <a:spcPct val="150000"/>
              </a:lnSpc>
            </a:pPr>
            <a:r>
              <a:rPr lang="pt-BR" sz="2000" b="1" dirty="0">
                <a:solidFill>
                  <a:srgbClr val="0070C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Títulos Públicos Federais;</a:t>
            </a:r>
          </a:p>
          <a:p>
            <a:pPr indent="457200">
              <a:lnSpc>
                <a:spcPct val="150000"/>
              </a:lnSpc>
            </a:pPr>
            <a:r>
              <a:rPr lang="pt-BR" sz="2000" b="1" dirty="0">
                <a:solidFill>
                  <a:srgbClr val="0070C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Fundos de TPF;</a:t>
            </a:r>
          </a:p>
          <a:p>
            <a:pPr indent="457200">
              <a:lnSpc>
                <a:spcPct val="150000"/>
              </a:lnSpc>
            </a:pPr>
            <a:r>
              <a:rPr lang="pt-BR" sz="2000" b="1" dirty="0" err="1">
                <a:solidFill>
                  <a:srgbClr val="0070C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ETF’s</a:t>
            </a:r>
            <a:r>
              <a:rPr lang="pt-BR" sz="2000" b="1" dirty="0">
                <a:solidFill>
                  <a:srgbClr val="0070C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;</a:t>
            </a:r>
          </a:p>
          <a:p>
            <a:pPr indent="457200">
              <a:lnSpc>
                <a:spcPct val="150000"/>
              </a:lnSpc>
            </a:pPr>
            <a:r>
              <a:rPr lang="pt-BR" sz="2000" b="1" dirty="0">
                <a:solidFill>
                  <a:srgbClr val="0070C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Fundos de ETF’s;</a:t>
            </a:r>
          </a:p>
          <a:p>
            <a:pPr indent="457200">
              <a:lnSpc>
                <a:spcPct val="150000"/>
              </a:lnSpc>
            </a:pPr>
            <a:r>
              <a:rPr lang="pt-BR" sz="2000" b="1" dirty="0">
                <a:solidFill>
                  <a:srgbClr val="0070C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CDB, LF, LC, LCI, LCA etc.;</a:t>
            </a:r>
          </a:p>
          <a:p>
            <a:pPr indent="457200">
              <a:lnSpc>
                <a:spcPct val="150000"/>
              </a:lnSpc>
            </a:pPr>
            <a:r>
              <a:rPr lang="pt-BR" sz="2000" b="1" dirty="0" err="1">
                <a:solidFill>
                  <a:srgbClr val="0070C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FIDC’s</a:t>
            </a:r>
            <a:r>
              <a:rPr lang="pt-BR" sz="2000" b="1" dirty="0">
                <a:solidFill>
                  <a:srgbClr val="0070C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;</a:t>
            </a:r>
          </a:p>
          <a:p>
            <a:pPr indent="457200">
              <a:lnSpc>
                <a:spcPct val="150000"/>
              </a:lnSpc>
            </a:pPr>
            <a:r>
              <a:rPr lang="pt-BR" sz="2000" b="1" dirty="0">
                <a:solidFill>
                  <a:srgbClr val="0070C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Fundos de Crédito Privado.</a:t>
            </a:r>
          </a:p>
          <a:p>
            <a:endParaRPr lang="pt-BR" sz="2000" b="1" dirty="0">
              <a:solidFill>
                <a:schemeClr val="accent5">
                  <a:lumMod val="50000"/>
                </a:schemeClr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22" name="Retângulo 21"/>
          <p:cNvSpPr/>
          <p:nvPr/>
        </p:nvSpPr>
        <p:spPr>
          <a:xfrm>
            <a:off x="8477358" y="1116715"/>
            <a:ext cx="2701381" cy="13234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pt-BR" sz="2000" b="1" dirty="0">
                <a:solidFill>
                  <a:schemeClr val="accent5">
                    <a:lumMod val="50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Renda Variável</a:t>
            </a:r>
          </a:p>
          <a:p>
            <a:pPr>
              <a:spcBef>
                <a:spcPts val="1200"/>
              </a:spcBef>
            </a:pPr>
            <a:r>
              <a:rPr lang="pt-BR" sz="2000" b="1" dirty="0">
                <a:solidFill>
                  <a:srgbClr val="0070C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     Fundos de Ações;</a:t>
            </a:r>
          </a:p>
          <a:p>
            <a:pPr>
              <a:spcBef>
                <a:spcPts val="1200"/>
              </a:spcBef>
            </a:pPr>
            <a:r>
              <a:rPr lang="pt-BR" sz="2000" b="1" dirty="0">
                <a:solidFill>
                  <a:srgbClr val="0070C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     Fundos de ETF’s.</a:t>
            </a:r>
          </a:p>
        </p:txBody>
      </p:sp>
      <p:sp>
        <p:nvSpPr>
          <p:cNvPr id="12" name="Retângulo 11"/>
          <p:cNvSpPr/>
          <p:nvPr/>
        </p:nvSpPr>
        <p:spPr>
          <a:xfrm>
            <a:off x="8477358" y="2685963"/>
            <a:ext cx="3680238" cy="180472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pt-BR" sz="2000" b="1" dirty="0">
                <a:solidFill>
                  <a:schemeClr val="accent5">
                    <a:lumMod val="50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Exterior</a:t>
            </a:r>
          </a:p>
          <a:p>
            <a:pPr indent="360000">
              <a:lnSpc>
                <a:spcPct val="150000"/>
              </a:lnSpc>
            </a:pPr>
            <a:r>
              <a:rPr lang="pt-BR" sz="2000" b="1" dirty="0">
                <a:solidFill>
                  <a:srgbClr val="0070C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Fundos de Dívida Externa;</a:t>
            </a:r>
          </a:p>
          <a:p>
            <a:pPr indent="360000">
              <a:lnSpc>
                <a:spcPct val="150000"/>
              </a:lnSpc>
              <a:spcAft>
                <a:spcPts val="600"/>
              </a:spcAft>
            </a:pPr>
            <a:r>
              <a:rPr lang="pt-BR" sz="2000" b="1" dirty="0">
                <a:solidFill>
                  <a:srgbClr val="0070C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Fundos de ações; </a:t>
            </a:r>
          </a:p>
          <a:p>
            <a:pPr indent="360000">
              <a:lnSpc>
                <a:spcPct val="150000"/>
              </a:lnSpc>
              <a:spcAft>
                <a:spcPts val="600"/>
              </a:spcAft>
            </a:pPr>
            <a:r>
              <a:rPr lang="pt-BR" sz="2000" b="1" dirty="0">
                <a:solidFill>
                  <a:srgbClr val="0070C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Fundos de </a:t>
            </a:r>
            <a:r>
              <a:rPr lang="pt-BR" sz="2000" b="1" dirty="0" err="1">
                <a:solidFill>
                  <a:srgbClr val="0070C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BDR’s</a:t>
            </a:r>
            <a:r>
              <a:rPr lang="pt-BR" sz="2000" b="1" dirty="0">
                <a:solidFill>
                  <a:srgbClr val="0070C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.</a:t>
            </a:r>
          </a:p>
        </p:txBody>
      </p:sp>
      <p:pic>
        <p:nvPicPr>
          <p:cNvPr id="10" name="Imagem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9856" y="1302004"/>
            <a:ext cx="2703269" cy="2368844"/>
          </a:xfrm>
          <a:prstGeom prst="rect">
            <a:avLst/>
          </a:prstGeom>
        </p:spPr>
      </p:pic>
      <p:sp>
        <p:nvSpPr>
          <p:cNvPr id="13" name="Retângulo 12"/>
          <p:cNvSpPr/>
          <p:nvPr/>
        </p:nvSpPr>
        <p:spPr>
          <a:xfrm>
            <a:off x="595710" y="4101945"/>
            <a:ext cx="3900089" cy="24202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pt-BR" sz="2000" b="1" dirty="0">
                <a:solidFill>
                  <a:schemeClr val="accent5">
                    <a:lumMod val="50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Estruturados</a:t>
            </a:r>
          </a:p>
          <a:p>
            <a:pPr indent="360000">
              <a:lnSpc>
                <a:spcPct val="150000"/>
              </a:lnSpc>
              <a:spcBef>
                <a:spcPts val="600"/>
              </a:spcBef>
            </a:pPr>
            <a:r>
              <a:rPr lang="pt-BR" sz="2000" b="1" dirty="0">
                <a:solidFill>
                  <a:srgbClr val="0070C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Fundos Multimercado;</a:t>
            </a:r>
          </a:p>
          <a:p>
            <a:pPr indent="360000">
              <a:lnSpc>
                <a:spcPct val="150000"/>
              </a:lnSpc>
              <a:spcBef>
                <a:spcPts val="600"/>
              </a:spcBef>
            </a:pPr>
            <a:r>
              <a:rPr lang="pt-BR" sz="2000" b="1" dirty="0">
                <a:solidFill>
                  <a:srgbClr val="0070C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Fundos em Participações;</a:t>
            </a:r>
          </a:p>
          <a:p>
            <a:pPr indent="360000">
              <a:lnSpc>
                <a:spcPct val="150000"/>
              </a:lnSpc>
              <a:spcBef>
                <a:spcPts val="600"/>
              </a:spcBef>
            </a:pPr>
            <a:r>
              <a:rPr lang="pt-BR" sz="2000" b="1" dirty="0">
                <a:solidFill>
                  <a:srgbClr val="0070C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Fundos em ações de</a:t>
            </a:r>
            <a:br>
              <a:rPr lang="pt-BR" sz="2000" b="1" dirty="0">
                <a:solidFill>
                  <a:srgbClr val="0070C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</a:br>
            <a:r>
              <a:rPr lang="pt-BR" sz="2000" b="1" dirty="0">
                <a:solidFill>
                  <a:srgbClr val="0070C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     mercado de acesso.</a:t>
            </a:r>
          </a:p>
        </p:txBody>
      </p:sp>
      <p:sp>
        <p:nvSpPr>
          <p:cNvPr id="14" name="Retângulo 13"/>
          <p:cNvSpPr/>
          <p:nvPr/>
        </p:nvSpPr>
        <p:spPr>
          <a:xfrm>
            <a:off x="4428686" y="4875862"/>
            <a:ext cx="3537828" cy="142000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BR" sz="2000" b="1" dirty="0">
                <a:solidFill>
                  <a:schemeClr val="accent5">
                    <a:lumMod val="50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Imobiliários</a:t>
            </a:r>
            <a:br>
              <a:rPr lang="pt-BR" sz="2000" b="1" dirty="0">
                <a:solidFill>
                  <a:schemeClr val="accent5">
                    <a:lumMod val="50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</a:br>
            <a:r>
              <a:rPr lang="pt-BR" sz="2000" b="1" dirty="0">
                <a:solidFill>
                  <a:srgbClr val="0070C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Fundos de Investimentos</a:t>
            </a:r>
            <a:br>
              <a:rPr lang="pt-BR" sz="2000" b="1" dirty="0">
                <a:solidFill>
                  <a:srgbClr val="0070C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</a:br>
            <a:r>
              <a:rPr lang="pt-BR" sz="2000" b="1" dirty="0">
                <a:solidFill>
                  <a:srgbClr val="0070C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imobiliários;</a:t>
            </a:r>
          </a:p>
        </p:txBody>
      </p:sp>
      <p:sp>
        <p:nvSpPr>
          <p:cNvPr id="15" name="Retângulo 14"/>
          <p:cNvSpPr/>
          <p:nvPr/>
        </p:nvSpPr>
        <p:spPr>
          <a:xfrm>
            <a:off x="7992104" y="4875862"/>
            <a:ext cx="396240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pt-BR" sz="2000" b="1" dirty="0">
                <a:solidFill>
                  <a:schemeClr val="accent5">
                    <a:lumMod val="50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Consignado</a:t>
            </a:r>
            <a:br>
              <a:rPr lang="pt-BR" sz="2000" b="1" dirty="0">
                <a:solidFill>
                  <a:schemeClr val="accent5">
                    <a:lumMod val="50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</a:br>
            <a:r>
              <a:rPr lang="pt-BR" sz="2000" b="1" dirty="0">
                <a:solidFill>
                  <a:srgbClr val="0070C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Empréstimos consignados</a:t>
            </a:r>
            <a:br>
              <a:rPr lang="pt-BR" sz="2000" b="1" dirty="0">
                <a:solidFill>
                  <a:srgbClr val="0070C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</a:br>
            <a:r>
              <a:rPr lang="pt-BR" sz="2000" b="1" dirty="0">
                <a:solidFill>
                  <a:srgbClr val="0070C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aos servidores ativos e inativos.</a:t>
            </a:r>
            <a:br>
              <a:rPr lang="pt-BR" sz="2000" b="1" dirty="0">
                <a:solidFill>
                  <a:srgbClr val="0070C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</a:br>
            <a:r>
              <a:rPr lang="pt-BR" sz="2000" b="1" dirty="0">
                <a:solidFill>
                  <a:srgbClr val="FF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Ainda carece de regulamentação</a:t>
            </a:r>
          </a:p>
        </p:txBody>
      </p:sp>
    </p:spTree>
    <p:extLst>
      <p:ext uri="{BB962C8B-B14F-4D97-AF65-F5344CB8AC3E}">
        <p14:creationId xmlns:p14="http://schemas.microsoft.com/office/powerpoint/2010/main" val="1930142225"/>
      </p:ext>
    </p:extLst>
  </p:cSld>
  <p:clrMapOvr>
    <a:masterClrMapping/>
  </p:clrMapOvr>
  <p:transition spd="med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7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7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250"/>
                            </p:stCondLst>
                            <p:childTnLst>
                              <p:par>
                                <p:cTn id="1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250"/>
                            </p:stCondLst>
                            <p:childTnLst>
                              <p:par>
                                <p:cTn id="2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1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1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500"/>
                            </p:stCondLst>
                            <p:childTnLst>
                              <p:par>
                                <p:cTn id="2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1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1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0"/>
                            </p:stCondLst>
                            <p:childTnLst>
                              <p:par>
                                <p:cTn id="3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1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1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2" grpId="0"/>
      <p:bldP spid="12" grpId="0"/>
      <p:bldP spid="13" grpId="0"/>
      <p:bldP spid="14" grpId="0"/>
      <p:bldP spid="15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Ilustrações grátis de Reunião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20" t="19098" r="4491" b="15347"/>
          <a:stretch/>
        </p:blipFill>
        <p:spPr bwMode="auto">
          <a:xfrm>
            <a:off x="546888" y="1011818"/>
            <a:ext cx="3690823" cy="27219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8" name="Retângulo 57"/>
          <p:cNvSpPr/>
          <p:nvPr/>
        </p:nvSpPr>
        <p:spPr>
          <a:xfrm>
            <a:off x="203200" y="197807"/>
            <a:ext cx="11988800" cy="673100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9" name="Retângulo 8"/>
          <p:cNvSpPr/>
          <p:nvPr/>
        </p:nvSpPr>
        <p:spPr>
          <a:xfrm>
            <a:off x="0" y="1"/>
            <a:ext cx="419100" cy="6857999"/>
          </a:xfrm>
          <a:prstGeom prst="rect">
            <a:avLst/>
          </a:prstGeom>
          <a:solidFill>
            <a:srgbClr val="00A24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1" name="CaixaDeTexto 10"/>
          <p:cNvSpPr txBox="1"/>
          <p:nvPr/>
        </p:nvSpPr>
        <p:spPr>
          <a:xfrm>
            <a:off x="419100" y="267243"/>
            <a:ext cx="117729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b="1" dirty="0">
                <a:solidFill>
                  <a:srgbClr val="4E022C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COMITÊ DE INVESTIMENTOS</a:t>
            </a:r>
          </a:p>
        </p:txBody>
      </p:sp>
      <p:sp>
        <p:nvSpPr>
          <p:cNvPr id="6" name="Retângulo 5"/>
          <p:cNvSpPr/>
          <p:nvPr/>
        </p:nvSpPr>
        <p:spPr>
          <a:xfrm>
            <a:off x="4495800" y="943026"/>
            <a:ext cx="7620336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000" b="1" dirty="0">
                <a:solidFill>
                  <a:schemeClr val="accent5">
                    <a:lumMod val="50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Composto por 5 membros</a:t>
            </a:r>
          </a:p>
          <a:p>
            <a:r>
              <a:rPr lang="pt-BR" sz="2000" b="1" dirty="0">
                <a:solidFill>
                  <a:schemeClr val="accent5">
                    <a:lumMod val="50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/>
            </a:r>
            <a:br>
              <a:rPr lang="pt-BR" sz="2000" b="1" dirty="0">
                <a:solidFill>
                  <a:schemeClr val="accent5">
                    <a:lumMod val="50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</a:br>
            <a:r>
              <a:rPr lang="pt-BR" sz="2000" b="1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Reuniões ordinárias todas as últimas quintas - feiras úteis do mês, podendo ocorrer reuniões extraordinárias.</a:t>
            </a:r>
            <a:br>
              <a:rPr lang="pt-BR" sz="2000" b="1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</a:br>
            <a:endParaRPr lang="pt-BR" sz="2000" b="1" dirty="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pic>
        <p:nvPicPr>
          <p:cNvPr id="8" name="Imagem 7"/>
          <p:cNvPicPr>
            <a:picLocks noChangeAspect="1"/>
          </p:cNvPicPr>
          <p:nvPr/>
        </p:nvPicPr>
        <p:blipFill rotWithShape="1">
          <a:blip r:embed="rId4"/>
          <a:srcRect l="18125" t="40000" r="63125" b="48889"/>
          <a:stretch/>
        </p:blipFill>
        <p:spPr>
          <a:xfrm>
            <a:off x="4800600" y="2311545"/>
            <a:ext cx="4926726" cy="1642242"/>
          </a:xfrm>
          <a:prstGeom prst="rect">
            <a:avLst/>
          </a:prstGeom>
        </p:spPr>
      </p:pic>
      <p:pic>
        <p:nvPicPr>
          <p:cNvPr id="10" name="Imagem 9"/>
          <p:cNvPicPr>
            <a:picLocks noChangeAspect="1"/>
          </p:cNvPicPr>
          <p:nvPr/>
        </p:nvPicPr>
        <p:blipFill rotWithShape="1">
          <a:blip r:embed="rId5"/>
          <a:srcRect l="18125" t="53333" r="63750" b="24445"/>
          <a:stretch/>
        </p:blipFill>
        <p:spPr>
          <a:xfrm>
            <a:off x="6553200" y="3810000"/>
            <a:ext cx="4343400" cy="2995448"/>
          </a:xfrm>
          <a:prstGeom prst="rect">
            <a:avLst/>
          </a:prstGeom>
        </p:spPr>
      </p:pic>
      <p:grpSp>
        <p:nvGrpSpPr>
          <p:cNvPr id="14" name="Grupo 13"/>
          <p:cNvGrpSpPr/>
          <p:nvPr/>
        </p:nvGrpSpPr>
        <p:grpSpPr>
          <a:xfrm>
            <a:off x="1408770" y="3733800"/>
            <a:ext cx="4495800" cy="3058474"/>
            <a:chOff x="2667000" y="3864429"/>
            <a:chExt cx="3048000" cy="2168920"/>
          </a:xfrm>
        </p:grpSpPr>
        <p:pic>
          <p:nvPicPr>
            <p:cNvPr id="12" name="Imagem 11"/>
            <p:cNvPicPr>
              <a:picLocks noChangeAspect="1"/>
            </p:cNvPicPr>
            <p:nvPr/>
          </p:nvPicPr>
          <p:blipFill rotWithShape="1">
            <a:blip r:embed="rId6"/>
            <a:srcRect l="18125" t="28889" r="64375" b="60000"/>
            <a:stretch/>
          </p:blipFill>
          <p:spPr>
            <a:xfrm>
              <a:off x="2667000" y="3864429"/>
              <a:ext cx="3048000" cy="1088571"/>
            </a:xfrm>
            <a:prstGeom prst="rect">
              <a:avLst/>
            </a:prstGeom>
          </p:spPr>
        </p:pic>
        <p:pic>
          <p:nvPicPr>
            <p:cNvPr id="13" name="Imagem 12"/>
            <p:cNvPicPr>
              <a:picLocks noChangeAspect="1"/>
            </p:cNvPicPr>
            <p:nvPr/>
          </p:nvPicPr>
          <p:blipFill rotWithShape="1">
            <a:blip r:embed="rId7"/>
            <a:srcRect l="18125" t="51111" r="66250" b="37778"/>
            <a:stretch/>
          </p:blipFill>
          <p:spPr>
            <a:xfrm>
              <a:off x="2667000" y="4905589"/>
              <a:ext cx="2819400" cy="112776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229701146"/>
      </p:ext>
    </p:extLst>
  </p:cSld>
  <p:clrMapOvr>
    <a:masterClrMapping/>
  </p:clrMapOvr>
  <p:transition spd="med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75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250"/>
                            </p:stCondLst>
                            <p:childTnLst>
                              <p:par>
                                <p:cTn id="1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Retângulo 57"/>
          <p:cNvSpPr/>
          <p:nvPr/>
        </p:nvSpPr>
        <p:spPr>
          <a:xfrm>
            <a:off x="203200" y="197807"/>
            <a:ext cx="11988800" cy="673100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9" name="Retângulo 8"/>
          <p:cNvSpPr/>
          <p:nvPr/>
        </p:nvSpPr>
        <p:spPr>
          <a:xfrm>
            <a:off x="0" y="-35010"/>
            <a:ext cx="419100" cy="6857999"/>
          </a:xfrm>
          <a:prstGeom prst="rect">
            <a:avLst/>
          </a:prstGeom>
          <a:solidFill>
            <a:srgbClr val="00A24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1" name="CaixaDeTexto 10"/>
          <p:cNvSpPr txBox="1"/>
          <p:nvPr/>
        </p:nvSpPr>
        <p:spPr>
          <a:xfrm>
            <a:off x="419100" y="267243"/>
            <a:ext cx="117729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b="1" dirty="0">
                <a:solidFill>
                  <a:srgbClr val="4E022C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INVESTIMENTOS </a:t>
            </a:r>
          </a:p>
        </p:txBody>
      </p:sp>
      <p:grpSp>
        <p:nvGrpSpPr>
          <p:cNvPr id="22" name="Grupo 21"/>
          <p:cNvGrpSpPr/>
          <p:nvPr/>
        </p:nvGrpSpPr>
        <p:grpSpPr>
          <a:xfrm>
            <a:off x="3815661" y="955961"/>
            <a:ext cx="4947339" cy="1406239"/>
            <a:chOff x="4786740" y="4669955"/>
            <a:chExt cx="4933917" cy="1777863"/>
          </a:xfrm>
        </p:grpSpPr>
        <p:sp>
          <p:nvSpPr>
            <p:cNvPr id="23" name="Retângulo 22"/>
            <p:cNvSpPr/>
            <p:nvPr/>
          </p:nvSpPr>
          <p:spPr>
            <a:xfrm>
              <a:off x="4786740" y="4669955"/>
              <a:ext cx="4933917" cy="1777863"/>
            </a:xfrm>
            <a:prstGeom prst="rect">
              <a:avLst/>
            </a:prstGeom>
            <a:solidFill>
              <a:srgbClr val="F9FBFD"/>
            </a:solidFill>
            <a:ln>
              <a:solidFill>
                <a:schemeClr val="accent5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dirty="0"/>
            </a:p>
          </p:txBody>
        </p:sp>
        <p:sp>
          <p:nvSpPr>
            <p:cNvPr id="27" name="Retângulo 26"/>
            <p:cNvSpPr/>
            <p:nvPr/>
          </p:nvSpPr>
          <p:spPr>
            <a:xfrm>
              <a:off x="4927189" y="4794766"/>
              <a:ext cx="4793468" cy="1386168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pt-BR" sz="2600" b="1" dirty="0">
                  <a:solidFill>
                    <a:schemeClr val="accent5">
                      <a:lumMod val="50000"/>
                    </a:schemeClr>
                  </a:solidFill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rPr>
                <a:t>PORTFÓLIO DO IPRESB</a:t>
              </a:r>
            </a:p>
            <a:p>
              <a:pPr algn="ctr"/>
              <a:endParaRPr lang="pt-BR" b="1" dirty="0">
                <a:solidFill>
                  <a:schemeClr val="accent5">
                    <a:lumMod val="50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  <a:p>
              <a:pPr algn="ctr"/>
              <a:r>
                <a:rPr lang="pt-BR" sz="2600" b="1" dirty="0">
                  <a:solidFill>
                    <a:schemeClr val="accent5">
                      <a:lumMod val="50000"/>
                    </a:schemeClr>
                  </a:solidFill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rPr>
                <a:t>Recursos por Enquadramento</a:t>
              </a:r>
            </a:p>
          </p:txBody>
        </p:sp>
      </p:grpSp>
      <p:pic>
        <p:nvPicPr>
          <p:cNvPr id="12" name="Imagem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51632" y="870907"/>
            <a:ext cx="1600200" cy="1600200"/>
          </a:xfrm>
          <a:prstGeom prst="rect">
            <a:avLst/>
          </a:prstGeom>
        </p:spPr>
      </p:pic>
      <p:pic>
        <p:nvPicPr>
          <p:cNvPr id="2" name="Imagem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3219" y="2249824"/>
            <a:ext cx="11634214" cy="43795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7548658"/>
      </p:ext>
    </p:extLst>
  </p:cSld>
  <p:clrMapOvr>
    <a:masterClrMapping/>
  </p:clrMapOvr>
  <p:transition spd="med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42" presetClass="entr" presetSubtype="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m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77500" y="838200"/>
            <a:ext cx="1600200" cy="1600200"/>
          </a:xfrm>
          <a:prstGeom prst="rect">
            <a:avLst/>
          </a:prstGeom>
          <a:solidFill>
            <a:srgbClr val="442745"/>
          </a:solidFill>
        </p:spPr>
      </p:pic>
      <p:sp>
        <p:nvSpPr>
          <p:cNvPr id="58" name="Retângulo 57"/>
          <p:cNvSpPr/>
          <p:nvPr/>
        </p:nvSpPr>
        <p:spPr>
          <a:xfrm>
            <a:off x="203200" y="197807"/>
            <a:ext cx="11988800" cy="673100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9" name="Retângulo 8"/>
          <p:cNvSpPr/>
          <p:nvPr/>
        </p:nvSpPr>
        <p:spPr>
          <a:xfrm>
            <a:off x="-6350" y="-34831"/>
            <a:ext cx="419100" cy="6857999"/>
          </a:xfrm>
          <a:prstGeom prst="rect">
            <a:avLst/>
          </a:prstGeom>
          <a:solidFill>
            <a:srgbClr val="00A24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1" name="CaixaDeTexto 10"/>
          <p:cNvSpPr txBox="1"/>
          <p:nvPr/>
        </p:nvSpPr>
        <p:spPr>
          <a:xfrm>
            <a:off x="419100" y="267243"/>
            <a:ext cx="117729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b="1" dirty="0">
                <a:solidFill>
                  <a:srgbClr val="4E022C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INVESTIMENTOS </a:t>
            </a:r>
          </a:p>
        </p:txBody>
      </p:sp>
      <p:grpSp>
        <p:nvGrpSpPr>
          <p:cNvPr id="22" name="Grupo 21"/>
          <p:cNvGrpSpPr/>
          <p:nvPr/>
        </p:nvGrpSpPr>
        <p:grpSpPr>
          <a:xfrm>
            <a:off x="3733800" y="914400"/>
            <a:ext cx="4953000" cy="1371600"/>
            <a:chOff x="4786740" y="4669955"/>
            <a:chExt cx="4933917" cy="1777863"/>
          </a:xfrm>
        </p:grpSpPr>
        <p:sp>
          <p:nvSpPr>
            <p:cNvPr id="23" name="Retângulo 22"/>
            <p:cNvSpPr/>
            <p:nvPr/>
          </p:nvSpPr>
          <p:spPr>
            <a:xfrm>
              <a:off x="4786740" y="4669955"/>
              <a:ext cx="4933917" cy="1777863"/>
            </a:xfrm>
            <a:prstGeom prst="rect">
              <a:avLst/>
            </a:prstGeom>
            <a:solidFill>
              <a:srgbClr val="F9FBFD"/>
            </a:solidFill>
            <a:ln>
              <a:solidFill>
                <a:schemeClr val="accent5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dirty="0"/>
            </a:p>
          </p:txBody>
        </p:sp>
        <p:sp>
          <p:nvSpPr>
            <p:cNvPr id="27" name="Retângulo 26"/>
            <p:cNvSpPr/>
            <p:nvPr/>
          </p:nvSpPr>
          <p:spPr>
            <a:xfrm>
              <a:off x="4929928" y="4794766"/>
              <a:ext cx="4787989" cy="1515968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pt-BR" sz="2600" b="1" dirty="0">
                  <a:solidFill>
                    <a:srgbClr val="4E022C"/>
                  </a:solidFill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rPr>
                <a:t>PORTFÓLIO DO IPRESB</a:t>
              </a:r>
            </a:p>
            <a:p>
              <a:pPr algn="ctr"/>
              <a:endParaRPr lang="pt-BR" b="1" dirty="0">
                <a:solidFill>
                  <a:srgbClr val="4E022C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  <a:p>
              <a:pPr algn="ctr"/>
              <a:r>
                <a:rPr lang="pt-BR" sz="2600" b="1" dirty="0">
                  <a:solidFill>
                    <a:srgbClr val="4E022C"/>
                  </a:solidFill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rPr>
                <a:t>Recursos por Enquadramento</a:t>
              </a:r>
            </a:p>
          </p:txBody>
        </p:sp>
      </p:grpSp>
      <p:pic>
        <p:nvPicPr>
          <p:cNvPr id="2" name="Imagem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200" y="2209800"/>
            <a:ext cx="11658600" cy="46133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1696322"/>
      </p:ext>
    </p:extLst>
  </p:cSld>
  <p:clrMapOvr>
    <a:masterClrMapping/>
  </p:clrMapOvr>
  <p:transition spd="med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42" presetClass="entr" presetSubtype="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o 1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  <a:solidFill>
            <a:schemeClr val="bg2">
              <a:lumMod val="90000"/>
            </a:schemeClr>
          </a:solidFill>
        </p:grpSpPr>
        <p:sp>
          <p:nvSpPr>
            <p:cNvPr id="8" name="Triângulo retângulo 7"/>
            <p:cNvSpPr/>
            <p:nvPr/>
          </p:nvSpPr>
          <p:spPr>
            <a:xfrm>
              <a:off x="4213781" y="0"/>
              <a:ext cx="7978219" cy="6858000"/>
            </a:xfrm>
            <a:prstGeom prst="rt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12" name="Retângulo 11"/>
            <p:cNvSpPr/>
            <p:nvPr/>
          </p:nvSpPr>
          <p:spPr>
            <a:xfrm>
              <a:off x="2158738" y="0"/>
              <a:ext cx="2055043" cy="6858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17" name="Triângulo retângulo 16"/>
            <p:cNvSpPr/>
            <p:nvPr/>
          </p:nvSpPr>
          <p:spPr>
            <a:xfrm rot="10800000">
              <a:off x="0" y="5071620"/>
              <a:ext cx="2158738" cy="1786379"/>
            </a:xfrm>
            <a:prstGeom prst="rt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20" name="Retângulo 19"/>
            <p:cNvSpPr/>
            <p:nvPr/>
          </p:nvSpPr>
          <p:spPr>
            <a:xfrm>
              <a:off x="0" y="1"/>
              <a:ext cx="2158737" cy="5071618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</p:grpSp>
      <p:pic>
        <p:nvPicPr>
          <p:cNvPr id="11" name="Imagem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39200" y="228600"/>
            <a:ext cx="2919988" cy="2065123"/>
          </a:xfrm>
          <a:prstGeom prst="rect">
            <a:avLst/>
          </a:prstGeom>
        </p:spPr>
      </p:pic>
      <p:sp>
        <p:nvSpPr>
          <p:cNvPr id="13" name="CaixaDeTexto 12"/>
          <p:cNvSpPr txBox="1"/>
          <p:nvPr/>
        </p:nvSpPr>
        <p:spPr>
          <a:xfrm>
            <a:off x="927772" y="1694016"/>
            <a:ext cx="417762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8000" b="1" dirty="0">
                <a:solidFill>
                  <a:srgbClr val="4E022C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PEPREV</a:t>
            </a:r>
          </a:p>
        </p:txBody>
      </p:sp>
      <p:sp>
        <p:nvSpPr>
          <p:cNvPr id="15" name="CaixaDeTexto 14"/>
          <p:cNvSpPr txBox="1"/>
          <p:nvPr/>
        </p:nvSpPr>
        <p:spPr>
          <a:xfrm>
            <a:off x="927772" y="3037643"/>
            <a:ext cx="519389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200" b="1" dirty="0">
                <a:solidFill>
                  <a:srgbClr val="4E022C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PROGRAMA DE </a:t>
            </a:r>
            <a:r>
              <a:rPr lang="pt-BR" sz="3200" b="1" dirty="0" smtClean="0">
                <a:solidFill>
                  <a:srgbClr val="4E022C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EDUCAÇÃO </a:t>
            </a:r>
            <a:r>
              <a:rPr lang="pt-BR" sz="3200" b="1" dirty="0">
                <a:solidFill>
                  <a:srgbClr val="4E022C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PREVIDENCIÁRIA</a:t>
            </a:r>
          </a:p>
        </p:txBody>
      </p:sp>
    </p:spTree>
    <p:extLst>
      <p:ext uri="{BB962C8B-B14F-4D97-AF65-F5344CB8AC3E}">
        <p14:creationId xmlns:p14="http://schemas.microsoft.com/office/powerpoint/2010/main" val="26785527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>
        <p:fade/>
      </p:transition>
    </mc:Choice>
    <mc:Fallback xmlns="">
      <p:transition spd="med" advClick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o 1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  <a:solidFill>
            <a:schemeClr val="bg2">
              <a:lumMod val="90000"/>
            </a:schemeClr>
          </a:solidFill>
        </p:grpSpPr>
        <p:sp>
          <p:nvSpPr>
            <p:cNvPr id="8" name="Triângulo retângulo 7"/>
            <p:cNvSpPr/>
            <p:nvPr/>
          </p:nvSpPr>
          <p:spPr>
            <a:xfrm>
              <a:off x="4213781" y="0"/>
              <a:ext cx="7978219" cy="6858000"/>
            </a:xfrm>
            <a:prstGeom prst="rt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12" name="Retângulo 11"/>
            <p:cNvSpPr/>
            <p:nvPr/>
          </p:nvSpPr>
          <p:spPr>
            <a:xfrm>
              <a:off x="2158738" y="0"/>
              <a:ext cx="2055043" cy="6858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17" name="Triângulo retângulo 16"/>
            <p:cNvSpPr/>
            <p:nvPr/>
          </p:nvSpPr>
          <p:spPr>
            <a:xfrm rot="10800000">
              <a:off x="0" y="5071620"/>
              <a:ext cx="2158738" cy="1786379"/>
            </a:xfrm>
            <a:prstGeom prst="rt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20" name="Retângulo 19"/>
            <p:cNvSpPr/>
            <p:nvPr/>
          </p:nvSpPr>
          <p:spPr>
            <a:xfrm>
              <a:off x="0" y="1"/>
              <a:ext cx="2158737" cy="5071618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</p:grpSp>
      <p:sp>
        <p:nvSpPr>
          <p:cNvPr id="10" name="CaixaDeTexto 9"/>
          <p:cNvSpPr txBox="1"/>
          <p:nvPr/>
        </p:nvSpPr>
        <p:spPr>
          <a:xfrm>
            <a:off x="609600" y="1978147"/>
            <a:ext cx="58674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200" b="1" dirty="0">
                <a:solidFill>
                  <a:srgbClr val="4E022C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PROGRAMA DE EDUCAÇÃO PREVIDENCIÁRIA</a:t>
            </a:r>
          </a:p>
        </p:txBody>
      </p:sp>
      <p:sp>
        <p:nvSpPr>
          <p:cNvPr id="14" name="CaixaDeTexto 13"/>
          <p:cNvSpPr txBox="1"/>
          <p:nvPr/>
        </p:nvSpPr>
        <p:spPr>
          <a:xfrm>
            <a:off x="609600" y="3647993"/>
            <a:ext cx="6324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b="1" dirty="0">
                <a:solidFill>
                  <a:srgbClr val="4E022C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SERVIÇO SOCIAL E </a:t>
            </a:r>
          </a:p>
          <a:p>
            <a:r>
              <a:rPr lang="pt-BR" sz="2400" b="1" dirty="0">
                <a:solidFill>
                  <a:srgbClr val="4E022C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PROJETOS PREVIDENCIÁRIOS</a:t>
            </a:r>
          </a:p>
        </p:txBody>
      </p:sp>
      <p:pic>
        <p:nvPicPr>
          <p:cNvPr id="11" name="Imagem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39200" y="228600"/>
            <a:ext cx="2919988" cy="20651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76526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>
        <p:fade/>
      </p:transition>
    </mc:Choice>
    <mc:Fallback xmlns="">
      <p:transition spd="med" advClick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tângulo 17"/>
          <p:cNvSpPr/>
          <p:nvPr/>
        </p:nvSpPr>
        <p:spPr>
          <a:xfrm>
            <a:off x="0" y="1"/>
            <a:ext cx="419100" cy="6857999"/>
          </a:xfrm>
          <a:prstGeom prst="rect">
            <a:avLst/>
          </a:prstGeom>
          <a:solidFill>
            <a:srgbClr val="00A24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grpSp>
        <p:nvGrpSpPr>
          <p:cNvPr id="17" name="Grupo 16"/>
          <p:cNvGrpSpPr>
            <a:grpSpLocks noChangeAspect="1"/>
          </p:cNvGrpSpPr>
          <p:nvPr/>
        </p:nvGrpSpPr>
        <p:grpSpPr>
          <a:xfrm>
            <a:off x="3748489" y="86356"/>
            <a:ext cx="2652311" cy="2414242"/>
            <a:chOff x="1733668" y="1477800"/>
            <a:chExt cx="2369975" cy="2573970"/>
          </a:xfrm>
        </p:grpSpPr>
        <p:grpSp>
          <p:nvGrpSpPr>
            <p:cNvPr id="19" name="Grupo 18"/>
            <p:cNvGrpSpPr/>
            <p:nvPr/>
          </p:nvGrpSpPr>
          <p:grpSpPr>
            <a:xfrm>
              <a:off x="2234657" y="1477800"/>
              <a:ext cx="1368001" cy="1368000"/>
              <a:chOff x="1338919" y="1807425"/>
              <a:chExt cx="1368001" cy="1368000"/>
            </a:xfrm>
          </p:grpSpPr>
          <p:pic>
            <p:nvPicPr>
              <p:cNvPr id="21" name="Imagem 20"/>
              <p:cNvPicPr>
                <a:picLocks noChangeAspect="1"/>
              </p:cNvPicPr>
              <p:nvPr/>
            </p:nvPicPr>
            <p:blipFill>
              <a:blip r:embed="rId3" cstate="print">
                <a:duotone>
                  <a:schemeClr val="accent5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652812" y="2121317"/>
                <a:ext cx="740217" cy="740217"/>
              </a:xfrm>
              <a:prstGeom prst="rect">
                <a:avLst/>
              </a:prstGeom>
            </p:spPr>
          </p:pic>
          <p:sp>
            <p:nvSpPr>
              <p:cNvPr id="22" name="Elipse 21"/>
              <p:cNvSpPr>
                <a:spLocks noChangeAspect="1"/>
              </p:cNvSpPr>
              <p:nvPr/>
            </p:nvSpPr>
            <p:spPr>
              <a:xfrm>
                <a:off x="1338919" y="1807425"/>
                <a:ext cx="1368001" cy="1368000"/>
              </a:xfrm>
              <a:prstGeom prst="ellipse">
                <a:avLst/>
              </a:prstGeom>
              <a:noFill/>
              <a:ln w="19050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 sz="1600"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endParaRPr>
              </a:p>
            </p:txBody>
          </p:sp>
        </p:grpSp>
        <p:sp>
          <p:nvSpPr>
            <p:cNvPr id="20" name="CaixaDeTexto 19"/>
            <p:cNvSpPr txBox="1"/>
            <p:nvPr/>
          </p:nvSpPr>
          <p:spPr>
            <a:xfrm>
              <a:off x="1733668" y="2968910"/>
              <a:ext cx="2369975" cy="10828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pt-BR" sz="2000" b="1" dirty="0"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rPr>
                <a:t>Acompanhamento das Perícias Médicas</a:t>
              </a:r>
            </a:p>
          </p:txBody>
        </p:sp>
      </p:grpSp>
      <p:grpSp>
        <p:nvGrpSpPr>
          <p:cNvPr id="23" name="Grupo 22"/>
          <p:cNvGrpSpPr>
            <a:grpSpLocks noChangeAspect="1"/>
          </p:cNvGrpSpPr>
          <p:nvPr/>
        </p:nvGrpSpPr>
        <p:grpSpPr>
          <a:xfrm>
            <a:off x="6775766" y="204017"/>
            <a:ext cx="2224800" cy="1799879"/>
            <a:chOff x="4992703" y="1477800"/>
            <a:chExt cx="2369975" cy="1917327"/>
          </a:xfrm>
        </p:grpSpPr>
        <p:grpSp>
          <p:nvGrpSpPr>
            <p:cNvPr id="24" name="Grupo 23"/>
            <p:cNvGrpSpPr/>
            <p:nvPr/>
          </p:nvGrpSpPr>
          <p:grpSpPr>
            <a:xfrm>
              <a:off x="5493691" y="1477800"/>
              <a:ext cx="1368001" cy="1368000"/>
              <a:chOff x="7777758" y="4547523"/>
              <a:chExt cx="1368001" cy="1368000"/>
            </a:xfrm>
          </p:grpSpPr>
          <p:pic>
            <p:nvPicPr>
              <p:cNvPr id="26" name="Imagem 25"/>
              <p:cNvPicPr>
                <a:picLocks noChangeAspect="1"/>
              </p:cNvPicPr>
              <p:nvPr/>
            </p:nvPicPr>
            <p:blipFill>
              <a:blip r:embed="rId4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081544" y="4894432"/>
                <a:ext cx="760428" cy="674182"/>
              </a:xfrm>
              <a:prstGeom prst="rect">
                <a:avLst/>
              </a:prstGeom>
            </p:spPr>
          </p:pic>
          <p:sp>
            <p:nvSpPr>
              <p:cNvPr id="27" name="Elipse 26"/>
              <p:cNvSpPr>
                <a:spLocks noChangeAspect="1"/>
              </p:cNvSpPr>
              <p:nvPr/>
            </p:nvSpPr>
            <p:spPr>
              <a:xfrm>
                <a:off x="7777758" y="4547523"/>
                <a:ext cx="1368001" cy="1368000"/>
              </a:xfrm>
              <a:prstGeom prst="ellipse">
                <a:avLst/>
              </a:prstGeom>
              <a:noFill/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 sz="1600"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endParaRPr>
              </a:p>
            </p:txBody>
          </p:sp>
        </p:grpSp>
        <p:sp>
          <p:nvSpPr>
            <p:cNvPr id="25" name="CaixaDeTexto 24"/>
            <p:cNvSpPr txBox="1"/>
            <p:nvPr/>
          </p:nvSpPr>
          <p:spPr>
            <a:xfrm>
              <a:off x="4992703" y="2968909"/>
              <a:ext cx="2369975" cy="426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pt-BR" sz="2000" b="1" dirty="0"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rPr>
                <a:t>Visita Domiciliar</a:t>
              </a:r>
            </a:p>
          </p:txBody>
        </p:sp>
      </p:grpSp>
      <p:grpSp>
        <p:nvGrpSpPr>
          <p:cNvPr id="28" name="Grupo 27"/>
          <p:cNvGrpSpPr/>
          <p:nvPr/>
        </p:nvGrpSpPr>
        <p:grpSpPr>
          <a:xfrm>
            <a:off x="9104635" y="193200"/>
            <a:ext cx="2072566" cy="2047149"/>
            <a:chOff x="8363894" y="1477799"/>
            <a:chExt cx="2207807" cy="2248490"/>
          </a:xfrm>
        </p:grpSpPr>
        <p:grpSp>
          <p:nvGrpSpPr>
            <p:cNvPr id="29" name="Grupo 28"/>
            <p:cNvGrpSpPr/>
            <p:nvPr/>
          </p:nvGrpSpPr>
          <p:grpSpPr>
            <a:xfrm>
              <a:off x="8752725" y="1477799"/>
              <a:ext cx="1411602" cy="1411601"/>
              <a:chOff x="3990633" y="1807424"/>
              <a:chExt cx="1411602" cy="1411601"/>
            </a:xfrm>
          </p:grpSpPr>
          <p:pic>
            <p:nvPicPr>
              <p:cNvPr id="31" name="Imagem 30"/>
              <p:cNvPicPr>
                <a:picLocks noChangeAspect="1"/>
              </p:cNvPicPr>
              <p:nvPr/>
            </p:nvPicPr>
            <p:blipFill>
              <a:blip r:embed="rId5" cstate="print">
                <a:duotone>
                  <a:schemeClr val="accent3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345043" y="2165113"/>
                <a:ext cx="721327" cy="721326"/>
              </a:xfrm>
              <a:prstGeom prst="rect">
                <a:avLst/>
              </a:prstGeom>
            </p:spPr>
          </p:pic>
          <p:sp>
            <p:nvSpPr>
              <p:cNvPr id="32" name="Elipse 31"/>
              <p:cNvSpPr>
                <a:spLocks noChangeAspect="1"/>
              </p:cNvSpPr>
              <p:nvPr/>
            </p:nvSpPr>
            <p:spPr>
              <a:xfrm>
                <a:off x="3990633" y="1807424"/>
                <a:ext cx="1411602" cy="1411601"/>
              </a:xfrm>
              <a:prstGeom prst="ellipse">
                <a:avLst/>
              </a:prstGeom>
              <a:noFill/>
              <a:ln w="19050">
                <a:solidFill>
                  <a:schemeClr val="bg2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 sz="1600"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endParaRPr>
              </a:p>
            </p:txBody>
          </p:sp>
        </p:grpSp>
        <p:sp>
          <p:nvSpPr>
            <p:cNvPr id="30" name="CaixaDeTexto 29"/>
            <p:cNvSpPr txBox="1"/>
            <p:nvPr/>
          </p:nvSpPr>
          <p:spPr>
            <a:xfrm>
              <a:off x="8363894" y="2948781"/>
              <a:ext cx="2207807" cy="77750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pt-BR" sz="2000" b="1" dirty="0"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rPr>
                <a:t>Atendimento</a:t>
              </a:r>
              <a:r>
                <a:rPr lang="pt-BR" sz="1600" b="1" dirty="0"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rPr>
                <a:t> </a:t>
              </a:r>
              <a:r>
                <a:rPr lang="pt-BR" sz="2000" b="1" dirty="0"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rPr>
                <a:t>Individual</a:t>
              </a:r>
            </a:p>
          </p:txBody>
        </p:sp>
      </p:grpSp>
      <p:grpSp>
        <p:nvGrpSpPr>
          <p:cNvPr id="34" name="Grupo 33"/>
          <p:cNvGrpSpPr>
            <a:grpSpLocks noChangeAspect="1"/>
          </p:cNvGrpSpPr>
          <p:nvPr/>
        </p:nvGrpSpPr>
        <p:grpSpPr>
          <a:xfrm>
            <a:off x="3917843" y="2322508"/>
            <a:ext cx="2157383" cy="2068888"/>
            <a:chOff x="1733668" y="4039072"/>
            <a:chExt cx="2369975" cy="2272761"/>
          </a:xfrm>
        </p:grpSpPr>
        <p:grpSp>
          <p:nvGrpSpPr>
            <p:cNvPr id="35" name="Grupo 34"/>
            <p:cNvGrpSpPr/>
            <p:nvPr/>
          </p:nvGrpSpPr>
          <p:grpSpPr>
            <a:xfrm>
              <a:off x="2234657" y="4039072"/>
              <a:ext cx="1411847" cy="1411846"/>
              <a:chOff x="6642347" y="1807424"/>
              <a:chExt cx="1411847" cy="1411846"/>
            </a:xfrm>
          </p:grpSpPr>
          <p:pic>
            <p:nvPicPr>
              <p:cNvPr id="37" name="Imagem 36"/>
              <p:cNvPicPr>
                <a:picLocks noChangeAspect="1"/>
              </p:cNvPicPr>
              <p:nvPr/>
            </p:nvPicPr>
            <p:blipFill>
              <a:blip r:embed="rId6" cstate="print">
                <a:duotone>
                  <a:schemeClr val="accent2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949687" y="2075652"/>
                <a:ext cx="898361" cy="898361"/>
              </a:xfrm>
              <a:prstGeom prst="rect">
                <a:avLst/>
              </a:prstGeom>
            </p:spPr>
          </p:pic>
          <p:sp>
            <p:nvSpPr>
              <p:cNvPr id="38" name="Elipse 37"/>
              <p:cNvSpPr>
                <a:spLocks noChangeAspect="1"/>
              </p:cNvSpPr>
              <p:nvPr/>
            </p:nvSpPr>
            <p:spPr>
              <a:xfrm>
                <a:off x="6642347" y="1807424"/>
                <a:ext cx="1411847" cy="1411846"/>
              </a:xfrm>
              <a:prstGeom prst="ellipse">
                <a:avLst/>
              </a:prstGeom>
              <a:noFill/>
              <a:ln w="19050">
                <a:solidFill>
                  <a:schemeClr val="accent2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 sz="1600"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endParaRPr>
              </a:p>
            </p:txBody>
          </p:sp>
        </p:grpSp>
        <p:sp>
          <p:nvSpPr>
            <p:cNvPr id="36" name="CaixaDeTexto 35"/>
            <p:cNvSpPr txBox="1"/>
            <p:nvPr/>
          </p:nvSpPr>
          <p:spPr>
            <a:xfrm>
              <a:off x="1733668" y="5534190"/>
              <a:ext cx="2369975" cy="7776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pt-BR" sz="2000" b="1" dirty="0"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rPr>
                <a:t>Campanhas de saúde</a:t>
              </a:r>
            </a:p>
          </p:txBody>
        </p:sp>
      </p:grpSp>
      <p:grpSp>
        <p:nvGrpSpPr>
          <p:cNvPr id="49" name="Grupo 48"/>
          <p:cNvGrpSpPr/>
          <p:nvPr/>
        </p:nvGrpSpPr>
        <p:grpSpPr>
          <a:xfrm>
            <a:off x="6111480" y="2238835"/>
            <a:ext cx="2823267" cy="2386639"/>
            <a:chOff x="4539410" y="4039072"/>
            <a:chExt cx="2823267" cy="2386639"/>
          </a:xfrm>
        </p:grpSpPr>
        <p:grpSp>
          <p:nvGrpSpPr>
            <p:cNvPr id="50" name="Grupo 49"/>
            <p:cNvGrpSpPr/>
            <p:nvPr/>
          </p:nvGrpSpPr>
          <p:grpSpPr>
            <a:xfrm>
              <a:off x="5493691" y="4039072"/>
              <a:ext cx="1285201" cy="1285200"/>
              <a:chOff x="9294061" y="1807425"/>
              <a:chExt cx="1285201" cy="1285200"/>
            </a:xfrm>
          </p:grpSpPr>
          <p:pic>
            <p:nvPicPr>
              <p:cNvPr id="52" name="Imagem 51"/>
              <p:cNvPicPr>
                <a:picLocks noChangeAspect="1"/>
              </p:cNvPicPr>
              <p:nvPr/>
            </p:nvPicPr>
            <p:blipFill>
              <a:blip r:embed="rId7" cstate="print">
                <a:duotone>
                  <a:schemeClr val="accent6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9589466" y="2106018"/>
                <a:ext cx="694389" cy="694389"/>
              </a:xfrm>
              <a:prstGeom prst="rect">
                <a:avLst/>
              </a:prstGeom>
            </p:spPr>
          </p:pic>
          <p:sp>
            <p:nvSpPr>
              <p:cNvPr id="53" name="Elipse 52"/>
              <p:cNvSpPr>
                <a:spLocks noChangeAspect="1"/>
              </p:cNvSpPr>
              <p:nvPr/>
            </p:nvSpPr>
            <p:spPr>
              <a:xfrm>
                <a:off x="9294061" y="1807425"/>
                <a:ext cx="1285201" cy="1285200"/>
              </a:xfrm>
              <a:prstGeom prst="ellipse">
                <a:avLst/>
              </a:prstGeom>
              <a:noFill/>
              <a:ln w="19050">
                <a:solidFill>
                  <a:schemeClr val="accent6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 sz="1600"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endParaRPr>
              </a:p>
            </p:txBody>
          </p:sp>
        </p:grpSp>
        <p:sp>
          <p:nvSpPr>
            <p:cNvPr id="51" name="CaixaDeTexto 50"/>
            <p:cNvSpPr txBox="1"/>
            <p:nvPr/>
          </p:nvSpPr>
          <p:spPr>
            <a:xfrm>
              <a:off x="4539410" y="5410048"/>
              <a:ext cx="2823267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pt-BR" sz="2000" b="1" dirty="0"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rPr>
                <a:t>PEPREV – Programa  de Educação Previdenciária</a:t>
              </a:r>
            </a:p>
          </p:txBody>
        </p:sp>
      </p:grpSp>
      <p:grpSp>
        <p:nvGrpSpPr>
          <p:cNvPr id="54" name="Grupo 53"/>
          <p:cNvGrpSpPr/>
          <p:nvPr/>
        </p:nvGrpSpPr>
        <p:grpSpPr>
          <a:xfrm>
            <a:off x="3885664" y="4506028"/>
            <a:ext cx="2750392" cy="2309409"/>
            <a:chOff x="8204922" y="4039072"/>
            <a:chExt cx="2750392" cy="2309409"/>
          </a:xfrm>
        </p:grpSpPr>
        <p:grpSp>
          <p:nvGrpSpPr>
            <p:cNvPr id="55" name="Grupo 54"/>
            <p:cNvGrpSpPr/>
            <p:nvPr/>
          </p:nvGrpSpPr>
          <p:grpSpPr>
            <a:xfrm>
              <a:off x="8752726" y="4039072"/>
              <a:ext cx="1285201" cy="1285200"/>
              <a:chOff x="3306632" y="4268067"/>
              <a:chExt cx="1285201" cy="1285200"/>
            </a:xfrm>
          </p:grpSpPr>
          <p:pic>
            <p:nvPicPr>
              <p:cNvPr id="57" name="Imagem 56"/>
              <p:cNvPicPr>
                <a:picLocks noChangeAspect="1"/>
              </p:cNvPicPr>
              <p:nvPr/>
            </p:nvPicPr>
            <p:blipFill>
              <a:blip r:embed="rId8" cstate="print">
                <a:duotone>
                  <a:schemeClr val="accent4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463492" y="4393791"/>
                <a:ext cx="986710" cy="986710"/>
              </a:xfrm>
              <a:prstGeom prst="rect">
                <a:avLst/>
              </a:prstGeom>
            </p:spPr>
          </p:pic>
          <p:sp>
            <p:nvSpPr>
              <p:cNvPr id="59" name="Elipse 58"/>
              <p:cNvSpPr>
                <a:spLocks noChangeAspect="1"/>
              </p:cNvSpPr>
              <p:nvPr/>
            </p:nvSpPr>
            <p:spPr>
              <a:xfrm>
                <a:off x="3306632" y="4268067"/>
                <a:ext cx="1285201" cy="1285200"/>
              </a:xfrm>
              <a:prstGeom prst="ellipse">
                <a:avLst/>
              </a:prstGeom>
              <a:noFill/>
              <a:ln w="19050">
                <a:solidFill>
                  <a:srgbClr val="E2AC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 sz="1600"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endParaRPr>
              </a:p>
            </p:txBody>
          </p:sp>
        </p:grpSp>
        <p:sp>
          <p:nvSpPr>
            <p:cNvPr id="56" name="CaixaDeTexto 55"/>
            <p:cNvSpPr txBox="1"/>
            <p:nvPr/>
          </p:nvSpPr>
          <p:spPr>
            <a:xfrm>
              <a:off x="8204922" y="5332818"/>
              <a:ext cx="2750392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pt-BR" sz="2000" b="1" dirty="0"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rPr>
                <a:t>PPA – Programa de Preparação para a Aposentadoria</a:t>
              </a:r>
            </a:p>
          </p:txBody>
        </p:sp>
      </p:grpSp>
      <p:grpSp>
        <p:nvGrpSpPr>
          <p:cNvPr id="60" name="Grupo 59"/>
          <p:cNvGrpSpPr/>
          <p:nvPr/>
        </p:nvGrpSpPr>
        <p:grpSpPr>
          <a:xfrm>
            <a:off x="6600413" y="4631752"/>
            <a:ext cx="2369975" cy="2016089"/>
            <a:chOff x="7520454" y="4006518"/>
            <a:chExt cx="2369975" cy="2016089"/>
          </a:xfrm>
        </p:grpSpPr>
        <p:grpSp>
          <p:nvGrpSpPr>
            <p:cNvPr id="61" name="Grupo 60"/>
            <p:cNvGrpSpPr/>
            <p:nvPr/>
          </p:nvGrpSpPr>
          <p:grpSpPr>
            <a:xfrm>
              <a:off x="7520454" y="4006518"/>
              <a:ext cx="2369975" cy="2016089"/>
              <a:chOff x="8210338" y="4039072"/>
              <a:chExt cx="2369975" cy="2016089"/>
            </a:xfrm>
          </p:grpSpPr>
          <p:sp>
            <p:nvSpPr>
              <p:cNvPr id="63" name="Elipse 62"/>
              <p:cNvSpPr>
                <a:spLocks noChangeAspect="1"/>
              </p:cNvSpPr>
              <p:nvPr/>
            </p:nvSpPr>
            <p:spPr>
              <a:xfrm>
                <a:off x="8752726" y="4039072"/>
                <a:ext cx="1285201" cy="1285200"/>
              </a:xfrm>
              <a:prstGeom prst="ellipse">
                <a:avLst/>
              </a:prstGeom>
              <a:noFill/>
              <a:ln w="19050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 sz="1600"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endParaRPr>
              </a:p>
            </p:txBody>
          </p:sp>
          <p:sp>
            <p:nvSpPr>
              <p:cNvPr id="64" name="CaixaDeTexto 63"/>
              <p:cNvSpPr txBox="1"/>
              <p:nvPr/>
            </p:nvSpPr>
            <p:spPr>
              <a:xfrm>
                <a:off x="8210338" y="5347275"/>
                <a:ext cx="2369975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pt-BR" sz="2000" b="1" dirty="0">
                    <a:latin typeface="Segoe UI" panose="020B0502040204020203" pitchFamily="34" charset="0"/>
                    <a:ea typeface="Segoe UI" panose="020B0502040204020203" pitchFamily="34" charset="0"/>
                    <a:cs typeface="Segoe UI" panose="020B0502040204020203" pitchFamily="34" charset="0"/>
                  </a:rPr>
                  <a:t>Programa Pós Aposentadoria</a:t>
                </a:r>
              </a:p>
            </p:txBody>
          </p:sp>
        </p:grpSp>
        <p:pic>
          <p:nvPicPr>
            <p:cNvPr id="62" name="Imagem 61"/>
            <p:cNvPicPr>
              <a:picLocks noChangeAspect="1"/>
            </p:cNvPicPr>
            <p:nvPr/>
          </p:nvPicPr>
          <p:blipFill>
            <a:blip r:embed="rId9" cstate="print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327517" y="4280380"/>
              <a:ext cx="763403" cy="763403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48" name="Grupo 47"/>
          <p:cNvGrpSpPr/>
          <p:nvPr/>
        </p:nvGrpSpPr>
        <p:grpSpPr>
          <a:xfrm>
            <a:off x="1084710" y="1"/>
            <a:ext cx="2697745" cy="6858000"/>
            <a:chOff x="1201550" y="0"/>
            <a:chExt cx="3110762" cy="6858000"/>
          </a:xfrm>
          <a:solidFill>
            <a:schemeClr val="bg2">
              <a:lumMod val="90000"/>
            </a:schemeClr>
          </a:solidFill>
        </p:grpSpPr>
        <p:sp>
          <p:nvSpPr>
            <p:cNvPr id="65" name="Retângulo 64"/>
            <p:cNvSpPr/>
            <p:nvPr/>
          </p:nvSpPr>
          <p:spPr>
            <a:xfrm>
              <a:off x="1201550" y="0"/>
              <a:ext cx="3099781" cy="6858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sz="2400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66" name="CaixaDeTexto 65"/>
            <p:cNvSpPr txBox="1"/>
            <p:nvPr/>
          </p:nvSpPr>
          <p:spPr>
            <a:xfrm>
              <a:off x="1201550" y="2891789"/>
              <a:ext cx="3110762" cy="584775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/>
              <a:r>
                <a:rPr lang="pt-BR" sz="3200" b="1" dirty="0">
                  <a:solidFill>
                    <a:srgbClr val="4E022C"/>
                  </a:solidFill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rPr>
                <a:t>AÇÕES</a:t>
              </a:r>
            </a:p>
          </p:txBody>
        </p:sp>
      </p:grpSp>
      <p:grpSp>
        <p:nvGrpSpPr>
          <p:cNvPr id="2" name="Grupo 1"/>
          <p:cNvGrpSpPr/>
          <p:nvPr/>
        </p:nvGrpSpPr>
        <p:grpSpPr>
          <a:xfrm>
            <a:off x="8982648" y="2307609"/>
            <a:ext cx="2630721" cy="1814691"/>
            <a:chOff x="9287724" y="2286000"/>
            <a:chExt cx="2630721" cy="1814691"/>
          </a:xfrm>
        </p:grpSpPr>
        <p:pic>
          <p:nvPicPr>
            <p:cNvPr id="3076" name="Picture 4" descr="https://lh6.googleusercontent.com/JvfAFyKk827OSXuMJyaKj5u-iRi2pW5MKh8yp5Qmnp9sxh1iM4xj7oV7UeUshH7G8XwSDXOPWkKo54WrCIirM8ts7b62gHcThzM13ObGmziT1wfHKj-vMYV1b3xOdO8GZp_JBDeC9OQ0"/>
            <p:cNvPicPr>
              <a:picLocks noChangeAspect="1" noChangeArrowheads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210208" y="2553799"/>
              <a:ext cx="728568" cy="79057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" name="Retângulo 2"/>
            <p:cNvSpPr/>
            <p:nvPr/>
          </p:nvSpPr>
          <p:spPr>
            <a:xfrm>
              <a:off x="9287724" y="3700581"/>
              <a:ext cx="2630721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pt-BR" sz="2000" b="1" dirty="0">
                  <a:latin typeface="Segoe UI" panose="020B0502040204020203" pitchFamily="34" charset="0"/>
                  <a:cs typeface="Segoe UI" panose="020B0502040204020203" pitchFamily="34" charset="0"/>
                </a:rPr>
                <a:t>Boletim Informativo</a:t>
              </a:r>
              <a:endParaRPr lang="pt-BR" sz="2000" dirty="0"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46" name="Elipse 45"/>
            <p:cNvSpPr>
              <a:spLocks noChangeAspect="1"/>
            </p:cNvSpPr>
            <p:nvPr/>
          </p:nvSpPr>
          <p:spPr>
            <a:xfrm>
              <a:off x="9906000" y="2286000"/>
              <a:ext cx="1285201" cy="1285200"/>
            </a:xfrm>
            <a:prstGeom prst="ellipse">
              <a:avLst/>
            </a:prstGeom>
            <a:noFill/>
            <a:ln w="19050">
              <a:solidFill>
                <a:schemeClr val="accent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sz="160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</p:grpSp>
      <p:grpSp>
        <p:nvGrpSpPr>
          <p:cNvPr id="47" name="Grupo 46"/>
          <p:cNvGrpSpPr/>
          <p:nvPr/>
        </p:nvGrpSpPr>
        <p:grpSpPr>
          <a:xfrm>
            <a:off x="8955855" y="4440808"/>
            <a:ext cx="3384401" cy="2323866"/>
            <a:chOff x="7553385" y="4006518"/>
            <a:chExt cx="3384401" cy="2323866"/>
          </a:xfrm>
        </p:grpSpPr>
        <p:grpSp>
          <p:nvGrpSpPr>
            <p:cNvPr id="58" name="Grupo 57"/>
            <p:cNvGrpSpPr/>
            <p:nvPr/>
          </p:nvGrpSpPr>
          <p:grpSpPr>
            <a:xfrm>
              <a:off x="7553385" y="4006518"/>
              <a:ext cx="3384401" cy="2323866"/>
              <a:chOff x="8243269" y="4039072"/>
              <a:chExt cx="3384401" cy="2323866"/>
            </a:xfrm>
          </p:grpSpPr>
          <p:sp>
            <p:nvSpPr>
              <p:cNvPr id="68" name="Elipse 67"/>
              <p:cNvSpPr>
                <a:spLocks noChangeAspect="1"/>
              </p:cNvSpPr>
              <p:nvPr/>
            </p:nvSpPr>
            <p:spPr>
              <a:xfrm>
                <a:off x="8752726" y="4039072"/>
                <a:ext cx="1285201" cy="1285200"/>
              </a:xfrm>
              <a:prstGeom prst="ellipse">
                <a:avLst/>
              </a:prstGeom>
              <a:noFill/>
              <a:ln w="19050">
                <a:solidFill>
                  <a:schemeClr val="accent2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 sz="1600"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endParaRPr>
              </a:p>
            </p:txBody>
          </p:sp>
          <p:sp>
            <p:nvSpPr>
              <p:cNvPr id="69" name="CaixaDeTexto 68"/>
              <p:cNvSpPr txBox="1"/>
              <p:nvPr/>
            </p:nvSpPr>
            <p:spPr>
              <a:xfrm>
                <a:off x="8243269" y="5347275"/>
                <a:ext cx="3384401" cy="101566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pt-BR" sz="2000" b="1" dirty="0">
                    <a:latin typeface="Segoe UI" panose="020B0502040204020203" pitchFamily="34" charset="0"/>
                    <a:ea typeface="Segoe UI" panose="020B0502040204020203" pitchFamily="34" charset="0"/>
                    <a:cs typeface="Segoe UI" panose="020B0502040204020203" pitchFamily="34" charset="0"/>
                  </a:rPr>
                  <a:t>Projeto aposentadorias por invalidez permanente e </a:t>
                </a:r>
                <a:r>
                  <a:rPr lang="pt-BR" sz="2000" b="1" dirty="0" smtClean="0">
                    <a:latin typeface="Segoe UI" panose="020B0502040204020203" pitchFamily="34" charset="0"/>
                    <a:ea typeface="Segoe UI" panose="020B0502040204020203" pitchFamily="34" charset="0"/>
                    <a:cs typeface="Segoe UI" panose="020B0502040204020203" pitchFamily="34" charset="0"/>
                  </a:rPr>
                  <a:t>pensionistas inválidos</a:t>
                </a:r>
                <a:endParaRPr lang="pt-BR" sz="2000" b="1" dirty="0"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endParaRPr>
              </a:p>
            </p:txBody>
          </p:sp>
        </p:grpSp>
        <p:pic>
          <p:nvPicPr>
            <p:cNvPr id="67" name="Imagem 66"/>
            <p:cNvPicPr>
              <a:picLocks noChangeAspect="1"/>
            </p:cNvPicPr>
            <p:nvPr/>
          </p:nvPicPr>
          <p:blipFill>
            <a:blip r:embed="rId9" cstate="print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327517" y="4280380"/>
              <a:ext cx="763403" cy="763403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noFill/>
            </a:ln>
          </p:spPr>
        </p:pic>
      </p:grpSp>
    </p:spTree>
    <p:extLst>
      <p:ext uri="{BB962C8B-B14F-4D97-AF65-F5344CB8AC3E}">
        <p14:creationId xmlns:p14="http://schemas.microsoft.com/office/powerpoint/2010/main" val="3505163403"/>
      </p:ext>
    </p:extLst>
  </p:cSld>
  <p:clrMapOvr>
    <a:masterClrMapping/>
  </p:clrMapOvr>
  <p:transition spd="med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203200" y="152400"/>
            <a:ext cx="11988800" cy="673100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3" name="Retângulo 2"/>
          <p:cNvSpPr/>
          <p:nvPr/>
        </p:nvSpPr>
        <p:spPr>
          <a:xfrm>
            <a:off x="0" y="1"/>
            <a:ext cx="419100" cy="6857999"/>
          </a:xfrm>
          <a:prstGeom prst="rect">
            <a:avLst/>
          </a:prstGeom>
          <a:solidFill>
            <a:srgbClr val="00A24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4" name="CaixaDeTexto 3"/>
          <p:cNvSpPr txBox="1"/>
          <p:nvPr/>
        </p:nvSpPr>
        <p:spPr>
          <a:xfrm>
            <a:off x="419100" y="271898"/>
            <a:ext cx="117729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b="1" dirty="0">
                <a:solidFill>
                  <a:srgbClr val="4E022C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PPA</a:t>
            </a:r>
          </a:p>
        </p:txBody>
      </p:sp>
      <p:sp>
        <p:nvSpPr>
          <p:cNvPr id="5" name="Retângulo 4"/>
          <p:cNvSpPr/>
          <p:nvPr/>
        </p:nvSpPr>
        <p:spPr>
          <a:xfrm>
            <a:off x="696286" y="914616"/>
            <a:ext cx="11277600" cy="1631216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>
            <a:gradFill flip="none" rotWithShape="1">
              <a:gsLst>
                <a:gs pos="0">
                  <a:schemeClr val="accent5">
                    <a:lumMod val="0"/>
                    <a:lumOff val="100000"/>
                  </a:schemeClr>
                </a:gs>
                <a:gs pos="35000">
                  <a:schemeClr val="accent5">
                    <a:lumMod val="0"/>
                    <a:lumOff val="100000"/>
                  </a:schemeClr>
                </a:gs>
                <a:gs pos="100000">
                  <a:schemeClr val="accent5">
                    <a:lumMod val="100000"/>
                  </a:schemeClr>
                </a:gs>
              </a:gsLst>
              <a:path path="circle">
                <a:fillToRect l="50000" t="-80000" r="50000" b="180000"/>
              </a:path>
              <a:tileRect/>
            </a:gra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just"/>
            <a:r>
              <a:rPr lang="pt-BR" sz="2000" i="1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O </a:t>
            </a:r>
            <a:r>
              <a:rPr lang="pt-BR" sz="2000" b="1" i="1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Programa de Preparação para Aposentadoria </a:t>
            </a:r>
            <a:r>
              <a:rPr lang="pt-BR" sz="2000" i="1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constitui-se, fundamentalmente, de </a:t>
            </a:r>
            <a:r>
              <a:rPr lang="pt-BR" sz="2000" b="1" i="1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apoio</a:t>
            </a:r>
            <a:r>
              <a:rPr lang="pt-BR" sz="2000" i="1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aos trabalhadores em processo de </a:t>
            </a:r>
            <a:r>
              <a:rPr lang="pt-BR" sz="2000" b="1" i="1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transição</a:t>
            </a:r>
            <a:r>
              <a:rPr lang="pt-BR" sz="2000" i="1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para a aposentadoria, desenvolvido a partir de reflexões sobre diversos temas, a fim de minimizar impacto desfavorável que esta nova fase pode gerar em suas </a:t>
            </a:r>
            <a:r>
              <a:rPr lang="pt-BR" sz="2000" i="1" dirty="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vidas.</a:t>
            </a:r>
          </a:p>
          <a:p>
            <a:pPr algn="just"/>
            <a:r>
              <a:rPr lang="pt-BR" sz="2000" i="1" dirty="0" smtClean="0">
                <a:latin typeface="Segoe UI" panose="020B0502040204020203" pitchFamily="34" charset="0"/>
                <a:cs typeface="Segoe UI" panose="020B0502040204020203" pitchFamily="34" charset="0"/>
              </a:rPr>
              <a:t>Atualmente </a:t>
            </a:r>
            <a:r>
              <a:rPr lang="pt-BR" sz="2000" i="1" dirty="0">
                <a:latin typeface="Segoe UI" panose="020B0502040204020203" pitchFamily="34" charset="0"/>
                <a:cs typeface="Segoe UI" panose="020B0502040204020203" pitchFamily="34" charset="0"/>
              </a:rPr>
              <a:t>estamos na </a:t>
            </a:r>
            <a:r>
              <a:rPr lang="pt-BR" sz="2000" b="1" i="1" dirty="0" smtClean="0">
                <a:latin typeface="Segoe UI" panose="020B0502040204020203" pitchFamily="34" charset="0"/>
                <a:cs typeface="Segoe UI" panose="020B0502040204020203" pitchFamily="34" charset="0"/>
              </a:rPr>
              <a:t>12ª </a:t>
            </a:r>
            <a:r>
              <a:rPr lang="pt-BR" sz="2000" b="1" i="1" dirty="0">
                <a:latin typeface="Segoe UI" panose="020B0502040204020203" pitchFamily="34" charset="0"/>
                <a:cs typeface="Segoe UI" panose="020B0502040204020203" pitchFamily="34" charset="0"/>
              </a:rPr>
              <a:t>Edição </a:t>
            </a:r>
            <a:r>
              <a:rPr lang="pt-BR" sz="2000" i="1" dirty="0">
                <a:latin typeface="Segoe UI" panose="020B0502040204020203" pitchFamily="34" charset="0"/>
                <a:cs typeface="Segoe UI" panose="020B0502040204020203" pitchFamily="34" charset="0"/>
              </a:rPr>
              <a:t>com duas turmas , totalizando </a:t>
            </a:r>
            <a:r>
              <a:rPr lang="pt-BR" sz="2000" b="1" i="1" dirty="0" smtClean="0">
                <a:latin typeface="Segoe UI" panose="020B0502040204020203" pitchFamily="34" charset="0"/>
                <a:cs typeface="Segoe UI" panose="020B0502040204020203" pitchFamily="34" charset="0"/>
              </a:rPr>
              <a:t>90 </a:t>
            </a:r>
            <a:r>
              <a:rPr lang="pt-BR" sz="2000" b="1" i="1" dirty="0">
                <a:latin typeface="Segoe UI" panose="020B0502040204020203" pitchFamily="34" charset="0"/>
                <a:cs typeface="Segoe UI" panose="020B0502040204020203" pitchFamily="34" charset="0"/>
              </a:rPr>
              <a:t>participantes</a:t>
            </a:r>
            <a:endParaRPr lang="pt-BR" sz="2000" i="1" dirty="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pic>
        <p:nvPicPr>
          <p:cNvPr id="12" name="Imagem 1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6666" r="-833" b="23333"/>
          <a:stretch/>
        </p:blipFill>
        <p:spPr>
          <a:xfrm>
            <a:off x="1905000" y="2667000"/>
            <a:ext cx="8915400" cy="2254768"/>
          </a:xfrm>
          <a:prstGeom prst="rect">
            <a:avLst/>
          </a:prstGeom>
        </p:spPr>
      </p:pic>
      <p:pic>
        <p:nvPicPr>
          <p:cNvPr id="10" name="Imagem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7600" y="4962525"/>
            <a:ext cx="2527300" cy="1743075"/>
          </a:xfrm>
          <a:prstGeom prst="rect">
            <a:avLst/>
          </a:prstGeom>
        </p:spPr>
      </p:pic>
      <p:pic>
        <p:nvPicPr>
          <p:cNvPr id="11" name="Imagem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8400" y="4953000"/>
            <a:ext cx="2438400" cy="1752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39108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Retângulo 57"/>
          <p:cNvSpPr/>
          <p:nvPr/>
        </p:nvSpPr>
        <p:spPr>
          <a:xfrm>
            <a:off x="203200" y="228600"/>
            <a:ext cx="11988800" cy="673100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9" name="Retângulo 8"/>
          <p:cNvSpPr/>
          <p:nvPr/>
        </p:nvSpPr>
        <p:spPr>
          <a:xfrm>
            <a:off x="0" y="1"/>
            <a:ext cx="419100" cy="6857999"/>
          </a:xfrm>
          <a:prstGeom prst="rect">
            <a:avLst/>
          </a:prstGeom>
          <a:solidFill>
            <a:srgbClr val="00A24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1" name="CaixaDeTexto 10"/>
          <p:cNvSpPr txBox="1"/>
          <p:nvPr/>
        </p:nvSpPr>
        <p:spPr>
          <a:xfrm>
            <a:off x="419100" y="271898"/>
            <a:ext cx="117729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b="1" dirty="0">
                <a:solidFill>
                  <a:srgbClr val="4E022C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PPA</a:t>
            </a:r>
          </a:p>
        </p:txBody>
      </p:sp>
      <p:sp>
        <p:nvSpPr>
          <p:cNvPr id="21" name="CaixaDeTexto 20"/>
          <p:cNvSpPr txBox="1"/>
          <p:nvPr/>
        </p:nvSpPr>
        <p:spPr>
          <a:xfrm>
            <a:off x="2075456" y="2686132"/>
            <a:ext cx="229182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Semestral</a:t>
            </a:r>
          </a:p>
        </p:txBody>
      </p:sp>
      <p:sp>
        <p:nvSpPr>
          <p:cNvPr id="22" name="CaixaDeTexto 21"/>
          <p:cNvSpPr txBox="1"/>
          <p:nvPr/>
        </p:nvSpPr>
        <p:spPr>
          <a:xfrm>
            <a:off x="1985040" y="4147931"/>
            <a:ext cx="247265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13 Encontros Semanais</a:t>
            </a:r>
          </a:p>
        </p:txBody>
      </p:sp>
      <p:sp>
        <p:nvSpPr>
          <p:cNvPr id="23" name="CaixaDeTexto 22"/>
          <p:cNvSpPr txBox="1"/>
          <p:nvPr/>
        </p:nvSpPr>
        <p:spPr>
          <a:xfrm>
            <a:off x="7010400" y="990600"/>
            <a:ext cx="300597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Temas Abordados</a:t>
            </a:r>
          </a:p>
        </p:txBody>
      </p:sp>
      <p:sp>
        <p:nvSpPr>
          <p:cNvPr id="19" name="Retângulo 18"/>
          <p:cNvSpPr/>
          <p:nvPr/>
        </p:nvSpPr>
        <p:spPr>
          <a:xfrm>
            <a:off x="4669759" y="2673442"/>
            <a:ext cx="54641" cy="3803558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0" name="Retângulo de cantos arredondados 19"/>
          <p:cNvSpPr/>
          <p:nvPr/>
        </p:nvSpPr>
        <p:spPr>
          <a:xfrm>
            <a:off x="7543800" y="2590800"/>
            <a:ext cx="1998284" cy="704399"/>
          </a:xfrm>
          <a:prstGeom prst="roundRect">
            <a:avLst/>
          </a:prstGeom>
          <a:solidFill>
            <a:srgbClr val="F7FFFB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600" b="1" dirty="0">
                <a:solidFill>
                  <a:schemeClr val="tx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Regime Previdenciário</a:t>
            </a:r>
          </a:p>
        </p:txBody>
      </p:sp>
      <p:sp>
        <p:nvSpPr>
          <p:cNvPr id="27" name="Retângulo de cantos arredondados 26"/>
          <p:cNvSpPr/>
          <p:nvPr/>
        </p:nvSpPr>
        <p:spPr>
          <a:xfrm>
            <a:off x="5231406" y="4749271"/>
            <a:ext cx="1998284" cy="704399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600" b="1" dirty="0">
                <a:solidFill>
                  <a:schemeClr val="tx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Envelhecimento e Saúde</a:t>
            </a:r>
          </a:p>
        </p:txBody>
      </p:sp>
      <p:sp>
        <p:nvSpPr>
          <p:cNvPr id="29" name="Retângulo de cantos arredondados 28"/>
          <p:cNvSpPr/>
          <p:nvPr/>
        </p:nvSpPr>
        <p:spPr>
          <a:xfrm>
            <a:off x="7543800" y="3715379"/>
            <a:ext cx="1998284" cy="694284"/>
          </a:xfrm>
          <a:prstGeom prst="roundRect">
            <a:avLst/>
          </a:prstGeom>
          <a:solidFill>
            <a:srgbClr val="E8EEF8"/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600" b="1" dirty="0">
                <a:solidFill>
                  <a:schemeClr val="tx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Direitos Sociais </a:t>
            </a:r>
            <a:r>
              <a:rPr lang="pt-BR" sz="1600" b="1" dirty="0" smtClean="0">
                <a:solidFill>
                  <a:schemeClr val="tx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e Vínculos sócio familiares</a:t>
            </a:r>
            <a:endParaRPr lang="pt-BR" sz="1600" b="1" dirty="0">
              <a:solidFill>
                <a:schemeClr val="tx1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34" name="Retângulo de cantos arredondados 33"/>
          <p:cNvSpPr/>
          <p:nvPr/>
        </p:nvSpPr>
        <p:spPr>
          <a:xfrm>
            <a:off x="5251971" y="3670801"/>
            <a:ext cx="1998284" cy="704399"/>
          </a:xfrm>
          <a:prstGeom prst="roundRect">
            <a:avLst/>
          </a:prstGeom>
          <a:solidFill>
            <a:srgbClr val="FDF0E7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600" b="1" dirty="0">
                <a:solidFill>
                  <a:schemeClr val="tx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Gestão Financeira</a:t>
            </a:r>
          </a:p>
        </p:txBody>
      </p:sp>
      <p:sp>
        <p:nvSpPr>
          <p:cNvPr id="35" name="Retângulo de cantos arredondados 34"/>
          <p:cNvSpPr/>
          <p:nvPr/>
        </p:nvSpPr>
        <p:spPr>
          <a:xfrm>
            <a:off x="7543800" y="4749270"/>
            <a:ext cx="1998284" cy="704399"/>
          </a:xfrm>
          <a:prstGeom prst="roundRect">
            <a:avLst/>
          </a:prstGeom>
          <a:solidFill>
            <a:srgbClr val="FFF7E1"/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600" b="1" dirty="0">
                <a:solidFill>
                  <a:schemeClr val="tx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Nutrição </a:t>
            </a:r>
            <a:r>
              <a:rPr lang="pt-BR" sz="1600" b="1" dirty="0" smtClean="0">
                <a:solidFill>
                  <a:schemeClr val="tx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para </a:t>
            </a:r>
            <a:r>
              <a:rPr lang="pt-BR" sz="1600" b="1" dirty="0">
                <a:solidFill>
                  <a:schemeClr val="tx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longevidade</a:t>
            </a:r>
          </a:p>
        </p:txBody>
      </p:sp>
      <p:sp>
        <p:nvSpPr>
          <p:cNvPr id="36" name="Retângulo de cantos arredondados 35"/>
          <p:cNvSpPr/>
          <p:nvPr/>
        </p:nvSpPr>
        <p:spPr>
          <a:xfrm>
            <a:off x="9749364" y="3717400"/>
            <a:ext cx="1998284" cy="704399"/>
          </a:xfrm>
          <a:prstGeom prst="roundRect">
            <a:avLst/>
          </a:prstGeom>
          <a:solidFill>
            <a:srgbClr val="E8D9F3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600" b="1" dirty="0">
                <a:solidFill>
                  <a:schemeClr val="tx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Gestão de Tempo</a:t>
            </a:r>
          </a:p>
        </p:txBody>
      </p:sp>
      <p:sp>
        <p:nvSpPr>
          <p:cNvPr id="37" name="Retângulo de cantos arredondados 36"/>
          <p:cNvSpPr/>
          <p:nvPr/>
        </p:nvSpPr>
        <p:spPr>
          <a:xfrm>
            <a:off x="5231406" y="5715629"/>
            <a:ext cx="1998284" cy="704399"/>
          </a:xfrm>
          <a:prstGeom prst="roundRect">
            <a:avLst/>
          </a:prstGeom>
          <a:solidFill>
            <a:srgbClr val="FCE0E2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600" b="1" dirty="0" smtClean="0">
                <a:solidFill>
                  <a:schemeClr val="tx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Pós Carreira</a:t>
            </a:r>
            <a:endParaRPr lang="pt-BR" sz="1600" b="1" dirty="0">
              <a:solidFill>
                <a:schemeClr val="tx1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39" name="Retângulo de cantos arredondados 38"/>
          <p:cNvSpPr/>
          <p:nvPr/>
        </p:nvSpPr>
        <p:spPr>
          <a:xfrm>
            <a:off x="5257800" y="1605012"/>
            <a:ext cx="6512272" cy="704399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400" b="1" dirty="0">
                <a:solidFill>
                  <a:schemeClr val="tx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Encontro de Sensibilização/Abertura</a:t>
            </a:r>
          </a:p>
        </p:txBody>
      </p:sp>
      <p:pic>
        <p:nvPicPr>
          <p:cNvPr id="24" name="Imagem 2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2888" y="2227334"/>
            <a:ext cx="1139263" cy="1139263"/>
          </a:xfrm>
          <a:prstGeom prst="rect">
            <a:avLst/>
          </a:prstGeom>
        </p:spPr>
      </p:pic>
      <p:pic>
        <p:nvPicPr>
          <p:cNvPr id="2" name="Imagem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62888" y="3929131"/>
            <a:ext cx="1212568" cy="1033892"/>
          </a:xfrm>
          <a:prstGeom prst="rect">
            <a:avLst/>
          </a:prstGeom>
        </p:spPr>
      </p:pic>
      <p:sp>
        <p:nvSpPr>
          <p:cNvPr id="25" name="Retângulo de cantos arredondados 24"/>
          <p:cNvSpPr/>
          <p:nvPr/>
        </p:nvSpPr>
        <p:spPr>
          <a:xfrm>
            <a:off x="5256602" y="2594103"/>
            <a:ext cx="1998284" cy="704399"/>
          </a:xfrm>
          <a:prstGeom prst="roundRect">
            <a:avLst/>
          </a:prstGeom>
          <a:solidFill>
            <a:srgbClr val="F7FFFB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600" b="1" dirty="0" smtClean="0">
                <a:solidFill>
                  <a:schemeClr val="tx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Integração e avaliação pré-programa</a:t>
            </a:r>
            <a:endParaRPr lang="pt-BR" sz="1600" b="1" dirty="0">
              <a:solidFill>
                <a:schemeClr val="tx1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26" name="Retângulo de cantos arredondados 25"/>
          <p:cNvSpPr/>
          <p:nvPr/>
        </p:nvSpPr>
        <p:spPr>
          <a:xfrm>
            <a:off x="9805448" y="2607231"/>
            <a:ext cx="1998284" cy="704399"/>
          </a:xfrm>
          <a:prstGeom prst="roundRect">
            <a:avLst/>
          </a:prstGeom>
          <a:solidFill>
            <a:srgbClr val="F7FFFB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600" b="1" dirty="0" smtClean="0">
                <a:solidFill>
                  <a:schemeClr val="tx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Avaliação das dimensões da vida</a:t>
            </a:r>
            <a:endParaRPr lang="pt-BR" sz="1600" b="1" dirty="0">
              <a:solidFill>
                <a:schemeClr val="tx1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28" name="Retângulo de cantos arredondados 27"/>
          <p:cNvSpPr/>
          <p:nvPr/>
        </p:nvSpPr>
        <p:spPr>
          <a:xfrm>
            <a:off x="9749364" y="4730735"/>
            <a:ext cx="1998284" cy="704399"/>
          </a:xfrm>
          <a:prstGeom prst="roundRect">
            <a:avLst/>
          </a:prstGeom>
          <a:solidFill>
            <a:srgbClr val="FFF7E1"/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600" b="1" dirty="0" smtClean="0">
                <a:solidFill>
                  <a:schemeClr val="tx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Atividade Física</a:t>
            </a:r>
            <a:endParaRPr lang="pt-BR" sz="1600" b="1" dirty="0">
              <a:solidFill>
                <a:schemeClr val="tx1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30" name="Retângulo de cantos arredondados 29"/>
          <p:cNvSpPr/>
          <p:nvPr/>
        </p:nvSpPr>
        <p:spPr>
          <a:xfrm>
            <a:off x="7543800" y="5715629"/>
            <a:ext cx="1998284" cy="704399"/>
          </a:xfrm>
          <a:prstGeom prst="roundRect">
            <a:avLst/>
          </a:prstGeom>
          <a:solidFill>
            <a:srgbClr val="FCE0E2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600" b="1" dirty="0">
                <a:solidFill>
                  <a:schemeClr val="tx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Projeto de </a:t>
            </a:r>
            <a:r>
              <a:rPr lang="pt-BR" sz="1600" b="1" dirty="0" smtClean="0">
                <a:solidFill>
                  <a:schemeClr val="tx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Vida I e II</a:t>
            </a:r>
            <a:endParaRPr lang="pt-BR" sz="1600" b="1" dirty="0">
              <a:solidFill>
                <a:schemeClr val="tx1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31" name="Retângulo de cantos arredondados 30"/>
          <p:cNvSpPr/>
          <p:nvPr/>
        </p:nvSpPr>
        <p:spPr>
          <a:xfrm>
            <a:off x="9769959" y="5723867"/>
            <a:ext cx="1998284" cy="704399"/>
          </a:xfrm>
          <a:prstGeom prst="roundRect">
            <a:avLst/>
          </a:prstGeom>
          <a:solidFill>
            <a:srgbClr val="FCE0E2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600" b="1" dirty="0" smtClean="0">
                <a:solidFill>
                  <a:schemeClr val="tx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Avaliação Pós Programa e Confraternização</a:t>
            </a:r>
            <a:endParaRPr lang="pt-BR" sz="1600" b="1" dirty="0">
              <a:solidFill>
                <a:schemeClr val="tx1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4474537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2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750"/>
                            </p:stCondLst>
                            <p:childTnLst>
                              <p:par>
                                <p:cTn id="2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42" presetClass="entr" presetSubtype="0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42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42" presetClass="entr" presetSubtype="0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42" presetClass="entr" presetSubtype="0" fill="hold" grpId="0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42" presetClass="entr" presetSubtype="0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0" presetID="42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5" presetID="42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0" presetID="42" presetClass="entr" presetSubtype="0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5" presetID="42" presetClass="entr" presetSubtype="0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0" presetID="42" presetClass="entr" presetSubtype="0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2" grpId="0"/>
      <p:bldP spid="23" grpId="0"/>
      <p:bldP spid="19" grpId="0" animBg="1"/>
      <p:bldP spid="20" grpId="0" animBg="1"/>
      <p:bldP spid="27" grpId="0" animBg="1"/>
      <p:bldP spid="29" grpId="0" animBg="1"/>
      <p:bldP spid="34" grpId="0" animBg="1"/>
      <p:bldP spid="35" grpId="0" animBg="1"/>
      <p:bldP spid="36" grpId="0" animBg="1"/>
      <p:bldP spid="37" grpId="0" animBg="1"/>
      <p:bldP spid="39" grpId="0" animBg="1"/>
      <p:bldP spid="25" grpId="0" animBg="1"/>
      <p:bldP spid="26" grpId="0" animBg="1"/>
      <p:bldP spid="28" grpId="0" animBg="1"/>
      <p:bldP spid="30" grpId="0" animBg="1"/>
      <p:bldP spid="31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Retângulo 57"/>
          <p:cNvSpPr/>
          <p:nvPr/>
        </p:nvSpPr>
        <p:spPr>
          <a:xfrm>
            <a:off x="203200" y="241300"/>
            <a:ext cx="11988800" cy="673100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9" name="Retângulo 8"/>
          <p:cNvSpPr/>
          <p:nvPr/>
        </p:nvSpPr>
        <p:spPr>
          <a:xfrm>
            <a:off x="0" y="-32951"/>
            <a:ext cx="419100" cy="6857999"/>
          </a:xfrm>
          <a:prstGeom prst="rect">
            <a:avLst/>
          </a:prstGeom>
          <a:solidFill>
            <a:srgbClr val="00A24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1" name="CaixaDeTexto 10"/>
          <p:cNvSpPr txBox="1"/>
          <p:nvPr/>
        </p:nvSpPr>
        <p:spPr>
          <a:xfrm>
            <a:off x="419100" y="271898"/>
            <a:ext cx="117729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b="1" dirty="0">
                <a:solidFill>
                  <a:srgbClr val="4E022C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PEPREV</a:t>
            </a:r>
          </a:p>
        </p:txBody>
      </p:sp>
      <p:sp>
        <p:nvSpPr>
          <p:cNvPr id="3" name="Retângulo 2"/>
          <p:cNvSpPr/>
          <p:nvPr/>
        </p:nvSpPr>
        <p:spPr>
          <a:xfrm>
            <a:off x="533400" y="838200"/>
            <a:ext cx="1150620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540385" algn="just">
              <a:spcAft>
                <a:spcPts val="0"/>
              </a:spcAft>
            </a:pPr>
            <a:r>
              <a:rPr lang="pt-BR" sz="2400" i="1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O </a:t>
            </a:r>
            <a:r>
              <a:rPr lang="pt-BR" sz="2400" b="1" i="1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Programa de Educação Previdenciária </a:t>
            </a:r>
            <a:r>
              <a:rPr lang="pt-BR" sz="2400" i="1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busca </a:t>
            </a:r>
            <a:r>
              <a:rPr lang="pt-BR" sz="2400" b="1" i="1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disseminar</a:t>
            </a:r>
            <a:r>
              <a:rPr lang="pt-BR" sz="2400" i="1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o </a:t>
            </a:r>
            <a:r>
              <a:rPr lang="pt-BR" sz="2400" b="1" i="1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conhecimento previdenciário</a:t>
            </a:r>
            <a:r>
              <a:rPr lang="pt-BR" sz="2400" i="1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com o propósito de informar e </a:t>
            </a:r>
            <a:r>
              <a:rPr lang="pt-BR" sz="2400" b="1" i="1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conscientizar</a:t>
            </a:r>
            <a:r>
              <a:rPr lang="pt-BR" sz="2400" i="1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os servidores sobre seus </a:t>
            </a:r>
            <a:r>
              <a:rPr lang="pt-BR" sz="2400" b="1" i="1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direitos e deveres</a:t>
            </a:r>
            <a:r>
              <a:rPr lang="pt-BR" sz="2400" i="1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, além de discutir acerca dos benefícios existentes. Este Programa é oferecido ao servidor público titular de cargo efetivo do Município de Barueri, com a finalidade de o preparar para usufruir, com tranquilidade e segurança, tudo aquilo que a previdência social, enquanto sistema de proteção social, pode oferecer</a:t>
            </a:r>
            <a:r>
              <a:rPr lang="pt-BR" sz="2400" i="1" dirty="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.</a:t>
            </a:r>
          </a:p>
        </p:txBody>
      </p:sp>
      <p:sp>
        <p:nvSpPr>
          <p:cNvPr id="2" name="CaixaDeTexto 1"/>
          <p:cNvSpPr txBox="1"/>
          <p:nvPr/>
        </p:nvSpPr>
        <p:spPr>
          <a:xfrm>
            <a:off x="609600" y="3200400"/>
            <a:ext cx="11430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2400" dirty="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Atualmente</a:t>
            </a:r>
            <a:r>
              <a:rPr lang="pt-BR" sz="2400" b="1" dirty="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, contamos </a:t>
            </a:r>
            <a:r>
              <a:rPr lang="pt-BR" sz="2400" b="1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com </a:t>
            </a:r>
            <a:r>
              <a:rPr lang="pt-BR" sz="2400" b="1" dirty="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13 </a:t>
            </a:r>
            <a:r>
              <a:rPr lang="pt-BR" sz="2400" b="1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encontros e mais de </a:t>
            </a:r>
            <a:r>
              <a:rPr lang="pt-BR" sz="2400" b="1" dirty="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380 </a:t>
            </a:r>
            <a:r>
              <a:rPr lang="pt-BR" sz="2400" b="1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participantes</a:t>
            </a:r>
            <a:r>
              <a:rPr lang="pt-BR" sz="2400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, segurados ativos de diversas Secretarias, Autarquias e Câmara do Município.</a:t>
            </a:r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67600" y="4085273"/>
            <a:ext cx="3962400" cy="2620327"/>
          </a:xfrm>
          <a:prstGeom prst="rect">
            <a:avLst/>
          </a:prstGeom>
        </p:spPr>
      </p:pic>
      <p:pic>
        <p:nvPicPr>
          <p:cNvPr id="6" name="Imagem 5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888" t="40000" r="28889" b="48889"/>
          <a:stretch/>
        </p:blipFill>
        <p:spPr>
          <a:xfrm>
            <a:off x="1539240" y="4785836"/>
            <a:ext cx="4632960" cy="1219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118218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Retângulo 57"/>
          <p:cNvSpPr/>
          <p:nvPr/>
        </p:nvSpPr>
        <p:spPr>
          <a:xfrm>
            <a:off x="203200" y="197807"/>
            <a:ext cx="11988800" cy="673100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9" name="Retângulo 8"/>
          <p:cNvSpPr/>
          <p:nvPr/>
        </p:nvSpPr>
        <p:spPr>
          <a:xfrm>
            <a:off x="0" y="1"/>
            <a:ext cx="419100" cy="6857999"/>
          </a:xfrm>
          <a:prstGeom prst="rect">
            <a:avLst/>
          </a:prstGeom>
          <a:solidFill>
            <a:srgbClr val="00A24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1" name="CaixaDeTexto 10"/>
          <p:cNvSpPr txBox="1"/>
          <p:nvPr/>
        </p:nvSpPr>
        <p:spPr>
          <a:xfrm>
            <a:off x="419100" y="271898"/>
            <a:ext cx="117729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b="1" dirty="0">
                <a:solidFill>
                  <a:srgbClr val="4E022C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CAMPANHAS DE SAÚDE</a:t>
            </a:r>
          </a:p>
        </p:txBody>
      </p:sp>
      <p:sp>
        <p:nvSpPr>
          <p:cNvPr id="8" name="Retângulo 7"/>
          <p:cNvSpPr/>
          <p:nvPr/>
        </p:nvSpPr>
        <p:spPr>
          <a:xfrm>
            <a:off x="533400" y="5806051"/>
            <a:ext cx="1150620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sz="2000" b="1" dirty="0">
                <a:latin typeface="Segoe UI" panose="020B0502040204020203" pitchFamily="34" charset="0"/>
                <a:cs typeface="Segoe UI" panose="020B0502040204020203" pitchFamily="34" charset="0"/>
              </a:rPr>
              <a:t>Campanhas mensais temáticas</a:t>
            </a:r>
            <a:r>
              <a:rPr lang="pt-BR" sz="2000" dirty="0">
                <a:latin typeface="Segoe UI" panose="020B0502040204020203" pitchFamily="34" charset="0"/>
                <a:cs typeface="Segoe UI" panose="020B0502040204020203" pitchFamily="34" charset="0"/>
              </a:rPr>
              <a:t>, conhecidas também como calendário colorido da saúde, que surgiram com o objetivo de </a:t>
            </a:r>
            <a:r>
              <a:rPr lang="pt-BR" sz="2000" b="1" dirty="0">
                <a:latin typeface="Segoe UI" panose="020B0502040204020203" pitchFamily="34" charset="0"/>
                <a:cs typeface="Segoe UI" panose="020B0502040204020203" pitchFamily="34" charset="0"/>
              </a:rPr>
              <a:t>conscientizar</a:t>
            </a:r>
            <a:r>
              <a:rPr lang="pt-BR" sz="2000" dirty="0">
                <a:latin typeface="Segoe UI" panose="020B0502040204020203" pitchFamily="34" charset="0"/>
                <a:cs typeface="Segoe UI" panose="020B0502040204020203" pitchFamily="34" charset="0"/>
              </a:rPr>
              <a:t> a população sobre o perigo de </a:t>
            </a:r>
            <a:r>
              <a:rPr lang="pt-BR" sz="2000" b="1" dirty="0">
                <a:latin typeface="Segoe UI" panose="020B0502040204020203" pitchFamily="34" charset="0"/>
                <a:cs typeface="Segoe UI" panose="020B0502040204020203" pitchFamily="34" charset="0"/>
              </a:rPr>
              <a:t>algumas doenças </a:t>
            </a:r>
            <a:r>
              <a:rPr lang="pt-BR" sz="2000" dirty="0">
                <a:latin typeface="Segoe UI" panose="020B0502040204020203" pitchFamily="34" charset="0"/>
                <a:cs typeface="Segoe UI" panose="020B0502040204020203" pitchFamily="34" charset="0"/>
              </a:rPr>
              <a:t>e </a:t>
            </a:r>
            <a:r>
              <a:rPr lang="pt-BR" sz="2000" b="1" dirty="0">
                <a:latin typeface="Segoe UI" panose="020B0502040204020203" pitchFamily="34" charset="0"/>
                <a:cs typeface="Segoe UI" panose="020B0502040204020203" pitchFamily="34" charset="0"/>
              </a:rPr>
              <a:t>incentivar a prevenção </a:t>
            </a:r>
            <a:r>
              <a:rPr lang="pt-BR" sz="2000" dirty="0">
                <a:latin typeface="Segoe UI" panose="020B0502040204020203" pitchFamily="34" charset="0"/>
                <a:cs typeface="Segoe UI" panose="020B0502040204020203" pitchFamily="34" charset="0"/>
              </a:rPr>
              <a:t>e o </a:t>
            </a:r>
            <a:r>
              <a:rPr lang="pt-BR" sz="2000" b="1" dirty="0">
                <a:latin typeface="Segoe UI" panose="020B0502040204020203" pitchFamily="34" charset="0"/>
                <a:cs typeface="Segoe UI" panose="020B0502040204020203" pitchFamily="34" charset="0"/>
              </a:rPr>
              <a:t>tratamento</a:t>
            </a:r>
            <a:r>
              <a:rPr lang="pt-BR" sz="2000" dirty="0">
                <a:latin typeface="Segoe UI" panose="020B0502040204020203" pitchFamily="34" charset="0"/>
                <a:cs typeface="Segoe UI" panose="020B0502040204020203" pitchFamily="34" charset="0"/>
              </a:rPr>
              <a:t> dessas enfermidades.</a:t>
            </a:r>
            <a:endParaRPr lang="pt-BR" sz="2000" i="1" dirty="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pic>
        <p:nvPicPr>
          <p:cNvPr id="5" name="Imagem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1800" y="866213"/>
            <a:ext cx="8991600" cy="49953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265500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Retângulo 57"/>
          <p:cNvSpPr/>
          <p:nvPr/>
        </p:nvSpPr>
        <p:spPr>
          <a:xfrm>
            <a:off x="203200" y="197807"/>
            <a:ext cx="11988800" cy="673100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9" name="Retângulo 8"/>
          <p:cNvSpPr/>
          <p:nvPr/>
        </p:nvSpPr>
        <p:spPr>
          <a:xfrm>
            <a:off x="0" y="1"/>
            <a:ext cx="419100" cy="6857999"/>
          </a:xfrm>
          <a:prstGeom prst="rect">
            <a:avLst/>
          </a:prstGeom>
          <a:solidFill>
            <a:srgbClr val="00A24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1" name="CaixaDeTexto 10"/>
          <p:cNvSpPr txBox="1"/>
          <p:nvPr/>
        </p:nvSpPr>
        <p:spPr>
          <a:xfrm>
            <a:off x="419100" y="271898"/>
            <a:ext cx="117729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b="1" dirty="0">
                <a:solidFill>
                  <a:srgbClr val="4E022C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CAMPANHAS DE SAÚDE PARA OS SERVIDORES </a:t>
            </a:r>
          </a:p>
        </p:txBody>
      </p:sp>
      <p:pic>
        <p:nvPicPr>
          <p:cNvPr id="2" name="Imagem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7121" y="869208"/>
            <a:ext cx="11764879" cy="59887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340429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Retângulo 57"/>
          <p:cNvSpPr/>
          <p:nvPr/>
        </p:nvSpPr>
        <p:spPr>
          <a:xfrm>
            <a:off x="203200" y="241300"/>
            <a:ext cx="11988800" cy="673100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9" name="Retângulo 8"/>
          <p:cNvSpPr/>
          <p:nvPr/>
        </p:nvSpPr>
        <p:spPr>
          <a:xfrm>
            <a:off x="-19049" y="-40130"/>
            <a:ext cx="419100" cy="6857999"/>
          </a:xfrm>
          <a:prstGeom prst="rect">
            <a:avLst/>
          </a:prstGeom>
          <a:solidFill>
            <a:srgbClr val="00A24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1" name="CaixaDeTexto 10"/>
          <p:cNvSpPr txBox="1"/>
          <p:nvPr/>
        </p:nvSpPr>
        <p:spPr>
          <a:xfrm>
            <a:off x="419100" y="271898"/>
            <a:ext cx="117729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b="1" dirty="0">
                <a:solidFill>
                  <a:srgbClr val="4E022C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BOLETIM INFORMATIVO</a:t>
            </a:r>
          </a:p>
        </p:txBody>
      </p:sp>
      <p:sp>
        <p:nvSpPr>
          <p:cNvPr id="12" name="Retângulo 11"/>
          <p:cNvSpPr/>
          <p:nvPr/>
        </p:nvSpPr>
        <p:spPr>
          <a:xfrm>
            <a:off x="6629400" y="1676400"/>
            <a:ext cx="4572000" cy="3711426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0" name="Retângulo 9"/>
          <p:cNvSpPr/>
          <p:nvPr/>
        </p:nvSpPr>
        <p:spPr>
          <a:xfrm>
            <a:off x="6858000" y="2057400"/>
            <a:ext cx="4114800" cy="28931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sz="2600" b="1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Instrumento</a:t>
            </a:r>
            <a:r>
              <a:rPr lang="pt-BR" sz="2600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destinado a reunir informações e dados que servirão de base para </a:t>
            </a:r>
            <a:r>
              <a:rPr lang="pt-BR" sz="2600" b="1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divulgação das atividades do Instituto</a:t>
            </a:r>
            <a:r>
              <a:rPr lang="pt-BR" sz="2600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, mediante disponibilização em seu </a:t>
            </a:r>
            <a:r>
              <a:rPr lang="pt-BR" sz="2600" b="1" dirty="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site</a:t>
            </a:r>
            <a:r>
              <a:rPr lang="pt-BR" sz="2600" dirty="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.</a:t>
            </a:r>
            <a:endParaRPr lang="pt-BR" sz="2600" dirty="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pic>
        <p:nvPicPr>
          <p:cNvPr id="2" name="Imagem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95400" y="1197888"/>
            <a:ext cx="4163122" cy="45933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175434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Retângulo 57"/>
          <p:cNvSpPr/>
          <p:nvPr/>
        </p:nvSpPr>
        <p:spPr>
          <a:xfrm>
            <a:off x="203200" y="241300"/>
            <a:ext cx="11988800" cy="673100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11" name="CaixaDeTexto 10"/>
          <p:cNvSpPr txBox="1"/>
          <p:nvPr/>
        </p:nvSpPr>
        <p:spPr>
          <a:xfrm>
            <a:off x="419100" y="271898"/>
            <a:ext cx="117729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b="1" dirty="0">
                <a:solidFill>
                  <a:srgbClr val="4E022C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BOLETIM INFORMATIVO</a:t>
            </a:r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52400"/>
            <a:ext cx="12192000" cy="6433480"/>
          </a:xfrm>
          <a:prstGeom prst="rect">
            <a:avLst/>
          </a:prstGeom>
        </p:spPr>
      </p:pic>
      <p:sp>
        <p:nvSpPr>
          <p:cNvPr id="4" name="Seta para a direita 3"/>
          <p:cNvSpPr/>
          <p:nvPr/>
        </p:nvSpPr>
        <p:spPr>
          <a:xfrm rot="2791619">
            <a:off x="1407804" y="1417770"/>
            <a:ext cx="1143000" cy="762000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3" name="Seta para a direita 12"/>
          <p:cNvSpPr/>
          <p:nvPr/>
        </p:nvSpPr>
        <p:spPr>
          <a:xfrm rot="8138157">
            <a:off x="9908288" y="3504777"/>
            <a:ext cx="1143000" cy="762000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rgbClr val="4E022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465156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 rotWithShape="1">
          <a:blip r:embed="rId2"/>
          <a:srcRect l="8871" t="6667" r="4696" b="7778"/>
          <a:stretch/>
        </p:blipFill>
        <p:spPr>
          <a:xfrm>
            <a:off x="-152400" y="-15240"/>
            <a:ext cx="12344400" cy="6873240"/>
          </a:xfrm>
          <a:prstGeom prst="rect">
            <a:avLst/>
          </a:prstGeom>
        </p:spPr>
      </p:pic>
      <p:sp>
        <p:nvSpPr>
          <p:cNvPr id="5" name="Seta para a direita 4"/>
          <p:cNvSpPr/>
          <p:nvPr/>
        </p:nvSpPr>
        <p:spPr>
          <a:xfrm rot="21177589">
            <a:off x="7433789" y="981574"/>
            <a:ext cx="1143000" cy="762000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rgbClr val="4E022C"/>
              </a:solidFill>
            </a:endParaRPr>
          </a:p>
        </p:txBody>
      </p:sp>
      <p:pic>
        <p:nvPicPr>
          <p:cNvPr id="6" name="Imagem 5"/>
          <p:cNvPicPr>
            <a:picLocks noChangeAspect="1"/>
          </p:cNvPicPr>
          <p:nvPr/>
        </p:nvPicPr>
        <p:blipFill rotWithShape="1">
          <a:blip r:embed="rId3"/>
          <a:srcRect l="69375" t="15556" r="625" b="46666"/>
          <a:stretch/>
        </p:blipFill>
        <p:spPr>
          <a:xfrm>
            <a:off x="8305800" y="3200400"/>
            <a:ext cx="3657600" cy="2590800"/>
          </a:xfrm>
          <a:prstGeom prst="rect">
            <a:avLst/>
          </a:prstGeom>
          <a:ln w="38100" cap="sq">
            <a:solidFill>
              <a:srgbClr val="00A52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7" name="Seta para a direita 6"/>
          <p:cNvSpPr/>
          <p:nvPr/>
        </p:nvSpPr>
        <p:spPr>
          <a:xfrm rot="4310785">
            <a:off x="10426010" y="3252560"/>
            <a:ext cx="1143000" cy="762000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rgbClr val="4E022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95262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Retângulo 57"/>
          <p:cNvSpPr/>
          <p:nvPr/>
        </p:nvSpPr>
        <p:spPr>
          <a:xfrm>
            <a:off x="203200" y="197807"/>
            <a:ext cx="11988800" cy="673100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9" name="Retângulo 8"/>
          <p:cNvSpPr/>
          <p:nvPr/>
        </p:nvSpPr>
        <p:spPr>
          <a:xfrm>
            <a:off x="0" y="1"/>
            <a:ext cx="419100" cy="6857999"/>
          </a:xfrm>
          <a:prstGeom prst="rect">
            <a:avLst/>
          </a:prstGeom>
          <a:solidFill>
            <a:srgbClr val="00A24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1" name="CaixaDeTexto 10"/>
          <p:cNvSpPr txBox="1"/>
          <p:nvPr/>
        </p:nvSpPr>
        <p:spPr>
          <a:xfrm>
            <a:off x="419100" y="271898"/>
            <a:ext cx="11772900" cy="523220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sz="2800" b="1" dirty="0">
                <a:solidFill>
                  <a:srgbClr val="4E022C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PREVIDÊNCIA SOCIAL</a:t>
            </a:r>
          </a:p>
        </p:txBody>
      </p:sp>
      <p:sp>
        <p:nvSpPr>
          <p:cNvPr id="7" name="Retângulo 6"/>
          <p:cNvSpPr/>
          <p:nvPr/>
        </p:nvSpPr>
        <p:spPr>
          <a:xfrm>
            <a:off x="1633717" y="2156293"/>
            <a:ext cx="9440599" cy="3416320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pt-BR" sz="2400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A </a:t>
            </a:r>
            <a:r>
              <a:rPr lang="pt-BR" sz="2400" b="1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Previdência Social </a:t>
            </a:r>
            <a:r>
              <a:rPr lang="pt-BR" sz="2400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é um </a:t>
            </a:r>
            <a:r>
              <a:rPr lang="pt-BR" sz="2400" b="1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direito e garantia fundamental </a:t>
            </a:r>
            <a:r>
              <a:rPr lang="pt-BR" sz="2400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previsto no art. 6º da Constituição Federal, que garante subsistência ao trabalhador e sua família nos eventos de doença, invalidez, morte, idade avançada, maternidade e reclusão.</a:t>
            </a:r>
          </a:p>
          <a:p>
            <a:pPr algn="just">
              <a:lnSpc>
                <a:spcPct val="150000"/>
              </a:lnSpc>
            </a:pPr>
            <a:r>
              <a:rPr lang="pt-BR" sz="2400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(</a:t>
            </a:r>
            <a:r>
              <a:rPr lang="pt-BR" sz="2400" b="1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Direito social</a:t>
            </a:r>
            <a:r>
              <a:rPr lang="pt-BR" sz="2400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)</a:t>
            </a:r>
          </a:p>
          <a:p>
            <a:pPr algn="ctr">
              <a:lnSpc>
                <a:spcPct val="150000"/>
              </a:lnSpc>
            </a:pPr>
            <a:endParaRPr lang="pt-BR" sz="2400" dirty="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07564160"/>
      </p:ext>
    </p:extLst>
  </p:cSld>
  <p:clrMapOvr>
    <a:masterClrMapping/>
  </p:clrMapOvr>
  <p:transition spd="med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 rotWithShape="1">
          <a:blip r:embed="rId2"/>
          <a:srcRect l="11272" t="6849" r="4956" b="10773"/>
          <a:stretch/>
        </p:blipFill>
        <p:spPr>
          <a:xfrm>
            <a:off x="-36443" y="13252"/>
            <a:ext cx="12201939" cy="6749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08985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203200" y="152400"/>
            <a:ext cx="11988800" cy="673100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3" name="Retângulo 2"/>
          <p:cNvSpPr/>
          <p:nvPr/>
        </p:nvSpPr>
        <p:spPr>
          <a:xfrm>
            <a:off x="0" y="1"/>
            <a:ext cx="419100" cy="6857999"/>
          </a:xfrm>
          <a:prstGeom prst="rect">
            <a:avLst/>
          </a:prstGeom>
          <a:solidFill>
            <a:srgbClr val="00A24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4" name="CaixaDeTexto 3"/>
          <p:cNvSpPr txBox="1"/>
          <p:nvPr/>
        </p:nvSpPr>
        <p:spPr>
          <a:xfrm>
            <a:off x="419100" y="271898"/>
            <a:ext cx="117729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b="1" dirty="0" smtClean="0">
                <a:solidFill>
                  <a:srgbClr val="4E022C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PROGRAMA PÓS APOSENTADORIA</a:t>
            </a:r>
            <a:endParaRPr lang="pt-BR" sz="2800" b="1" dirty="0">
              <a:solidFill>
                <a:srgbClr val="4E022C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5" name="Retângulo 4"/>
          <p:cNvSpPr/>
          <p:nvPr/>
        </p:nvSpPr>
        <p:spPr>
          <a:xfrm>
            <a:off x="696286" y="914616"/>
            <a:ext cx="11277600" cy="1323439"/>
          </a:xfrm>
          <a:prstGeom prst="rect">
            <a:avLst/>
          </a:prstGeom>
          <a:solidFill>
            <a:srgbClr val="FFF9E7"/>
          </a:solidFill>
          <a:ln>
            <a:gradFill flip="none" rotWithShape="1">
              <a:gsLst>
                <a:gs pos="0">
                  <a:schemeClr val="accent5">
                    <a:lumMod val="0"/>
                    <a:lumOff val="100000"/>
                  </a:schemeClr>
                </a:gs>
                <a:gs pos="35000">
                  <a:schemeClr val="accent5">
                    <a:lumMod val="0"/>
                    <a:lumOff val="100000"/>
                  </a:schemeClr>
                </a:gs>
                <a:gs pos="100000">
                  <a:schemeClr val="accent5">
                    <a:lumMod val="100000"/>
                  </a:schemeClr>
                </a:gs>
              </a:gsLst>
              <a:path path="circle">
                <a:fillToRect l="50000" t="-80000" r="50000" b="180000"/>
              </a:path>
              <a:tileRect/>
            </a:gra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just"/>
            <a:r>
              <a:rPr lang="pt-BR" sz="2000" i="1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O </a:t>
            </a:r>
            <a:r>
              <a:rPr lang="pt-BR" sz="2000" b="1" i="1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Programa Pós Aposentadoria </a:t>
            </a:r>
            <a:r>
              <a:rPr lang="pt-BR" sz="2000" i="1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trata-se de oportunidade de apoio destinado aos servidores municipais aposentados pelo Regime Próprio de Previdência Social do Município de Barueri, proporcionando espaço para reflexão, informação, educação, cultura e lazer.</a:t>
            </a:r>
          </a:p>
          <a:p>
            <a:pPr algn="just"/>
            <a:r>
              <a:rPr lang="pt-BR" sz="2000" dirty="0" smtClean="0">
                <a:latin typeface="Segoe UI" panose="020B0502040204020203" pitchFamily="34" charset="0"/>
                <a:cs typeface="Segoe UI" panose="020B0502040204020203" pitchFamily="34" charset="0"/>
              </a:rPr>
              <a:t>Atualmente estamos no </a:t>
            </a:r>
            <a:r>
              <a:rPr lang="pt-BR" sz="2000" b="1" dirty="0" smtClean="0">
                <a:latin typeface="Segoe UI" panose="020B0502040204020203" pitchFamily="34" charset="0"/>
                <a:cs typeface="Segoe UI" panose="020B0502040204020203" pitchFamily="34" charset="0"/>
              </a:rPr>
              <a:t>10º Encontro </a:t>
            </a:r>
            <a:r>
              <a:rPr lang="pt-BR" sz="2000" dirty="0" smtClean="0">
                <a:latin typeface="Segoe UI" panose="020B0502040204020203" pitchFamily="34" charset="0"/>
                <a:cs typeface="Segoe UI" panose="020B0502040204020203" pitchFamily="34" charset="0"/>
              </a:rPr>
              <a:t>e contamos com a participação de 300 aposentados.</a:t>
            </a:r>
            <a:endParaRPr lang="pt-BR" sz="2000" dirty="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pic>
        <p:nvPicPr>
          <p:cNvPr id="13" name="Imagem 1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34" t="35000" r="26666" b="27500"/>
          <a:stretch/>
        </p:blipFill>
        <p:spPr>
          <a:xfrm>
            <a:off x="4767208" y="3200400"/>
            <a:ext cx="3135755" cy="2667000"/>
          </a:xfrm>
          <a:prstGeom prst="rect">
            <a:avLst/>
          </a:prstGeom>
        </p:spPr>
      </p:pic>
      <p:pic>
        <p:nvPicPr>
          <p:cNvPr id="14" name="Imagem 1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222" t="46601" r="10000" b="10013"/>
          <a:stretch/>
        </p:blipFill>
        <p:spPr>
          <a:xfrm>
            <a:off x="8610600" y="3164205"/>
            <a:ext cx="3135755" cy="2703195"/>
          </a:xfrm>
          <a:prstGeom prst="rect">
            <a:avLst/>
          </a:prstGeom>
        </p:spPr>
      </p:pic>
      <p:pic>
        <p:nvPicPr>
          <p:cNvPr id="6" name="Imagem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3200400"/>
            <a:ext cx="3135755" cy="266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50123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Retângulo 57"/>
          <p:cNvSpPr/>
          <p:nvPr/>
        </p:nvSpPr>
        <p:spPr>
          <a:xfrm>
            <a:off x="203200" y="197807"/>
            <a:ext cx="11988800" cy="67310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9" name="Retângulo 8"/>
          <p:cNvSpPr/>
          <p:nvPr/>
        </p:nvSpPr>
        <p:spPr>
          <a:xfrm>
            <a:off x="0" y="1"/>
            <a:ext cx="419100" cy="6857999"/>
          </a:xfrm>
          <a:prstGeom prst="rect">
            <a:avLst/>
          </a:prstGeom>
          <a:solidFill>
            <a:srgbClr val="00A24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1" name="CaixaDeTexto 10"/>
          <p:cNvSpPr txBox="1"/>
          <p:nvPr/>
        </p:nvSpPr>
        <p:spPr>
          <a:xfrm>
            <a:off x="419100" y="271898"/>
            <a:ext cx="117729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b="1" dirty="0">
                <a:solidFill>
                  <a:srgbClr val="4E022C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PROGRAMA PÓS APOSENTADORIA</a:t>
            </a:r>
          </a:p>
        </p:txBody>
      </p:sp>
      <p:sp>
        <p:nvSpPr>
          <p:cNvPr id="21" name="CaixaDeTexto 20"/>
          <p:cNvSpPr txBox="1"/>
          <p:nvPr/>
        </p:nvSpPr>
        <p:spPr>
          <a:xfrm>
            <a:off x="2057400" y="2286000"/>
            <a:ext cx="229182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Encontros quinzenais</a:t>
            </a:r>
          </a:p>
        </p:txBody>
      </p:sp>
      <p:pic>
        <p:nvPicPr>
          <p:cNvPr id="24" name="Imagem 2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9662" y="2079356"/>
            <a:ext cx="1139263" cy="1139263"/>
          </a:xfrm>
          <a:prstGeom prst="rect">
            <a:avLst/>
          </a:prstGeom>
        </p:spPr>
      </p:pic>
      <p:sp>
        <p:nvSpPr>
          <p:cNvPr id="10" name="CaixaDeTexto 9"/>
          <p:cNvSpPr txBox="1"/>
          <p:nvPr/>
        </p:nvSpPr>
        <p:spPr>
          <a:xfrm>
            <a:off x="6477000" y="1752600"/>
            <a:ext cx="300597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Programação 2023</a:t>
            </a:r>
            <a:endParaRPr lang="pt-BR" sz="2400" b="1" dirty="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2" name="Retângulo 11"/>
          <p:cNvSpPr/>
          <p:nvPr/>
        </p:nvSpPr>
        <p:spPr>
          <a:xfrm flipH="1">
            <a:off x="4419600" y="2286000"/>
            <a:ext cx="45719" cy="27432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3" name="Retângulo de cantos arredondados 12"/>
          <p:cNvSpPr/>
          <p:nvPr/>
        </p:nvSpPr>
        <p:spPr>
          <a:xfrm>
            <a:off x="4780903" y="2312413"/>
            <a:ext cx="1998284" cy="704399"/>
          </a:xfrm>
          <a:prstGeom prst="roundRect">
            <a:avLst/>
          </a:prstGeom>
          <a:solidFill>
            <a:srgbClr val="F7FFFB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600" b="1" dirty="0">
                <a:solidFill>
                  <a:schemeClr val="tx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Educação Financeira</a:t>
            </a:r>
          </a:p>
        </p:txBody>
      </p:sp>
      <p:sp>
        <p:nvSpPr>
          <p:cNvPr id="14" name="Retângulo de cantos arredondados 13"/>
          <p:cNvSpPr/>
          <p:nvPr/>
        </p:nvSpPr>
        <p:spPr>
          <a:xfrm>
            <a:off x="7036964" y="2312413"/>
            <a:ext cx="1998284" cy="704399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600" b="1" dirty="0">
                <a:solidFill>
                  <a:schemeClr val="tx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Saúde e Qualidade de Vida</a:t>
            </a:r>
          </a:p>
        </p:txBody>
      </p:sp>
      <p:sp>
        <p:nvSpPr>
          <p:cNvPr id="15" name="Retângulo de cantos arredondados 14"/>
          <p:cNvSpPr/>
          <p:nvPr/>
        </p:nvSpPr>
        <p:spPr>
          <a:xfrm>
            <a:off x="9391650" y="3264899"/>
            <a:ext cx="1998284" cy="704399"/>
          </a:xfrm>
          <a:prstGeom prst="roundRect">
            <a:avLst/>
          </a:prstGeom>
          <a:solidFill>
            <a:srgbClr val="E8EEF8"/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600" b="1" dirty="0">
                <a:solidFill>
                  <a:schemeClr val="tx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Gestão de tempo</a:t>
            </a:r>
          </a:p>
        </p:txBody>
      </p:sp>
      <p:sp>
        <p:nvSpPr>
          <p:cNvPr id="16" name="Retângulo de cantos arredondados 15"/>
          <p:cNvSpPr/>
          <p:nvPr/>
        </p:nvSpPr>
        <p:spPr>
          <a:xfrm>
            <a:off x="4788538" y="3304589"/>
            <a:ext cx="1998284" cy="704399"/>
          </a:xfrm>
          <a:prstGeom prst="roundRect">
            <a:avLst/>
          </a:prstGeom>
          <a:solidFill>
            <a:srgbClr val="FDF0E7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600" b="1" dirty="0" smtClean="0">
                <a:solidFill>
                  <a:schemeClr val="tx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Dobraduras </a:t>
            </a:r>
            <a:r>
              <a:rPr lang="pt-BR" sz="1600" b="1" dirty="0">
                <a:solidFill>
                  <a:schemeClr val="tx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e Origami</a:t>
            </a:r>
          </a:p>
        </p:txBody>
      </p:sp>
      <p:sp>
        <p:nvSpPr>
          <p:cNvPr id="17" name="Retângulo de cantos arredondados 16"/>
          <p:cNvSpPr/>
          <p:nvPr/>
        </p:nvSpPr>
        <p:spPr>
          <a:xfrm>
            <a:off x="7036964" y="3294678"/>
            <a:ext cx="1998284" cy="704399"/>
          </a:xfrm>
          <a:prstGeom prst="roundRect">
            <a:avLst/>
          </a:prstGeom>
          <a:solidFill>
            <a:srgbClr val="FFF7E1"/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600" b="1" dirty="0">
                <a:solidFill>
                  <a:schemeClr val="tx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Saúde da família</a:t>
            </a:r>
          </a:p>
        </p:txBody>
      </p:sp>
      <p:sp>
        <p:nvSpPr>
          <p:cNvPr id="18" name="Retângulo de cantos arredondados 17"/>
          <p:cNvSpPr/>
          <p:nvPr/>
        </p:nvSpPr>
        <p:spPr>
          <a:xfrm>
            <a:off x="9391650" y="2312413"/>
            <a:ext cx="1998284" cy="704399"/>
          </a:xfrm>
          <a:prstGeom prst="roundRect">
            <a:avLst/>
          </a:prstGeom>
          <a:solidFill>
            <a:srgbClr val="E8D9F3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600" b="1" dirty="0">
                <a:solidFill>
                  <a:schemeClr val="tx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Sustentabilidade</a:t>
            </a:r>
          </a:p>
        </p:txBody>
      </p:sp>
      <p:sp>
        <p:nvSpPr>
          <p:cNvPr id="19" name="Retângulo de cantos arredondados 18"/>
          <p:cNvSpPr/>
          <p:nvPr/>
        </p:nvSpPr>
        <p:spPr>
          <a:xfrm>
            <a:off x="4780903" y="4276943"/>
            <a:ext cx="1998284" cy="704399"/>
          </a:xfrm>
          <a:prstGeom prst="roundRect">
            <a:avLst/>
          </a:prstGeom>
          <a:solidFill>
            <a:srgbClr val="FCE0E2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600" b="1" dirty="0">
                <a:solidFill>
                  <a:schemeClr val="tx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Sarau</a:t>
            </a:r>
          </a:p>
        </p:txBody>
      </p:sp>
      <p:sp>
        <p:nvSpPr>
          <p:cNvPr id="20" name="CaixaDeTexto 19"/>
          <p:cNvSpPr txBox="1"/>
          <p:nvPr/>
        </p:nvSpPr>
        <p:spPr>
          <a:xfrm>
            <a:off x="9372600" y="5257800"/>
            <a:ext cx="21896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b="1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entre outros  </a:t>
            </a:r>
            <a:r>
              <a:rPr lang="pt-BR" sz="2400" b="1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. . .</a:t>
            </a:r>
          </a:p>
        </p:txBody>
      </p:sp>
      <p:sp>
        <p:nvSpPr>
          <p:cNvPr id="23" name="CaixaDeTexto 22"/>
          <p:cNvSpPr txBox="1"/>
          <p:nvPr/>
        </p:nvSpPr>
        <p:spPr>
          <a:xfrm>
            <a:off x="1981200" y="3733800"/>
            <a:ext cx="247265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15 Encontros</a:t>
            </a:r>
          </a:p>
        </p:txBody>
      </p:sp>
      <p:pic>
        <p:nvPicPr>
          <p:cNvPr id="26" name="Imagem 2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96601" y="3492042"/>
            <a:ext cx="1212568" cy="1033892"/>
          </a:xfrm>
          <a:prstGeom prst="rect">
            <a:avLst/>
          </a:prstGeom>
        </p:spPr>
      </p:pic>
      <p:sp>
        <p:nvSpPr>
          <p:cNvPr id="28" name="Retângulo de cantos arredondados 27"/>
          <p:cNvSpPr/>
          <p:nvPr/>
        </p:nvSpPr>
        <p:spPr>
          <a:xfrm>
            <a:off x="7063917" y="4276942"/>
            <a:ext cx="1998284" cy="704399"/>
          </a:xfrm>
          <a:prstGeom prst="roundRect">
            <a:avLst/>
          </a:prstGeom>
          <a:solidFill>
            <a:srgbClr val="FFF7E1"/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600" b="1" dirty="0" smtClean="0">
                <a:solidFill>
                  <a:schemeClr val="tx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Artesanato/Artes</a:t>
            </a:r>
            <a:endParaRPr lang="pt-BR" sz="1600" b="1" dirty="0">
              <a:solidFill>
                <a:schemeClr val="tx1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29" name="Retângulo de cantos arredondados 28"/>
          <p:cNvSpPr/>
          <p:nvPr/>
        </p:nvSpPr>
        <p:spPr>
          <a:xfrm>
            <a:off x="9400781" y="4289393"/>
            <a:ext cx="1998284" cy="704399"/>
          </a:xfrm>
          <a:prstGeom prst="roundRect">
            <a:avLst/>
          </a:prstGeom>
          <a:solidFill>
            <a:srgbClr val="FFF7E1"/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600" b="1" dirty="0" smtClean="0">
                <a:solidFill>
                  <a:schemeClr val="tx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Redes Sociais</a:t>
            </a:r>
            <a:endParaRPr lang="pt-BR" sz="1600" b="1" dirty="0">
              <a:solidFill>
                <a:schemeClr val="tx1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2142977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2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750"/>
                            </p:stCondLst>
                            <p:childTnLst>
                              <p:par>
                                <p:cTn id="20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42" presetClass="entr" presetSubtype="0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42" presetClass="entr" presetSubtype="0" fill="hold" grpId="0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42" presetClass="entr" presetSubtype="0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42" presetClass="entr" presetSubtype="0" fill="hold" grpId="0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0" presetID="42" presetClass="entr" presetSubtype="0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5" presetID="42" presetClass="entr" presetSubtype="0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10" grpId="0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/>
      <p:bldP spid="23" grpId="0"/>
      <p:bldP spid="28" grpId="0" animBg="1"/>
      <p:bldP spid="29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Retângulo 57"/>
          <p:cNvSpPr/>
          <p:nvPr/>
        </p:nvSpPr>
        <p:spPr>
          <a:xfrm>
            <a:off x="203200" y="1"/>
            <a:ext cx="11988800" cy="1478594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9" name="Retângulo 8"/>
          <p:cNvSpPr/>
          <p:nvPr/>
        </p:nvSpPr>
        <p:spPr>
          <a:xfrm>
            <a:off x="0" y="1"/>
            <a:ext cx="419100" cy="6857999"/>
          </a:xfrm>
          <a:prstGeom prst="rect">
            <a:avLst/>
          </a:prstGeom>
          <a:solidFill>
            <a:srgbClr val="00A24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1" name="CaixaDeTexto 10"/>
          <p:cNvSpPr txBox="1"/>
          <p:nvPr/>
        </p:nvSpPr>
        <p:spPr>
          <a:xfrm>
            <a:off x="419100" y="256074"/>
            <a:ext cx="117729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b="1" dirty="0">
                <a:solidFill>
                  <a:srgbClr val="4E022C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PROJETO APOSENTADOS POR INVALIDEZ PERMANENTE E </a:t>
            </a:r>
            <a:r>
              <a:rPr lang="pt-BR" sz="2800" b="1" dirty="0" smtClean="0">
                <a:solidFill>
                  <a:srgbClr val="4E022C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PENSIONISTAS </a:t>
            </a:r>
            <a:r>
              <a:rPr lang="pt-BR" sz="2800" b="1" dirty="0">
                <a:solidFill>
                  <a:srgbClr val="4E022C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DEPENDENTES INVÁLIDOS</a:t>
            </a:r>
          </a:p>
        </p:txBody>
      </p:sp>
      <p:sp>
        <p:nvSpPr>
          <p:cNvPr id="2" name="Retângulo 1"/>
          <p:cNvSpPr/>
          <p:nvPr/>
        </p:nvSpPr>
        <p:spPr>
          <a:xfrm>
            <a:off x="1282700" y="1825851"/>
            <a:ext cx="9829800" cy="2793522"/>
          </a:xfrm>
          <a:prstGeom prst="rect">
            <a:avLst/>
          </a:prstGeom>
          <a:solidFill>
            <a:srgbClr val="CCCCFF"/>
          </a:solidFill>
          <a:ln>
            <a:solidFill>
              <a:srgbClr val="CC99FF"/>
            </a:solidFill>
          </a:ln>
        </p:spPr>
        <p:txBody>
          <a:bodyPr wrap="square">
            <a:spAutoFit/>
          </a:bodyPr>
          <a:lstStyle/>
          <a:p>
            <a:pPr lvl="0" algn="just">
              <a:lnSpc>
                <a:spcPct val="150000"/>
              </a:lnSpc>
              <a:spcAft>
                <a:spcPts val="800"/>
              </a:spcAft>
            </a:pPr>
            <a:r>
              <a:rPr lang="pt-BR" sz="2400" dirty="0">
                <a:latin typeface="Segoe UI" panose="020B0502040204020203" pitchFamily="34" charset="0"/>
                <a:ea typeface="Times New Roman" panose="02020603050405020304" pitchFamily="18" charset="0"/>
                <a:cs typeface="Segoe UI" panose="020B0502040204020203" pitchFamily="34" charset="0"/>
              </a:rPr>
              <a:t>Objetivo: Acompanhar os segurados aposentados por invalidez permanente e dependentes inválidos pensionistas do instituto, oferecendo espaço para esclarecimentos do benefício previdenciário e para escuta de suas demandas e experiências dentro do processo de saúde doença.</a:t>
            </a:r>
            <a:endParaRPr lang="pt-BR" sz="2400" dirty="0">
              <a:effectLst/>
              <a:latin typeface="Segoe UI" panose="020B0502040204020203" pitchFamily="34" charset="0"/>
              <a:ea typeface="Calibri" panose="020F0502020204030204" pitchFamily="34" charset="0"/>
              <a:cs typeface="Segoe UI" panose="020B0502040204020203" pitchFamily="34" charset="0"/>
            </a:endParaRPr>
          </a:p>
        </p:txBody>
      </p:sp>
      <p:pic>
        <p:nvPicPr>
          <p:cNvPr id="10" name="Imagem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5600" y="4876800"/>
            <a:ext cx="1139263" cy="1143000"/>
          </a:xfrm>
          <a:prstGeom prst="rect">
            <a:avLst/>
          </a:prstGeom>
        </p:spPr>
      </p:pic>
      <p:sp>
        <p:nvSpPr>
          <p:cNvPr id="6" name="CaixaDeTexto 5"/>
          <p:cNvSpPr txBox="1"/>
          <p:nvPr/>
        </p:nvSpPr>
        <p:spPr>
          <a:xfrm>
            <a:off x="4343400" y="5032801"/>
            <a:ext cx="5334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dirty="0">
                <a:latin typeface="Segoe UI" panose="020B0502040204020203" pitchFamily="34" charset="0"/>
                <a:cs typeface="Segoe UI" panose="020B0502040204020203" pitchFamily="34" charset="0"/>
              </a:rPr>
              <a:t>Encontro agendado previamente com os segurados para </a:t>
            </a:r>
            <a:r>
              <a:rPr lang="pt-BR" sz="2400" dirty="0" smtClean="0">
                <a:latin typeface="Segoe UI" panose="020B0502040204020203" pitchFamily="34" charset="0"/>
                <a:cs typeface="Segoe UI" panose="020B0502040204020203" pitchFamily="34" charset="0"/>
              </a:rPr>
              <a:t>acompanhamento</a:t>
            </a:r>
            <a:endParaRPr lang="pt-BR" sz="2400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1803506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o 1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  <a:solidFill>
            <a:schemeClr val="bg2">
              <a:lumMod val="90000"/>
            </a:schemeClr>
          </a:solidFill>
        </p:grpSpPr>
        <p:sp>
          <p:nvSpPr>
            <p:cNvPr id="8" name="Triângulo retângulo 7"/>
            <p:cNvSpPr/>
            <p:nvPr/>
          </p:nvSpPr>
          <p:spPr>
            <a:xfrm>
              <a:off x="4213781" y="0"/>
              <a:ext cx="7978219" cy="6858000"/>
            </a:xfrm>
            <a:prstGeom prst="rt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12" name="Retângulo 11"/>
            <p:cNvSpPr/>
            <p:nvPr/>
          </p:nvSpPr>
          <p:spPr>
            <a:xfrm>
              <a:off x="2158738" y="0"/>
              <a:ext cx="2055043" cy="6858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17" name="Triângulo retângulo 16"/>
            <p:cNvSpPr/>
            <p:nvPr/>
          </p:nvSpPr>
          <p:spPr>
            <a:xfrm rot="10800000">
              <a:off x="0" y="5071620"/>
              <a:ext cx="2158738" cy="1786379"/>
            </a:xfrm>
            <a:prstGeom prst="rt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20" name="Retângulo 19"/>
            <p:cNvSpPr/>
            <p:nvPr/>
          </p:nvSpPr>
          <p:spPr>
            <a:xfrm>
              <a:off x="0" y="1"/>
              <a:ext cx="2158737" cy="5071618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</p:grpSp>
      <p:sp>
        <p:nvSpPr>
          <p:cNvPr id="10" name="CaixaDeTexto 9"/>
          <p:cNvSpPr txBox="1"/>
          <p:nvPr/>
        </p:nvSpPr>
        <p:spPr>
          <a:xfrm>
            <a:off x="609600" y="1978147"/>
            <a:ext cx="58674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200" b="1" dirty="0">
                <a:solidFill>
                  <a:srgbClr val="4E022C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PROGRAMA DE EDUCAÇÃO PREVIDENCIÁRIA</a:t>
            </a:r>
          </a:p>
        </p:txBody>
      </p:sp>
      <p:sp>
        <p:nvSpPr>
          <p:cNvPr id="14" name="CaixaDeTexto 13"/>
          <p:cNvSpPr txBox="1"/>
          <p:nvPr/>
        </p:nvSpPr>
        <p:spPr>
          <a:xfrm>
            <a:off x="609600" y="3647993"/>
            <a:ext cx="6324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b="1" dirty="0">
                <a:solidFill>
                  <a:srgbClr val="4E022C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BENEFÍCIOS</a:t>
            </a:r>
          </a:p>
        </p:txBody>
      </p:sp>
      <p:pic>
        <p:nvPicPr>
          <p:cNvPr id="11" name="Imagem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39200" y="228600"/>
            <a:ext cx="2919988" cy="20651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06677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>
        <p:fade/>
      </p:transition>
    </mc:Choice>
    <mc:Fallback xmlns="">
      <p:transition spd="med" advClick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Retângulo 57"/>
          <p:cNvSpPr/>
          <p:nvPr/>
        </p:nvSpPr>
        <p:spPr>
          <a:xfrm>
            <a:off x="203200" y="197807"/>
            <a:ext cx="11988800" cy="673100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9" name="Retângulo 8"/>
          <p:cNvSpPr/>
          <p:nvPr/>
        </p:nvSpPr>
        <p:spPr>
          <a:xfrm>
            <a:off x="0" y="1"/>
            <a:ext cx="419100" cy="6857999"/>
          </a:xfrm>
          <a:prstGeom prst="rect">
            <a:avLst/>
          </a:prstGeom>
          <a:solidFill>
            <a:srgbClr val="00A24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1" name="CaixaDeTexto 10"/>
          <p:cNvSpPr txBox="1"/>
          <p:nvPr/>
        </p:nvSpPr>
        <p:spPr>
          <a:xfrm>
            <a:off x="419100" y="271898"/>
            <a:ext cx="117729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b="1" dirty="0">
                <a:solidFill>
                  <a:srgbClr val="4E022C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ESPÉCIE DE BENEFÍCIOS</a:t>
            </a:r>
          </a:p>
        </p:txBody>
      </p:sp>
      <p:grpSp>
        <p:nvGrpSpPr>
          <p:cNvPr id="46" name="Grupo 45"/>
          <p:cNvGrpSpPr>
            <a:grpSpLocks noChangeAspect="1"/>
          </p:cNvGrpSpPr>
          <p:nvPr/>
        </p:nvGrpSpPr>
        <p:grpSpPr>
          <a:xfrm>
            <a:off x="2008920" y="5432539"/>
            <a:ext cx="720000" cy="720000"/>
            <a:chOff x="7823829" y="3717718"/>
            <a:chExt cx="883926" cy="890886"/>
          </a:xfrm>
        </p:grpSpPr>
        <p:pic>
          <p:nvPicPr>
            <p:cNvPr id="21" name="Imagem 20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983340" y="3902781"/>
              <a:ext cx="564904" cy="564904"/>
            </a:xfrm>
            <a:prstGeom prst="rect">
              <a:avLst/>
            </a:prstGeom>
          </p:spPr>
        </p:pic>
        <p:sp>
          <p:nvSpPr>
            <p:cNvPr id="45" name="Elipse 44"/>
            <p:cNvSpPr>
              <a:spLocks noChangeAspect="1"/>
            </p:cNvSpPr>
            <p:nvPr/>
          </p:nvSpPr>
          <p:spPr>
            <a:xfrm>
              <a:off x="7823829" y="3717718"/>
              <a:ext cx="883926" cy="890886"/>
            </a:xfrm>
            <a:prstGeom prst="ellipse">
              <a:avLst/>
            </a:pr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</p:grpSp>
      <p:sp>
        <p:nvSpPr>
          <p:cNvPr id="47" name="CaixaDeTexto 46"/>
          <p:cNvSpPr txBox="1"/>
          <p:nvPr/>
        </p:nvSpPr>
        <p:spPr>
          <a:xfrm>
            <a:off x="2374745" y="5635156"/>
            <a:ext cx="341645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000" b="1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PENSÃO POR MORTE</a:t>
            </a:r>
          </a:p>
        </p:txBody>
      </p:sp>
      <p:sp>
        <p:nvSpPr>
          <p:cNvPr id="41" name="CaixaDeTexto 40"/>
          <p:cNvSpPr txBox="1"/>
          <p:nvPr/>
        </p:nvSpPr>
        <p:spPr>
          <a:xfrm>
            <a:off x="3594875" y="1614702"/>
            <a:ext cx="844947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b="1" dirty="0">
                <a:solidFill>
                  <a:srgbClr val="00A52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APOSENTADORIA</a:t>
            </a:r>
            <a:r>
              <a:rPr lang="pt-BR" sz="2000" dirty="0">
                <a:solidFill>
                  <a:srgbClr val="00A52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pt-BR" sz="2000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voluntária</a:t>
            </a:r>
            <a:r>
              <a:rPr lang="pt-BR" sz="2000" b="1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pt-BR" sz="2000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por </a:t>
            </a:r>
            <a:r>
              <a:rPr lang="pt-BR" sz="2000" b="1" dirty="0">
                <a:solidFill>
                  <a:srgbClr val="00A52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TEMPO DE CONTRIBUIÇÃO</a:t>
            </a:r>
            <a:r>
              <a:rPr lang="pt-BR" sz="2000" b="1" dirty="0">
                <a:solidFill>
                  <a:schemeClr val="accent4">
                    <a:lumMod val="75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pt-BR" sz="2000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e</a:t>
            </a:r>
            <a:r>
              <a:rPr lang="pt-BR" sz="2000" b="1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pt-BR" sz="2000" b="1" dirty="0">
                <a:solidFill>
                  <a:srgbClr val="00A52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IDADE</a:t>
            </a:r>
          </a:p>
        </p:txBody>
      </p:sp>
      <p:pic>
        <p:nvPicPr>
          <p:cNvPr id="15" name="Imagem 14"/>
          <p:cNvPicPr>
            <a:picLocks noChangeAspect="1"/>
          </p:cNvPicPr>
          <p:nvPr/>
        </p:nvPicPr>
        <p:blipFill>
          <a:blip r:embed="rId4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4342" y="2040058"/>
            <a:ext cx="545725" cy="541797"/>
          </a:xfrm>
          <a:prstGeom prst="rect">
            <a:avLst/>
          </a:prstGeom>
          <a:noFill/>
        </p:spPr>
      </p:pic>
      <p:pic>
        <p:nvPicPr>
          <p:cNvPr id="16" name="Imagem 15"/>
          <p:cNvPicPr>
            <a:picLocks noChangeAspect="1"/>
          </p:cNvPicPr>
          <p:nvPr/>
        </p:nvPicPr>
        <p:blipFill>
          <a:blip r:embed="rId5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6043" y="1802321"/>
            <a:ext cx="932877" cy="926161"/>
          </a:xfrm>
          <a:prstGeom prst="rect">
            <a:avLst/>
          </a:prstGeom>
        </p:spPr>
      </p:pic>
      <p:pic>
        <p:nvPicPr>
          <p:cNvPr id="17" name="Imagem 16"/>
          <p:cNvPicPr>
            <a:picLocks noChangeAspect="1"/>
          </p:cNvPicPr>
          <p:nvPr/>
        </p:nvPicPr>
        <p:blipFill>
          <a:blip r:embed="rId6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4691" y="2941564"/>
            <a:ext cx="517372" cy="513647"/>
          </a:xfrm>
          <a:prstGeom prst="rect">
            <a:avLst/>
          </a:prstGeom>
        </p:spPr>
      </p:pic>
      <p:sp>
        <p:nvSpPr>
          <p:cNvPr id="40" name="Elipse 39"/>
          <p:cNvSpPr>
            <a:spLocks noChangeAspect="1"/>
          </p:cNvSpPr>
          <p:nvPr/>
        </p:nvSpPr>
        <p:spPr>
          <a:xfrm>
            <a:off x="537263" y="1549627"/>
            <a:ext cx="2943313" cy="2945135"/>
          </a:xfrm>
          <a:prstGeom prst="ellipse">
            <a:avLst/>
          </a:prstGeom>
          <a:noFill/>
          <a:ln w="19050">
            <a:solidFill>
              <a:srgbClr val="00A52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52" name="Imagem 51"/>
          <p:cNvPicPr>
            <a:picLocks noChangeAspect="1"/>
          </p:cNvPicPr>
          <p:nvPr/>
        </p:nvPicPr>
        <p:blipFill>
          <a:blip r:embed="rId7" cstate="print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8822" y="2892907"/>
            <a:ext cx="555519" cy="551179"/>
          </a:xfrm>
          <a:prstGeom prst="rect">
            <a:avLst/>
          </a:prstGeom>
        </p:spPr>
      </p:pic>
      <p:pic>
        <p:nvPicPr>
          <p:cNvPr id="53" name="Imagem 52"/>
          <p:cNvPicPr>
            <a:picLocks noChangeAspect="1"/>
          </p:cNvPicPr>
          <p:nvPr/>
        </p:nvPicPr>
        <p:blipFill>
          <a:blip r:embed="rId8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06319" y="2908111"/>
            <a:ext cx="580554" cy="580553"/>
          </a:xfrm>
          <a:prstGeom prst="rect">
            <a:avLst/>
          </a:prstGeom>
        </p:spPr>
      </p:pic>
      <p:pic>
        <p:nvPicPr>
          <p:cNvPr id="10" name="Imagem 9"/>
          <p:cNvPicPr>
            <a:picLocks noChangeAspect="1"/>
          </p:cNvPicPr>
          <p:nvPr/>
        </p:nvPicPr>
        <p:blipFill rotWithShape="1">
          <a:blip r:embed="rId9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2975"/>
          <a:stretch/>
        </p:blipFill>
        <p:spPr>
          <a:xfrm>
            <a:off x="1698822" y="3659173"/>
            <a:ext cx="529596" cy="608559"/>
          </a:xfrm>
          <a:prstGeom prst="rect">
            <a:avLst/>
          </a:prstGeom>
        </p:spPr>
      </p:pic>
      <p:sp>
        <p:nvSpPr>
          <p:cNvPr id="54" name="CaixaDeTexto 53"/>
          <p:cNvSpPr txBox="1"/>
          <p:nvPr/>
        </p:nvSpPr>
        <p:spPr>
          <a:xfrm>
            <a:off x="3594875" y="2188114"/>
            <a:ext cx="817802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b="1" dirty="0">
                <a:solidFill>
                  <a:srgbClr val="00A52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APOSENTADORIA</a:t>
            </a:r>
            <a:r>
              <a:rPr lang="pt-BR" sz="2000" dirty="0">
                <a:solidFill>
                  <a:schemeClr val="accent5">
                    <a:lumMod val="75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pt-BR" sz="2000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voluntária</a:t>
            </a:r>
            <a:r>
              <a:rPr lang="pt-BR" sz="2000" b="1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pt-BR" sz="2000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por </a:t>
            </a:r>
            <a:r>
              <a:rPr lang="pt-BR" sz="2000" b="1" dirty="0">
                <a:solidFill>
                  <a:srgbClr val="00A52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TEMPO DE CONTRIBUIÇÃO </a:t>
            </a:r>
            <a:r>
              <a:rPr lang="pt-BR" sz="2000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e</a:t>
            </a:r>
            <a:r>
              <a:rPr lang="pt-BR" sz="2000" b="1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pt-BR" sz="2000" b="1" dirty="0">
                <a:solidFill>
                  <a:srgbClr val="00A52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IDADE - MAGISTÉRIO</a:t>
            </a:r>
          </a:p>
        </p:txBody>
      </p:sp>
      <p:sp>
        <p:nvSpPr>
          <p:cNvPr id="55" name="CaixaDeTexto 54"/>
          <p:cNvSpPr txBox="1"/>
          <p:nvPr/>
        </p:nvSpPr>
        <p:spPr>
          <a:xfrm>
            <a:off x="3605472" y="2984280"/>
            <a:ext cx="672687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b="1" dirty="0">
                <a:solidFill>
                  <a:srgbClr val="00A52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APOSENTADORIA</a:t>
            </a:r>
            <a:r>
              <a:rPr lang="pt-BR" sz="2000" dirty="0">
                <a:solidFill>
                  <a:schemeClr val="accent5">
                    <a:lumMod val="75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pt-BR" sz="2000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por </a:t>
            </a:r>
            <a:r>
              <a:rPr lang="pt-BR" sz="2000" b="1" dirty="0">
                <a:solidFill>
                  <a:srgbClr val="00A52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IDADE</a:t>
            </a:r>
          </a:p>
        </p:txBody>
      </p:sp>
      <p:sp>
        <p:nvSpPr>
          <p:cNvPr id="56" name="CaixaDeTexto 55"/>
          <p:cNvSpPr txBox="1"/>
          <p:nvPr/>
        </p:nvSpPr>
        <p:spPr>
          <a:xfrm>
            <a:off x="3605472" y="3583340"/>
            <a:ext cx="672687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b="1" dirty="0">
                <a:solidFill>
                  <a:srgbClr val="00A52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APOSENTADORIA</a:t>
            </a:r>
            <a:r>
              <a:rPr lang="pt-BR" sz="2000" dirty="0">
                <a:solidFill>
                  <a:srgbClr val="00A52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pt-BR" sz="2000" b="1" dirty="0">
                <a:solidFill>
                  <a:srgbClr val="00A52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COMPULSÓRIA</a:t>
            </a:r>
          </a:p>
        </p:txBody>
      </p:sp>
      <p:sp>
        <p:nvSpPr>
          <p:cNvPr id="57" name="CaixaDeTexto 56"/>
          <p:cNvSpPr txBox="1"/>
          <p:nvPr/>
        </p:nvSpPr>
        <p:spPr>
          <a:xfrm>
            <a:off x="3605472" y="4147596"/>
            <a:ext cx="672687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b="1" dirty="0">
                <a:solidFill>
                  <a:srgbClr val="00A52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APOSENTADORIA</a:t>
            </a:r>
            <a:r>
              <a:rPr lang="pt-BR" sz="2000" b="1" dirty="0">
                <a:solidFill>
                  <a:schemeClr val="accent5">
                    <a:lumMod val="75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pt-BR" sz="2000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por </a:t>
            </a:r>
            <a:r>
              <a:rPr lang="pt-BR" sz="2000" b="1" dirty="0">
                <a:solidFill>
                  <a:srgbClr val="00A52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INVALIDEZ</a:t>
            </a:r>
            <a:r>
              <a:rPr lang="pt-BR" sz="2000" dirty="0">
                <a:solidFill>
                  <a:schemeClr val="accent5">
                    <a:lumMod val="75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pt-BR" sz="2000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permanente</a:t>
            </a:r>
            <a:endParaRPr lang="pt-BR" sz="2000" b="1" dirty="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grpSp>
        <p:nvGrpSpPr>
          <p:cNvPr id="2" name="Grupo 1"/>
          <p:cNvGrpSpPr/>
          <p:nvPr/>
        </p:nvGrpSpPr>
        <p:grpSpPr>
          <a:xfrm>
            <a:off x="6608909" y="5475211"/>
            <a:ext cx="720000" cy="720000"/>
            <a:chOff x="6546045" y="5438537"/>
            <a:chExt cx="720000" cy="720000"/>
          </a:xfrm>
        </p:grpSpPr>
        <p:sp>
          <p:nvSpPr>
            <p:cNvPr id="61" name="Elipse 60"/>
            <p:cNvSpPr>
              <a:spLocks noChangeAspect="1"/>
            </p:cNvSpPr>
            <p:nvPr/>
          </p:nvSpPr>
          <p:spPr>
            <a:xfrm>
              <a:off x="6546045" y="5438537"/>
              <a:ext cx="720000" cy="720000"/>
            </a:xfrm>
            <a:prstGeom prst="ellipse">
              <a:avLst/>
            </a:prstGeom>
            <a:noFill/>
            <a:ln w="190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pic>
          <p:nvPicPr>
            <p:cNvPr id="62" name="Imagem 61"/>
            <p:cNvPicPr>
              <a:picLocks noChangeAspect="1"/>
            </p:cNvPicPr>
            <p:nvPr/>
          </p:nvPicPr>
          <p:blipFill>
            <a:blip r:embed="rId10" cstate="print">
              <a:duotone>
                <a:schemeClr val="accent6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687872" y="5583197"/>
              <a:ext cx="430680" cy="430680"/>
            </a:xfrm>
            <a:prstGeom prst="rect">
              <a:avLst/>
            </a:prstGeom>
            <a:ln>
              <a:solidFill>
                <a:schemeClr val="bg1"/>
              </a:solidFill>
            </a:ln>
          </p:spPr>
        </p:pic>
      </p:grpSp>
      <p:sp>
        <p:nvSpPr>
          <p:cNvPr id="63" name="CaixaDeTexto 62"/>
          <p:cNvSpPr txBox="1"/>
          <p:nvPr/>
        </p:nvSpPr>
        <p:spPr>
          <a:xfrm>
            <a:off x="7162800" y="5635156"/>
            <a:ext cx="363327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000" b="1" dirty="0">
                <a:solidFill>
                  <a:srgbClr val="FF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ABONO DE PERMANÊNCIA</a:t>
            </a:r>
          </a:p>
        </p:txBody>
      </p:sp>
      <p:sp>
        <p:nvSpPr>
          <p:cNvPr id="26" name="CaixaDeTexto 25"/>
          <p:cNvSpPr txBox="1"/>
          <p:nvPr/>
        </p:nvSpPr>
        <p:spPr>
          <a:xfrm>
            <a:off x="3605472" y="4639362"/>
            <a:ext cx="672687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b="1" dirty="0">
                <a:solidFill>
                  <a:srgbClr val="00A52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APOSENTADORIA ESPECIAL</a:t>
            </a:r>
          </a:p>
        </p:txBody>
      </p:sp>
    </p:spTree>
    <p:extLst>
      <p:ext uri="{BB962C8B-B14F-4D97-AF65-F5344CB8AC3E}">
        <p14:creationId xmlns:p14="http://schemas.microsoft.com/office/powerpoint/2010/main" val="584370309"/>
      </p:ext>
    </p:extLst>
  </p:cSld>
  <p:clrMapOvr>
    <a:masterClrMapping/>
  </p:clrMapOvr>
  <p:transition spd="med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2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50"/>
                            </p:stCondLst>
                            <p:childTnLst>
                              <p:par>
                                <p:cTn id="14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750"/>
                            </p:stCondLst>
                            <p:childTnLst>
                              <p:par>
                                <p:cTn id="26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5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25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5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000"/>
                            </p:stCondLst>
                            <p:childTnLst>
                              <p:par>
                                <p:cTn id="32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25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25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5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250"/>
                            </p:stCondLst>
                            <p:childTnLst>
                              <p:par>
                                <p:cTn id="38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500"/>
                            </p:stCondLst>
                            <p:childTnLst>
                              <p:par>
                                <p:cTn id="44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25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25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25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1750"/>
                            </p:stCondLst>
                            <p:childTnLst>
                              <p:par>
                                <p:cTn id="50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25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25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25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2000"/>
                            </p:stCondLst>
                            <p:childTnLst>
                              <p:par>
                                <p:cTn id="56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25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25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25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2250"/>
                            </p:stCondLst>
                            <p:childTnLst>
                              <p:par>
                                <p:cTn id="62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25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25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25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2500"/>
                            </p:stCondLst>
                            <p:childTnLst>
                              <p:par>
                                <p:cTn id="68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25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25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25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2750"/>
                            </p:stCondLst>
                            <p:childTnLst>
                              <p:par>
                                <p:cTn id="74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25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7" dur="25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25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3000"/>
                            </p:stCondLst>
                            <p:childTnLst>
                              <p:par>
                                <p:cTn id="80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25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3" dur="25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25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3250"/>
                            </p:stCondLst>
                            <p:childTnLst>
                              <p:par>
                                <p:cTn id="86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2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9" dur="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3500"/>
                            </p:stCondLst>
                            <p:childTnLst>
                              <p:par>
                                <p:cTn id="92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25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5" dur="25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25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3750"/>
                            </p:stCondLst>
                            <p:childTnLst>
                              <p:par>
                                <p:cTn id="98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25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1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/>
      <p:bldP spid="41" grpId="0"/>
      <p:bldP spid="40" grpId="0" animBg="1"/>
      <p:bldP spid="54" grpId="0"/>
      <p:bldP spid="55" grpId="0"/>
      <p:bldP spid="56" grpId="0"/>
      <p:bldP spid="57" grpId="0"/>
      <p:bldP spid="63" grpId="0"/>
      <p:bldP spid="26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Retângulo 57"/>
          <p:cNvSpPr/>
          <p:nvPr/>
        </p:nvSpPr>
        <p:spPr>
          <a:xfrm>
            <a:off x="203200" y="197807"/>
            <a:ext cx="11988800" cy="673100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9" name="Retângulo 8"/>
          <p:cNvSpPr/>
          <p:nvPr/>
        </p:nvSpPr>
        <p:spPr>
          <a:xfrm>
            <a:off x="0" y="1"/>
            <a:ext cx="419100" cy="6857999"/>
          </a:xfrm>
          <a:prstGeom prst="rect">
            <a:avLst/>
          </a:prstGeom>
          <a:solidFill>
            <a:srgbClr val="00A24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52" name="Imagem 5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4432" y="2692357"/>
            <a:ext cx="1224870" cy="1224870"/>
          </a:xfrm>
          <a:prstGeom prst="rect">
            <a:avLst/>
          </a:prstGeom>
        </p:spPr>
      </p:pic>
      <p:pic>
        <p:nvPicPr>
          <p:cNvPr id="53" name="Imagem 5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321" y="4715068"/>
            <a:ext cx="1178993" cy="1178993"/>
          </a:xfrm>
          <a:prstGeom prst="rect">
            <a:avLst/>
          </a:prstGeom>
        </p:spPr>
      </p:pic>
      <p:sp>
        <p:nvSpPr>
          <p:cNvPr id="54" name="Retângulo 53"/>
          <p:cNvSpPr/>
          <p:nvPr/>
        </p:nvSpPr>
        <p:spPr>
          <a:xfrm flipV="1">
            <a:off x="1070054" y="4359113"/>
            <a:ext cx="4095831" cy="67824"/>
          </a:xfrm>
          <a:prstGeom prst="rect">
            <a:avLst/>
          </a:prstGeom>
          <a:solidFill>
            <a:srgbClr val="38218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5" name="CaixaDeTexto 54"/>
          <p:cNvSpPr txBox="1"/>
          <p:nvPr/>
        </p:nvSpPr>
        <p:spPr>
          <a:xfrm>
            <a:off x="1622585" y="2300278"/>
            <a:ext cx="177165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000" b="1" dirty="0">
                <a:solidFill>
                  <a:srgbClr val="38218B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IDADE</a:t>
            </a:r>
            <a:endParaRPr lang="pt-BR" sz="2000" b="1" dirty="0">
              <a:solidFill>
                <a:srgbClr val="FF0000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grpSp>
        <p:nvGrpSpPr>
          <p:cNvPr id="56" name="Grupo 55"/>
          <p:cNvGrpSpPr/>
          <p:nvPr/>
        </p:nvGrpSpPr>
        <p:grpSpPr>
          <a:xfrm>
            <a:off x="1622585" y="2765400"/>
            <a:ext cx="1771650" cy="1122233"/>
            <a:chOff x="2154229" y="2534877"/>
            <a:chExt cx="1771650" cy="1122233"/>
          </a:xfrm>
        </p:grpSpPr>
        <p:sp>
          <p:nvSpPr>
            <p:cNvPr id="57" name="CaixaDeTexto 56"/>
            <p:cNvSpPr txBox="1"/>
            <p:nvPr/>
          </p:nvSpPr>
          <p:spPr>
            <a:xfrm>
              <a:off x="2154229" y="2534877"/>
              <a:ext cx="1771650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pt-BR" sz="5400" b="1" dirty="0"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rPr>
                <a:t>60</a:t>
              </a:r>
            </a:p>
          </p:txBody>
        </p:sp>
        <p:sp>
          <p:nvSpPr>
            <p:cNvPr id="59" name="CaixaDeTexto 58"/>
            <p:cNvSpPr txBox="1"/>
            <p:nvPr/>
          </p:nvSpPr>
          <p:spPr>
            <a:xfrm>
              <a:off x="2154229" y="3318556"/>
              <a:ext cx="177165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pt-BR" sz="1600" b="1" dirty="0"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rPr>
                <a:t>Anos</a:t>
              </a:r>
            </a:p>
          </p:txBody>
        </p:sp>
      </p:grpSp>
      <p:sp>
        <p:nvSpPr>
          <p:cNvPr id="60" name="CaixaDeTexto 59"/>
          <p:cNvSpPr txBox="1"/>
          <p:nvPr/>
        </p:nvSpPr>
        <p:spPr>
          <a:xfrm>
            <a:off x="5343877" y="2906252"/>
            <a:ext cx="177165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000" b="1" dirty="0">
                <a:solidFill>
                  <a:srgbClr val="38218B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SERVIÇO PÚBLICO</a:t>
            </a:r>
          </a:p>
        </p:txBody>
      </p:sp>
      <p:sp>
        <p:nvSpPr>
          <p:cNvPr id="61" name="CaixaDeTexto 60"/>
          <p:cNvSpPr txBox="1"/>
          <p:nvPr/>
        </p:nvSpPr>
        <p:spPr>
          <a:xfrm>
            <a:off x="6835152" y="2906252"/>
            <a:ext cx="189705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000" b="1" dirty="0">
                <a:solidFill>
                  <a:srgbClr val="38218B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TEMPO NO CARGO</a:t>
            </a:r>
            <a:r>
              <a:rPr lang="pt-BR" sz="2000" b="1" dirty="0">
                <a:solidFill>
                  <a:schemeClr val="accent3">
                    <a:lumMod val="50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**</a:t>
            </a:r>
          </a:p>
        </p:txBody>
      </p:sp>
      <p:grpSp>
        <p:nvGrpSpPr>
          <p:cNvPr id="3" name="Grupo 2"/>
          <p:cNvGrpSpPr/>
          <p:nvPr/>
        </p:nvGrpSpPr>
        <p:grpSpPr>
          <a:xfrm>
            <a:off x="8922982" y="1308085"/>
            <a:ext cx="3345218" cy="3118852"/>
            <a:chOff x="9051316" y="1308085"/>
            <a:chExt cx="2514681" cy="3118852"/>
          </a:xfrm>
        </p:grpSpPr>
        <p:pic>
          <p:nvPicPr>
            <p:cNvPr id="62" name="Imagem 61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842068" y="1424841"/>
              <a:ext cx="774717" cy="774717"/>
            </a:xfrm>
            <a:prstGeom prst="rect">
              <a:avLst/>
            </a:prstGeom>
          </p:spPr>
        </p:pic>
        <p:sp>
          <p:nvSpPr>
            <p:cNvPr id="64" name="CaixaDeTexto 63"/>
            <p:cNvSpPr txBox="1"/>
            <p:nvPr/>
          </p:nvSpPr>
          <p:spPr>
            <a:xfrm>
              <a:off x="9051317" y="2238247"/>
              <a:ext cx="2356221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pt-BR" b="1" dirty="0">
                  <a:solidFill>
                    <a:schemeClr val="accent4">
                      <a:lumMod val="50000"/>
                    </a:schemeClr>
                  </a:solidFill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rPr>
                <a:t>Média aritmética </a:t>
              </a:r>
              <a:r>
                <a:rPr lang="pt-BR" dirty="0"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rPr>
                <a:t>das </a:t>
              </a:r>
              <a:r>
                <a:rPr lang="pt-BR" b="1" dirty="0"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rPr>
                <a:t>80%</a:t>
              </a:r>
              <a:r>
                <a:rPr lang="pt-BR" dirty="0"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rPr>
                <a:t> </a:t>
              </a:r>
              <a:r>
                <a:rPr lang="pt-BR" b="1" dirty="0"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rPr>
                <a:t>maiores bases </a:t>
              </a:r>
              <a:r>
                <a:rPr lang="pt-BR" dirty="0"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rPr>
                <a:t>de contribuição, </a:t>
              </a:r>
              <a:r>
                <a:rPr lang="pt-BR" b="1" dirty="0"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rPr>
                <a:t>a partir de julho/94,**</a:t>
              </a:r>
              <a:endParaRPr lang="pt-BR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65" name="Retângulo 64"/>
            <p:cNvSpPr/>
            <p:nvPr/>
          </p:nvSpPr>
          <p:spPr>
            <a:xfrm>
              <a:off x="9186393" y="3472117"/>
              <a:ext cx="2352363" cy="92333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pt-BR" b="1" dirty="0"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rPr>
                <a:t>*</a:t>
              </a:r>
              <a:r>
                <a:rPr lang="pt-BR" dirty="0"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rPr>
                <a:t>*respeitada a proporção sobre a última remuneração do cargo efetivo.</a:t>
              </a:r>
            </a:p>
          </p:txBody>
        </p:sp>
        <p:sp>
          <p:nvSpPr>
            <p:cNvPr id="68" name="Retângulo 67"/>
            <p:cNvSpPr/>
            <p:nvPr/>
          </p:nvSpPr>
          <p:spPr>
            <a:xfrm>
              <a:off x="9051316" y="1308085"/>
              <a:ext cx="2514681" cy="3118852"/>
            </a:xfrm>
            <a:prstGeom prst="rect">
              <a:avLst/>
            </a:prstGeom>
            <a:noFill/>
            <a:ln>
              <a:solidFill>
                <a:schemeClr val="accent4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</p:grpSp>
      <p:grpSp>
        <p:nvGrpSpPr>
          <p:cNvPr id="5" name="Grupo 4"/>
          <p:cNvGrpSpPr/>
          <p:nvPr/>
        </p:nvGrpSpPr>
        <p:grpSpPr>
          <a:xfrm>
            <a:off x="9086566" y="4818946"/>
            <a:ext cx="2514681" cy="1934450"/>
            <a:chOff x="9051316" y="4318280"/>
            <a:chExt cx="2514681" cy="1799256"/>
          </a:xfrm>
        </p:grpSpPr>
        <p:pic>
          <p:nvPicPr>
            <p:cNvPr id="66" name="Imagem 65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758926" y="4386105"/>
              <a:ext cx="873139" cy="873139"/>
            </a:xfrm>
            <a:prstGeom prst="rect">
              <a:avLst/>
            </a:prstGeom>
          </p:spPr>
        </p:pic>
        <p:sp>
          <p:nvSpPr>
            <p:cNvPr id="67" name="CaixaDeTexto 66"/>
            <p:cNvSpPr txBox="1"/>
            <p:nvPr/>
          </p:nvSpPr>
          <p:spPr>
            <a:xfrm>
              <a:off x="9191208" y="5194206"/>
              <a:ext cx="2236580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pt-BR" b="1" dirty="0">
                  <a:solidFill>
                    <a:schemeClr val="accent4">
                      <a:lumMod val="50000"/>
                    </a:schemeClr>
                  </a:solidFill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rPr>
                <a:t>Reajuste</a:t>
              </a:r>
              <a:r>
                <a:rPr lang="pt-BR" b="1" dirty="0">
                  <a:solidFill>
                    <a:srgbClr val="FFC000"/>
                  </a:solidFill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rPr>
                <a:t> </a:t>
              </a:r>
              <a:r>
                <a:rPr lang="pt-BR" dirty="0"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rPr>
                <a:t>pelo índice do </a:t>
              </a:r>
              <a:r>
                <a:rPr lang="pt-BR" b="1" dirty="0">
                  <a:solidFill>
                    <a:schemeClr val="accent4">
                      <a:lumMod val="50000"/>
                    </a:schemeClr>
                  </a:solidFill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rPr>
                <a:t>INPC/IBGE</a:t>
              </a:r>
            </a:p>
          </p:txBody>
        </p:sp>
        <p:sp>
          <p:nvSpPr>
            <p:cNvPr id="69" name="Retângulo 68"/>
            <p:cNvSpPr/>
            <p:nvPr/>
          </p:nvSpPr>
          <p:spPr>
            <a:xfrm>
              <a:off x="9051316" y="4318280"/>
              <a:ext cx="2514681" cy="1799255"/>
            </a:xfrm>
            <a:prstGeom prst="rect">
              <a:avLst/>
            </a:prstGeom>
            <a:noFill/>
            <a:ln>
              <a:solidFill>
                <a:schemeClr val="accent4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</p:grpSp>
      <p:sp>
        <p:nvSpPr>
          <p:cNvPr id="70" name="CaixaDeTexto 69"/>
          <p:cNvSpPr txBox="1"/>
          <p:nvPr/>
        </p:nvSpPr>
        <p:spPr>
          <a:xfrm>
            <a:off x="419100" y="205742"/>
            <a:ext cx="11772900" cy="400110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sz="2000" b="1" dirty="0">
                <a:solidFill>
                  <a:srgbClr val="4E022C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APOSENTADORIA VOLUNTÁRIA POR TEMPO DE </a:t>
            </a:r>
            <a:r>
              <a:rPr lang="pt-BR" sz="2000" b="1" dirty="0" smtClean="0">
                <a:solidFill>
                  <a:srgbClr val="4E022C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CONTRIBUIÇÃO E IDADE</a:t>
            </a:r>
            <a:endParaRPr lang="pt-BR" sz="2000" b="1" dirty="0">
              <a:solidFill>
                <a:srgbClr val="4E022C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71" name="CaixaDeTexto 70"/>
          <p:cNvSpPr txBox="1"/>
          <p:nvPr/>
        </p:nvSpPr>
        <p:spPr>
          <a:xfrm>
            <a:off x="419100" y="498856"/>
            <a:ext cx="11772900" cy="351122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wrap="square" rtlCol="0">
            <a:spAutoFit/>
          </a:bodyPr>
          <a:lstStyle/>
          <a:p>
            <a:pPr algn="ctr">
              <a:lnSpc>
                <a:spcPct val="135000"/>
              </a:lnSpc>
            </a:pPr>
            <a:r>
              <a:rPr lang="pt-BR" altLang="pt-BR" sz="1400" b="1" dirty="0">
                <a:solidFill>
                  <a:srgbClr val="4E022C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REGRA PERMANENTE RPPS – Artigo 40, § 1º, III, “a”, da Constituição Federal</a:t>
            </a:r>
          </a:p>
        </p:txBody>
      </p:sp>
      <p:pic>
        <p:nvPicPr>
          <p:cNvPr id="72" name="Imagem 7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7309" y="1108412"/>
            <a:ext cx="601766" cy="601766"/>
          </a:xfrm>
          <a:prstGeom prst="rect">
            <a:avLst/>
          </a:prstGeom>
        </p:spPr>
      </p:pic>
      <p:sp>
        <p:nvSpPr>
          <p:cNvPr id="74" name="CaixaDeTexto 73"/>
          <p:cNvSpPr txBox="1"/>
          <p:nvPr/>
        </p:nvSpPr>
        <p:spPr>
          <a:xfrm>
            <a:off x="2360727" y="1125594"/>
            <a:ext cx="197597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000" b="1" dirty="0">
                <a:solidFill>
                  <a:srgbClr val="008E4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INGRESSO</a:t>
            </a:r>
            <a:r>
              <a:rPr lang="pt-BR" sz="2000" b="1" dirty="0">
                <a:solidFill>
                  <a:srgbClr val="009E47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pt-BR" sz="2000" b="1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no </a:t>
            </a:r>
            <a:r>
              <a:rPr lang="pt-BR" sz="2000" b="1" dirty="0">
                <a:solidFill>
                  <a:srgbClr val="008E4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SERVIÇO PÚBLICO</a:t>
            </a:r>
          </a:p>
        </p:txBody>
      </p:sp>
      <p:sp>
        <p:nvSpPr>
          <p:cNvPr id="75" name="CaixaDeTexto 74"/>
          <p:cNvSpPr txBox="1"/>
          <p:nvPr/>
        </p:nvSpPr>
        <p:spPr>
          <a:xfrm>
            <a:off x="4304531" y="1159038"/>
            <a:ext cx="253062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altLang="pt-BR" sz="2000" b="1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A PARTIR DE  </a:t>
            </a:r>
            <a:r>
              <a:rPr lang="pt-BR" altLang="pt-BR" sz="2000" b="1" dirty="0">
                <a:solidFill>
                  <a:srgbClr val="008E4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01 de janeiro de 2004</a:t>
            </a:r>
            <a:endParaRPr lang="pt-BR" sz="2000" b="1" dirty="0">
              <a:solidFill>
                <a:srgbClr val="008E40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grpSp>
        <p:nvGrpSpPr>
          <p:cNvPr id="78" name="Grupo 77"/>
          <p:cNvGrpSpPr/>
          <p:nvPr/>
        </p:nvGrpSpPr>
        <p:grpSpPr>
          <a:xfrm>
            <a:off x="1622585" y="4779859"/>
            <a:ext cx="1771650" cy="1122233"/>
            <a:chOff x="2154229" y="2534877"/>
            <a:chExt cx="1771650" cy="1122233"/>
          </a:xfrm>
        </p:grpSpPr>
        <p:sp>
          <p:nvSpPr>
            <p:cNvPr id="79" name="CaixaDeTexto 78"/>
            <p:cNvSpPr txBox="1"/>
            <p:nvPr/>
          </p:nvSpPr>
          <p:spPr>
            <a:xfrm>
              <a:off x="2154229" y="2534877"/>
              <a:ext cx="1771650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pt-BR" sz="5400" b="1" dirty="0"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rPr>
                <a:t>55</a:t>
              </a:r>
            </a:p>
          </p:txBody>
        </p:sp>
        <p:sp>
          <p:nvSpPr>
            <p:cNvPr id="80" name="CaixaDeTexto 79"/>
            <p:cNvSpPr txBox="1"/>
            <p:nvPr/>
          </p:nvSpPr>
          <p:spPr>
            <a:xfrm>
              <a:off x="2154229" y="3318556"/>
              <a:ext cx="177165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pt-BR" sz="1600" b="1" dirty="0"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rPr>
                <a:t>Anos</a:t>
              </a:r>
            </a:p>
          </p:txBody>
        </p:sp>
      </p:grpSp>
      <p:sp>
        <p:nvSpPr>
          <p:cNvPr id="81" name="CaixaDeTexto 80"/>
          <p:cNvSpPr txBox="1"/>
          <p:nvPr/>
        </p:nvSpPr>
        <p:spPr>
          <a:xfrm>
            <a:off x="3229987" y="2292247"/>
            <a:ext cx="221343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000" b="1" dirty="0">
                <a:solidFill>
                  <a:srgbClr val="38218B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CONTRIBUIÇÃO</a:t>
            </a:r>
            <a:endParaRPr lang="pt-BR" sz="2000" b="1" dirty="0">
              <a:solidFill>
                <a:srgbClr val="FF0000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grpSp>
        <p:nvGrpSpPr>
          <p:cNvPr id="82" name="Grupo 81"/>
          <p:cNvGrpSpPr/>
          <p:nvPr/>
        </p:nvGrpSpPr>
        <p:grpSpPr>
          <a:xfrm>
            <a:off x="3394235" y="2765400"/>
            <a:ext cx="1771650" cy="1122233"/>
            <a:chOff x="2154229" y="2534877"/>
            <a:chExt cx="1771650" cy="1122233"/>
          </a:xfrm>
        </p:grpSpPr>
        <p:sp>
          <p:nvSpPr>
            <p:cNvPr id="83" name="CaixaDeTexto 82"/>
            <p:cNvSpPr txBox="1"/>
            <p:nvPr/>
          </p:nvSpPr>
          <p:spPr>
            <a:xfrm>
              <a:off x="2154229" y="2534877"/>
              <a:ext cx="1771650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pt-BR" sz="5400" b="1" dirty="0"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rPr>
                <a:t>35</a:t>
              </a:r>
            </a:p>
          </p:txBody>
        </p:sp>
        <p:sp>
          <p:nvSpPr>
            <p:cNvPr id="84" name="CaixaDeTexto 83"/>
            <p:cNvSpPr txBox="1"/>
            <p:nvPr/>
          </p:nvSpPr>
          <p:spPr>
            <a:xfrm>
              <a:off x="2154229" y="3318556"/>
              <a:ext cx="177165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pt-BR" sz="1600" b="1" dirty="0"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rPr>
                <a:t>Anos</a:t>
              </a:r>
            </a:p>
          </p:txBody>
        </p:sp>
      </p:grpSp>
      <p:grpSp>
        <p:nvGrpSpPr>
          <p:cNvPr id="85" name="Grupo 84"/>
          <p:cNvGrpSpPr/>
          <p:nvPr/>
        </p:nvGrpSpPr>
        <p:grpSpPr>
          <a:xfrm>
            <a:off x="3394235" y="4779859"/>
            <a:ext cx="1771650" cy="1122233"/>
            <a:chOff x="2154229" y="2534877"/>
            <a:chExt cx="1771650" cy="1122233"/>
          </a:xfrm>
        </p:grpSpPr>
        <p:sp>
          <p:nvSpPr>
            <p:cNvPr id="86" name="CaixaDeTexto 85"/>
            <p:cNvSpPr txBox="1"/>
            <p:nvPr/>
          </p:nvSpPr>
          <p:spPr>
            <a:xfrm>
              <a:off x="2154229" y="2534877"/>
              <a:ext cx="1771650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pt-BR" sz="5400" b="1" dirty="0"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rPr>
                <a:t>30</a:t>
              </a:r>
            </a:p>
          </p:txBody>
        </p:sp>
        <p:sp>
          <p:nvSpPr>
            <p:cNvPr id="87" name="CaixaDeTexto 86"/>
            <p:cNvSpPr txBox="1"/>
            <p:nvPr/>
          </p:nvSpPr>
          <p:spPr>
            <a:xfrm>
              <a:off x="2154229" y="3318556"/>
              <a:ext cx="177165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pt-BR" sz="1600" b="1" dirty="0"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rPr>
                <a:t>Anos</a:t>
              </a:r>
            </a:p>
          </p:txBody>
        </p:sp>
      </p:grpSp>
      <p:grpSp>
        <p:nvGrpSpPr>
          <p:cNvPr id="88" name="Grupo 87"/>
          <p:cNvGrpSpPr/>
          <p:nvPr/>
        </p:nvGrpSpPr>
        <p:grpSpPr>
          <a:xfrm>
            <a:off x="5343877" y="3831908"/>
            <a:ext cx="1771650" cy="1122233"/>
            <a:chOff x="2154229" y="2534877"/>
            <a:chExt cx="1771650" cy="1122233"/>
          </a:xfrm>
        </p:grpSpPr>
        <p:sp>
          <p:nvSpPr>
            <p:cNvPr id="89" name="CaixaDeTexto 88"/>
            <p:cNvSpPr txBox="1"/>
            <p:nvPr/>
          </p:nvSpPr>
          <p:spPr>
            <a:xfrm>
              <a:off x="2154229" y="2534877"/>
              <a:ext cx="1771650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pt-BR" sz="5400" b="1" dirty="0"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rPr>
                <a:t>10</a:t>
              </a:r>
            </a:p>
          </p:txBody>
        </p:sp>
        <p:sp>
          <p:nvSpPr>
            <p:cNvPr id="90" name="CaixaDeTexto 89"/>
            <p:cNvSpPr txBox="1"/>
            <p:nvPr/>
          </p:nvSpPr>
          <p:spPr>
            <a:xfrm>
              <a:off x="2154229" y="3318556"/>
              <a:ext cx="177165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pt-BR" sz="1600" b="1" dirty="0"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rPr>
                <a:t>Anos</a:t>
              </a:r>
            </a:p>
          </p:txBody>
        </p:sp>
      </p:grpSp>
      <p:grpSp>
        <p:nvGrpSpPr>
          <p:cNvPr id="2" name="Grupo 1"/>
          <p:cNvGrpSpPr/>
          <p:nvPr/>
        </p:nvGrpSpPr>
        <p:grpSpPr>
          <a:xfrm>
            <a:off x="6897852" y="3887002"/>
            <a:ext cx="1771650" cy="1851822"/>
            <a:chOff x="6897852" y="3831908"/>
            <a:chExt cx="1771650" cy="2076340"/>
          </a:xfrm>
        </p:grpSpPr>
        <p:grpSp>
          <p:nvGrpSpPr>
            <p:cNvPr id="91" name="Grupo 90"/>
            <p:cNvGrpSpPr/>
            <p:nvPr/>
          </p:nvGrpSpPr>
          <p:grpSpPr>
            <a:xfrm>
              <a:off x="6897852" y="3831908"/>
              <a:ext cx="1771650" cy="1122233"/>
              <a:chOff x="2154229" y="2534877"/>
              <a:chExt cx="1771650" cy="1122233"/>
            </a:xfrm>
          </p:grpSpPr>
          <p:sp>
            <p:nvSpPr>
              <p:cNvPr id="92" name="CaixaDeTexto 91"/>
              <p:cNvSpPr txBox="1"/>
              <p:nvPr/>
            </p:nvSpPr>
            <p:spPr>
              <a:xfrm>
                <a:off x="2154229" y="2534877"/>
                <a:ext cx="1771650" cy="9233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pt-BR" sz="5400" b="1" dirty="0">
                    <a:latin typeface="Segoe UI" panose="020B0502040204020203" pitchFamily="34" charset="0"/>
                    <a:ea typeface="Segoe UI" panose="020B0502040204020203" pitchFamily="34" charset="0"/>
                    <a:cs typeface="Segoe UI" panose="020B0502040204020203" pitchFamily="34" charset="0"/>
                  </a:rPr>
                  <a:t>5</a:t>
                </a:r>
              </a:p>
            </p:txBody>
          </p:sp>
          <p:sp>
            <p:nvSpPr>
              <p:cNvPr id="93" name="CaixaDeTexto 92"/>
              <p:cNvSpPr txBox="1"/>
              <p:nvPr/>
            </p:nvSpPr>
            <p:spPr>
              <a:xfrm>
                <a:off x="2154229" y="3318556"/>
                <a:ext cx="1771650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pt-BR" sz="1600" b="1" dirty="0">
                    <a:latin typeface="Segoe UI" panose="020B0502040204020203" pitchFamily="34" charset="0"/>
                    <a:ea typeface="Segoe UI" panose="020B0502040204020203" pitchFamily="34" charset="0"/>
                    <a:cs typeface="Segoe UI" panose="020B0502040204020203" pitchFamily="34" charset="0"/>
                  </a:rPr>
                  <a:t>Anos</a:t>
                </a:r>
              </a:p>
            </p:txBody>
          </p:sp>
        </p:grpSp>
        <p:sp>
          <p:nvSpPr>
            <p:cNvPr id="94" name="CaixaDeTexto 93"/>
            <p:cNvSpPr txBox="1"/>
            <p:nvPr/>
          </p:nvSpPr>
          <p:spPr>
            <a:xfrm>
              <a:off x="6987051" y="4954141"/>
              <a:ext cx="1593251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pt-BR" sz="1400" dirty="0">
                  <a:solidFill>
                    <a:schemeClr val="accent3">
                      <a:lumMod val="50000"/>
                    </a:schemeClr>
                  </a:solidFill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rPr>
                <a:t>**Tempo no cargo em que se dará a aposentadoria</a:t>
              </a:r>
            </a:p>
          </p:txBody>
        </p:sp>
      </p:grpSp>
      <p:sp>
        <p:nvSpPr>
          <p:cNvPr id="46" name="CaixaDeTexto 45"/>
          <p:cNvSpPr txBox="1"/>
          <p:nvPr/>
        </p:nvSpPr>
        <p:spPr>
          <a:xfrm>
            <a:off x="2708107" y="2289147"/>
            <a:ext cx="56592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000" b="1" dirty="0">
                <a:solidFill>
                  <a:srgbClr val="FF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*</a:t>
            </a:r>
          </a:p>
        </p:txBody>
      </p:sp>
      <p:sp>
        <p:nvSpPr>
          <p:cNvPr id="47" name="CaixaDeTexto 46"/>
          <p:cNvSpPr txBox="1"/>
          <p:nvPr/>
        </p:nvSpPr>
        <p:spPr>
          <a:xfrm>
            <a:off x="5090921" y="2281598"/>
            <a:ext cx="56592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000" b="1" dirty="0">
                <a:solidFill>
                  <a:srgbClr val="FF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*</a:t>
            </a:r>
          </a:p>
        </p:txBody>
      </p:sp>
      <p:sp>
        <p:nvSpPr>
          <p:cNvPr id="49" name="Retângulo 48"/>
          <p:cNvSpPr/>
          <p:nvPr/>
        </p:nvSpPr>
        <p:spPr>
          <a:xfrm>
            <a:off x="800914" y="5867400"/>
            <a:ext cx="7504886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altLang="pt-BR" sz="2000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*Exceto o </a:t>
            </a:r>
            <a:r>
              <a:rPr lang="pt-BR" altLang="pt-BR" sz="2000" b="1" dirty="0">
                <a:solidFill>
                  <a:srgbClr val="FF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professor(a)</a:t>
            </a:r>
            <a:r>
              <a:rPr lang="pt-BR" altLang="pt-BR" sz="2000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que comprove, </a:t>
            </a:r>
            <a:r>
              <a:rPr lang="pt-BR" altLang="pt-BR" sz="2000" b="1" dirty="0">
                <a:solidFill>
                  <a:srgbClr val="FF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exclusivamente</a:t>
            </a:r>
            <a:r>
              <a:rPr lang="pt-BR" altLang="pt-BR" sz="2000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, tempo de efetivo exercício das funções de magistério na </a:t>
            </a:r>
            <a:r>
              <a:rPr lang="pt-BR" altLang="pt-BR" sz="2000" b="1" dirty="0">
                <a:solidFill>
                  <a:srgbClr val="FF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educação infantil</a:t>
            </a:r>
            <a:r>
              <a:rPr lang="pt-BR" altLang="pt-BR" sz="2000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, no </a:t>
            </a:r>
            <a:r>
              <a:rPr lang="pt-BR" altLang="pt-BR" sz="2000" b="1" dirty="0">
                <a:solidFill>
                  <a:srgbClr val="FF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ensino fundamental</a:t>
            </a:r>
            <a:r>
              <a:rPr lang="pt-BR" altLang="pt-BR" sz="2000" dirty="0">
                <a:solidFill>
                  <a:srgbClr val="FF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pt-BR" altLang="pt-BR" sz="2000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e </a:t>
            </a:r>
            <a:r>
              <a:rPr lang="pt-BR" altLang="pt-BR" sz="2000" b="1" dirty="0">
                <a:solidFill>
                  <a:srgbClr val="FF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médio</a:t>
            </a:r>
            <a:r>
              <a:rPr lang="pt-BR" altLang="pt-BR" sz="2000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.</a:t>
            </a:r>
            <a:r>
              <a:rPr lang="en-US" altLang="pt-BR" sz="2000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</a:t>
            </a:r>
            <a:endParaRPr lang="pt-BR" sz="2000" dirty="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45877137"/>
      </p:ext>
    </p:extLst>
  </p:cSld>
  <p:clrMapOvr>
    <a:masterClrMapping/>
  </p:clrMapOvr>
  <p:transition spd="med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5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25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25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75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5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25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5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"/>
                            </p:stCondLst>
                            <p:childTnLst>
                              <p:par>
                                <p:cTn id="2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5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25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5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250"/>
                            </p:stCondLst>
                            <p:childTnLst>
                              <p:par>
                                <p:cTn id="2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750"/>
                            </p:stCondLst>
                            <p:childTnLst>
                              <p:par>
                                <p:cTn id="3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5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25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5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000"/>
                            </p:stCondLst>
                            <p:childTnLst>
                              <p:par>
                                <p:cTn id="3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25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25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25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2250"/>
                            </p:stCondLst>
                            <p:childTnLst>
                              <p:par>
                                <p:cTn id="4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25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25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25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25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25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25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2500"/>
                            </p:stCondLst>
                            <p:childTnLst>
                              <p:par>
                                <p:cTn id="56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25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25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25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25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25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25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2750"/>
                            </p:stCondLst>
                            <p:childTnLst>
                              <p:par>
                                <p:cTn id="6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25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25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25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25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5" dur="25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25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3000"/>
                            </p:stCondLst>
                            <p:childTnLst>
                              <p:par>
                                <p:cTn id="78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25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1" dur="25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25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2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6" dur="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3250"/>
                            </p:stCondLst>
                            <p:childTnLst>
                              <p:par>
                                <p:cTn id="8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25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2" dur="25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25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25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7" dur="25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25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3500"/>
                            </p:stCondLst>
                            <p:childTnLst>
                              <p:par>
                                <p:cTn id="10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>
                            <p:stCondLst>
                              <p:cond delay="4000"/>
                            </p:stCondLst>
                            <p:childTnLst>
                              <p:par>
                                <p:cTn id="106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3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4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" grpId="0" animBg="1"/>
      <p:bldP spid="55" grpId="0"/>
      <p:bldP spid="60" grpId="0"/>
      <p:bldP spid="61" grpId="0"/>
      <p:bldP spid="74" grpId="0"/>
      <p:bldP spid="75" grpId="0"/>
      <p:bldP spid="81" grpId="0"/>
      <p:bldP spid="46" grpId="0"/>
      <p:bldP spid="47" grpId="0"/>
      <p:bldP spid="49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tângulo 9"/>
          <p:cNvSpPr/>
          <p:nvPr/>
        </p:nvSpPr>
        <p:spPr>
          <a:xfrm>
            <a:off x="203200" y="197807"/>
            <a:ext cx="11988800" cy="673100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9" name="Retângulo 8"/>
          <p:cNvSpPr/>
          <p:nvPr/>
        </p:nvSpPr>
        <p:spPr>
          <a:xfrm>
            <a:off x="0" y="1"/>
            <a:ext cx="419100" cy="6857999"/>
          </a:xfrm>
          <a:prstGeom prst="rect">
            <a:avLst/>
          </a:prstGeom>
          <a:solidFill>
            <a:srgbClr val="00A24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2" name="Retângulo 1"/>
          <p:cNvSpPr/>
          <p:nvPr/>
        </p:nvSpPr>
        <p:spPr>
          <a:xfrm>
            <a:off x="419100" y="1972234"/>
            <a:ext cx="4424749" cy="372931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12" name="CaixaDeTexto 11"/>
          <p:cNvSpPr txBox="1"/>
          <p:nvPr/>
        </p:nvSpPr>
        <p:spPr>
          <a:xfrm>
            <a:off x="682259" y="2867397"/>
            <a:ext cx="3898429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pt-BR" altLang="pt-BR" sz="4000" b="1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Arial" pitchFamily="34" charset="0"/>
              </a:rPr>
              <a:t>ABONO DE PERMANÊNCIA</a:t>
            </a:r>
            <a:endParaRPr lang="pt-BR" sz="4000" b="1" dirty="0">
              <a:solidFill>
                <a:srgbClr val="0070C0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22" name="Retângulo 21"/>
          <p:cNvSpPr/>
          <p:nvPr/>
        </p:nvSpPr>
        <p:spPr>
          <a:xfrm>
            <a:off x="2134479" y="2619973"/>
            <a:ext cx="993987" cy="45719"/>
          </a:xfrm>
          <a:prstGeom prst="rect">
            <a:avLst/>
          </a:prstGeom>
          <a:solidFill>
            <a:schemeClr val="accent4">
              <a:lumMod val="50000"/>
            </a:schemeClr>
          </a:solidFill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23" name="Retângulo 22"/>
          <p:cNvSpPr/>
          <p:nvPr/>
        </p:nvSpPr>
        <p:spPr>
          <a:xfrm>
            <a:off x="2134481" y="5012537"/>
            <a:ext cx="993987" cy="45719"/>
          </a:xfrm>
          <a:prstGeom prst="rect">
            <a:avLst/>
          </a:prstGeom>
          <a:solidFill>
            <a:schemeClr val="accent4">
              <a:lumMod val="50000"/>
            </a:schemeClr>
          </a:solidFill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19" name="CaixaDeTexto 18"/>
          <p:cNvSpPr txBox="1"/>
          <p:nvPr/>
        </p:nvSpPr>
        <p:spPr>
          <a:xfrm>
            <a:off x="419100" y="271898"/>
            <a:ext cx="11772900" cy="523220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sz="2800" b="1" dirty="0">
                <a:solidFill>
                  <a:srgbClr val="4E022C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ABONO DE PERMANÊNCIA</a:t>
            </a:r>
          </a:p>
        </p:txBody>
      </p:sp>
      <p:sp>
        <p:nvSpPr>
          <p:cNvPr id="3" name="Retângulo 2"/>
          <p:cNvSpPr/>
          <p:nvPr/>
        </p:nvSpPr>
        <p:spPr>
          <a:xfrm>
            <a:off x="6006488" y="2007690"/>
            <a:ext cx="5579404" cy="14130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35000"/>
              </a:lnSpc>
            </a:pPr>
            <a:r>
              <a:rPr lang="pt-BR" altLang="pt-BR" sz="2200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Para os </a:t>
            </a:r>
            <a:r>
              <a:rPr lang="pt-BR" altLang="pt-BR" sz="2200" b="1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servidores </a:t>
            </a:r>
            <a:r>
              <a:rPr lang="pt-BR" altLang="pt-BR" sz="2200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que implementaram o </a:t>
            </a:r>
            <a:r>
              <a:rPr lang="pt-BR" altLang="pt-BR" sz="2200" b="1" dirty="0">
                <a:solidFill>
                  <a:schemeClr val="accent4">
                    <a:lumMod val="50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direito a Regra permanente</a:t>
            </a:r>
            <a:r>
              <a:rPr lang="pt-BR" altLang="pt-BR" sz="2200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, mas </a:t>
            </a:r>
            <a:r>
              <a:rPr lang="pt-BR" altLang="pt-BR" sz="2200" b="1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optem em permanecer em atividade</a:t>
            </a:r>
            <a:r>
              <a:rPr lang="pt-BR" altLang="pt-BR" sz="2200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.</a:t>
            </a:r>
          </a:p>
        </p:txBody>
      </p:sp>
      <p:grpSp>
        <p:nvGrpSpPr>
          <p:cNvPr id="5" name="Grupo 4"/>
          <p:cNvGrpSpPr/>
          <p:nvPr/>
        </p:nvGrpSpPr>
        <p:grpSpPr>
          <a:xfrm>
            <a:off x="5262949" y="2334304"/>
            <a:ext cx="760146" cy="759849"/>
            <a:chOff x="4785442" y="2778138"/>
            <a:chExt cx="760146" cy="759849"/>
          </a:xfrm>
        </p:grpSpPr>
        <p:sp>
          <p:nvSpPr>
            <p:cNvPr id="27" name="Elipse 26"/>
            <p:cNvSpPr>
              <a:spLocks noChangeAspect="1"/>
            </p:cNvSpPr>
            <p:nvPr/>
          </p:nvSpPr>
          <p:spPr>
            <a:xfrm>
              <a:off x="4785442" y="2778138"/>
              <a:ext cx="760146" cy="759849"/>
            </a:xfrm>
            <a:prstGeom prst="ellipse">
              <a:avLst/>
            </a:prstGeom>
            <a:solidFill>
              <a:schemeClr val="accent4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34" name="Elipse 33"/>
            <p:cNvSpPr>
              <a:spLocks noChangeAspect="1"/>
            </p:cNvSpPr>
            <p:nvPr/>
          </p:nvSpPr>
          <p:spPr>
            <a:xfrm>
              <a:off x="5073453" y="2875521"/>
              <a:ext cx="184123" cy="184051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35" name="Elipse 34"/>
            <p:cNvSpPr>
              <a:spLocks noChangeAspect="1"/>
            </p:cNvSpPr>
            <p:nvPr/>
          </p:nvSpPr>
          <p:spPr>
            <a:xfrm>
              <a:off x="5108283" y="3153354"/>
              <a:ext cx="114455" cy="114411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36" name="Elipse 35"/>
            <p:cNvSpPr>
              <a:spLocks noChangeAspect="1"/>
            </p:cNvSpPr>
            <p:nvPr/>
          </p:nvSpPr>
          <p:spPr>
            <a:xfrm>
              <a:off x="5102475" y="3314580"/>
              <a:ext cx="126071" cy="12602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37" name="Trapezoide 36"/>
            <p:cNvSpPr/>
            <p:nvPr/>
          </p:nvSpPr>
          <p:spPr>
            <a:xfrm rot="10800000">
              <a:off x="5073453" y="2969076"/>
              <a:ext cx="184123" cy="238146"/>
            </a:xfrm>
            <a:prstGeom prst="trapezoid">
              <a:avLst>
                <a:gd name="adj" fmla="val 18718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</p:grpSp>
      <p:sp>
        <p:nvSpPr>
          <p:cNvPr id="6" name="Retângulo 5"/>
          <p:cNvSpPr/>
          <p:nvPr/>
        </p:nvSpPr>
        <p:spPr>
          <a:xfrm>
            <a:off x="5700245" y="4085726"/>
            <a:ext cx="6096000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2700" marR="5080" algn="just">
              <a:lnSpc>
                <a:spcPct val="150100"/>
              </a:lnSpc>
              <a:spcBef>
                <a:spcPts val="100"/>
              </a:spcBef>
              <a:tabLst>
                <a:tab pos="948055" algn="l"/>
                <a:tab pos="1350645" algn="l"/>
                <a:tab pos="2509520" algn="l"/>
                <a:tab pos="2923540" algn="l"/>
                <a:tab pos="3938904" algn="l"/>
                <a:tab pos="4539615" algn="l"/>
                <a:tab pos="5942330" algn="l"/>
              </a:tabLst>
            </a:pPr>
            <a:r>
              <a:rPr lang="pt-BR" sz="2200" spc="-10" dirty="0" smtClean="0">
                <a:latin typeface="Segoe UI"/>
                <a:cs typeface="Segoe UI"/>
              </a:rPr>
              <a:t>Co</a:t>
            </a:r>
            <a:r>
              <a:rPr lang="pt-BR" sz="2200" dirty="0" smtClean="0">
                <a:latin typeface="Segoe UI"/>
                <a:cs typeface="Segoe UI"/>
              </a:rPr>
              <a:t>n</a:t>
            </a:r>
            <a:r>
              <a:rPr lang="pt-BR" sz="2200" spc="-10" dirty="0" smtClean="0">
                <a:latin typeface="Segoe UI"/>
                <a:cs typeface="Segoe UI"/>
              </a:rPr>
              <a:t>si</a:t>
            </a:r>
            <a:r>
              <a:rPr lang="pt-BR" sz="2200" spc="-15" dirty="0" smtClean="0">
                <a:latin typeface="Segoe UI"/>
                <a:cs typeface="Segoe UI"/>
              </a:rPr>
              <a:t>s</a:t>
            </a:r>
            <a:r>
              <a:rPr lang="pt-BR" sz="2200" spc="5" dirty="0" smtClean="0">
                <a:latin typeface="Segoe UI"/>
                <a:cs typeface="Segoe UI"/>
              </a:rPr>
              <a:t>t</a:t>
            </a:r>
            <a:r>
              <a:rPr lang="pt-BR" sz="2200" dirty="0" smtClean="0">
                <a:latin typeface="Segoe UI"/>
                <a:cs typeface="Segoe UI"/>
              </a:rPr>
              <a:t>e no </a:t>
            </a:r>
            <a:r>
              <a:rPr lang="pt-BR" sz="2200" b="1" dirty="0" smtClean="0">
                <a:solidFill>
                  <a:srgbClr val="002060"/>
                </a:solidFill>
                <a:latin typeface="Segoe UI"/>
                <a:cs typeface="Segoe UI"/>
              </a:rPr>
              <a:t>pagamento</a:t>
            </a:r>
            <a:r>
              <a:rPr lang="pt-BR" sz="2200" dirty="0" smtClean="0">
                <a:solidFill>
                  <a:srgbClr val="002060"/>
                </a:solidFill>
                <a:latin typeface="Segoe UI"/>
                <a:cs typeface="Segoe UI"/>
              </a:rPr>
              <a:t> </a:t>
            </a:r>
            <a:r>
              <a:rPr lang="pt-BR" sz="2200" b="1" spc="10" dirty="0" smtClean="0">
                <a:solidFill>
                  <a:srgbClr val="002060"/>
                </a:solidFill>
                <a:latin typeface="Segoe UI"/>
                <a:cs typeface="Segoe UI"/>
              </a:rPr>
              <a:t>p</a:t>
            </a:r>
            <a:r>
              <a:rPr lang="pt-BR" sz="2200" b="1" spc="-10" dirty="0" smtClean="0">
                <a:solidFill>
                  <a:srgbClr val="002060"/>
                </a:solidFill>
                <a:latin typeface="Segoe UI"/>
                <a:cs typeface="Segoe UI"/>
              </a:rPr>
              <a:t>e</a:t>
            </a:r>
            <a:r>
              <a:rPr lang="pt-BR" sz="2200" b="1" spc="-5" dirty="0" smtClean="0">
                <a:solidFill>
                  <a:srgbClr val="002060"/>
                </a:solidFill>
                <a:latin typeface="Segoe UI"/>
                <a:cs typeface="Segoe UI"/>
              </a:rPr>
              <a:t>l</a:t>
            </a:r>
            <a:r>
              <a:rPr lang="pt-BR" sz="2200" b="1" dirty="0" smtClean="0">
                <a:solidFill>
                  <a:srgbClr val="002060"/>
                </a:solidFill>
                <a:latin typeface="Segoe UI"/>
                <a:cs typeface="Segoe UI"/>
              </a:rPr>
              <a:t>o </a:t>
            </a:r>
            <a:r>
              <a:rPr lang="pt-BR" sz="2200" b="1" spc="-5" dirty="0" smtClean="0">
                <a:solidFill>
                  <a:srgbClr val="002060"/>
                </a:solidFill>
                <a:latin typeface="Segoe UI"/>
                <a:cs typeface="Segoe UI"/>
              </a:rPr>
              <a:t>em</a:t>
            </a:r>
            <a:r>
              <a:rPr lang="pt-BR" sz="2200" b="1" spc="5" dirty="0" smtClean="0">
                <a:solidFill>
                  <a:srgbClr val="002060"/>
                </a:solidFill>
                <a:latin typeface="Segoe UI"/>
                <a:cs typeface="Segoe UI"/>
              </a:rPr>
              <a:t>pr</a:t>
            </a:r>
            <a:r>
              <a:rPr lang="pt-BR" sz="2200" b="1" spc="-10" dirty="0" smtClean="0">
                <a:solidFill>
                  <a:srgbClr val="002060"/>
                </a:solidFill>
                <a:latin typeface="Segoe UI"/>
                <a:cs typeface="Segoe UI"/>
              </a:rPr>
              <a:t>eg</a:t>
            </a:r>
            <a:r>
              <a:rPr lang="pt-BR" sz="2200" b="1" spc="-5" dirty="0" smtClean="0">
                <a:solidFill>
                  <a:srgbClr val="002060"/>
                </a:solidFill>
                <a:latin typeface="Segoe UI"/>
                <a:cs typeface="Segoe UI"/>
              </a:rPr>
              <a:t>a</a:t>
            </a:r>
            <a:r>
              <a:rPr lang="pt-BR" sz="2200" b="1" spc="-10" dirty="0" smtClean="0">
                <a:solidFill>
                  <a:srgbClr val="002060"/>
                </a:solidFill>
                <a:latin typeface="Segoe UI"/>
                <a:cs typeface="Segoe UI"/>
              </a:rPr>
              <a:t>d</a:t>
            </a:r>
            <a:r>
              <a:rPr lang="pt-BR" sz="2200" b="1" spc="-5" dirty="0" smtClean="0">
                <a:solidFill>
                  <a:srgbClr val="002060"/>
                </a:solidFill>
                <a:latin typeface="Segoe UI"/>
                <a:cs typeface="Segoe UI"/>
              </a:rPr>
              <a:t>o</a:t>
            </a:r>
            <a:r>
              <a:rPr lang="pt-BR" sz="2200" b="1" spc="-10" dirty="0" smtClean="0">
                <a:solidFill>
                  <a:srgbClr val="002060"/>
                </a:solidFill>
                <a:latin typeface="Segoe UI"/>
                <a:cs typeface="Segoe UI"/>
              </a:rPr>
              <a:t>r, no valor igual ao </a:t>
            </a:r>
            <a:r>
              <a:rPr lang="pt-BR" sz="2200" b="1" spc="-15" dirty="0" smtClean="0">
                <a:solidFill>
                  <a:srgbClr val="002060"/>
                </a:solidFill>
                <a:latin typeface="Segoe UI"/>
                <a:cs typeface="Segoe UI"/>
              </a:rPr>
              <a:t>da  </a:t>
            </a:r>
            <a:r>
              <a:rPr lang="pt-BR" sz="2200" b="1" spc="-5" dirty="0">
                <a:solidFill>
                  <a:srgbClr val="002060"/>
                </a:solidFill>
                <a:latin typeface="Segoe UI"/>
                <a:cs typeface="Segoe UI"/>
              </a:rPr>
              <a:t>contribuição</a:t>
            </a:r>
            <a:r>
              <a:rPr lang="pt-BR" sz="2200" b="1" spc="-45" dirty="0">
                <a:solidFill>
                  <a:srgbClr val="002060"/>
                </a:solidFill>
                <a:latin typeface="Segoe UI"/>
                <a:cs typeface="Segoe UI"/>
              </a:rPr>
              <a:t> </a:t>
            </a:r>
            <a:r>
              <a:rPr lang="pt-BR" sz="2200" b="1" spc="-5" dirty="0" smtClean="0">
                <a:solidFill>
                  <a:srgbClr val="002060"/>
                </a:solidFill>
                <a:latin typeface="Segoe UI"/>
                <a:cs typeface="Segoe UI"/>
              </a:rPr>
              <a:t>previdenciária do servidor</a:t>
            </a:r>
            <a:r>
              <a:rPr lang="pt-BR" sz="2200" b="1" spc="-90" dirty="0" smtClean="0">
                <a:solidFill>
                  <a:srgbClr val="002060"/>
                </a:solidFill>
                <a:latin typeface="Segoe UI"/>
                <a:cs typeface="Segoe UI"/>
              </a:rPr>
              <a:t> </a:t>
            </a:r>
            <a:r>
              <a:rPr lang="pt-BR" sz="2200" b="1" spc="-5" dirty="0">
                <a:solidFill>
                  <a:srgbClr val="002060"/>
                </a:solidFill>
                <a:latin typeface="Segoe UI"/>
                <a:cs typeface="Segoe UI"/>
              </a:rPr>
              <a:t>(Tabela</a:t>
            </a:r>
            <a:r>
              <a:rPr lang="pt-BR" sz="2200" b="1" dirty="0">
                <a:solidFill>
                  <a:srgbClr val="002060"/>
                </a:solidFill>
                <a:latin typeface="Segoe UI"/>
                <a:cs typeface="Segoe UI"/>
              </a:rPr>
              <a:t> </a:t>
            </a:r>
            <a:r>
              <a:rPr lang="pt-BR" sz="2200" b="1" spc="-5" dirty="0">
                <a:solidFill>
                  <a:srgbClr val="002060"/>
                </a:solidFill>
                <a:latin typeface="Segoe UI"/>
                <a:cs typeface="Segoe UI"/>
              </a:rPr>
              <a:t>Progressiva</a:t>
            </a:r>
            <a:r>
              <a:rPr lang="pt-BR" sz="2200" b="1" dirty="0">
                <a:solidFill>
                  <a:srgbClr val="002060"/>
                </a:solidFill>
                <a:latin typeface="Segoe UI"/>
                <a:cs typeface="Segoe UI"/>
              </a:rPr>
              <a:t> </a:t>
            </a:r>
            <a:r>
              <a:rPr lang="pt-BR" sz="2200" b="1" spc="-5" dirty="0">
                <a:solidFill>
                  <a:srgbClr val="002060"/>
                </a:solidFill>
                <a:latin typeface="Segoe UI"/>
                <a:cs typeface="Segoe UI"/>
              </a:rPr>
              <a:t>igual</a:t>
            </a:r>
            <a:r>
              <a:rPr lang="pt-BR" sz="2200" b="1" dirty="0">
                <a:solidFill>
                  <a:srgbClr val="002060"/>
                </a:solidFill>
                <a:latin typeface="Segoe UI"/>
                <a:cs typeface="Segoe UI"/>
              </a:rPr>
              <a:t> à </a:t>
            </a:r>
            <a:r>
              <a:rPr lang="pt-BR" sz="2200" b="1" spc="-5" dirty="0">
                <a:solidFill>
                  <a:srgbClr val="002060"/>
                </a:solidFill>
                <a:latin typeface="Segoe UI"/>
                <a:cs typeface="Segoe UI"/>
              </a:rPr>
              <a:t>do</a:t>
            </a:r>
            <a:r>
              <a:rPr lang="pt-BR" sz="2200" b="1" spc="5" dirty="0">
                <a:solidFill>
                  <a:srgbClr val="002060"/>
                </a:solidFill>
                <a:latin typeface="Segoe UI"/>
                <a:cs typeface="Segoe UI"/>
              </a:rPr>
              <a:t> </a:t>
            </a:r>
            <a:r>
              <a:rPr lang="pt-BR" sz="2200" b="1" dirty="0">
                <a:solidFill>
                  <a:srgbClr val="002060"/>
                </a:solidFill>
                <a:latin typeface="Segoe UI"/>
                <a:cs typeface="Segoe UI"/>
              </a:rPr>
              <a:t>INSS)</a:t>
            </a:r>
            <a:r>
              <a:rPr lang="pt-BR" sz="2200" dirty="0">
                <a:solidFill>
                  <a:srgbClr val="1F3862"/>
                </a:solidFill>
                <a:latin typeface="Segoe UI"/>
                <a:cs typeface="Segoe UI"/>
              </a:rPr>
              <a:t>.</a:t>
            </a:r>
            <a:endParaRPr lang="pt-BR" sz="2200" dirty="0">
              <a:latin typeface="Segoe UI"/>
              <a:cs typeface="Segoe UI"/>
            </a:endParaRPr>
          </a:p>
        </p:txBody>
      </p:sp>
    </p:spTree>
    <p:extLst>
      <p:ext uri="{BB962C8B-B14F-4D97-AF65-F5344CB8AC3E}">
        <p14:creationId xmlns:p14="http://schemas.microsoft.com/office/powerpoint/2010/main" val="931922616"/>
      </p:ext>
    </p:extLst>
  </p:cSld>
  <p:clrMapOvr>
    <a:masterClrMapping/>
  </p:clrMapOvr>
  <p:transition spd="med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8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42" presetClass="entr" presetSubtype="0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42" presetClass="entr" presetSubtype="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100"/>
                            </p:stCondLst>
                            <p:childTnLst>
                              <p:par>
                                <p:cTn id="3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2" grpId="0"/>
      <p:bldP spid="22" grpId="0" animBg="1"/>
      <p:bldP spid="23" grpId="0" animBg="1"/>
      <p:bldP spid="3" grpId="0"/>
      <p:bldP spid="6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tângulo 9"/>
          <p:cNvSpPr/>
          <p:nvPr/>
        </p:nvSpPr>
        <p:spPr>
          <a:xfrm>
            <a:off x="203200" y="197807"/>
            <a:ext cx="11988800" cy="673100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9" name="Retângulo 8"/>
          <p:cNvSpPr/>
          <p:nvPr/>
        </p:nvSpPr>
        <p:spPr>
          <a:xfrm>
            <a:off x="0" y="1"/>
            <a:ext cx="419100" cy="6857999"/>
          </a:xfrm>
          <a:prstGeom prst="rect">
            <a:avLst/>
          </a:prstGeom>
          <a:solidFill>
            <a:srgbClr val="00A24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19" name="CaixaDeTexto 18"/>
          <p:cNvSpPr txBox="1"/>
          <p:nvPr/>
        </p:nvSpPr>
        <p:spPr>
          <a:xfrm>
            <a:off x="419100" y="271898"/>
            <a:ext cx="117729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b="1" dirty="0">
                <a:solidFill>
                  <a:srgbClr val="4E022C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ABONO DE PERMANÊNCIA</a:t>
            </a:r>
          </a:p>
        </p:txBody>
      </p:sp>
      <p:pic>
        <p:nvPicPr>
          <p:cNvPr id="20" name="Imagem 19"/>
          <p:cNvPicPr>
            <a:picLocks noChangeAspect="1"/>
          </p:cNvPicPr>
          <p:nvPr/>
        </p:nvPicPr>
        <p:blipFill>
          <a:blip r:embed="rId3" cstate="print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9182" y="1653293"/>
            <a:ext cx="898742" cy="898742"/>
          </a:xfrm>
          <a:prstGeom prst="rect">
            <a:avLst/>
          </a:prstGeom>
        </p:spPr>
      </p:pic>
      <p:sp>
        <p:nvSpPr>
          <p:cNvPr id="21" name="CaixaDeTexto 20"/>
          <p:cNvSpPr txBox="1"/>
          <p:nvPr/>
        </p:nvSpPr>
        <p:spPr>
          <a:xfrm>
            <a:off x="2661238" y="2121513"/>
            <a:ext cx="203704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000" b="1" dirty="0">
                <a:solidFill>
                  <a:schemeClr val="accent6">
                    <a:lumMod val="50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Contribuição Previdenciária</a:t>
            </a:r>
          </a:p>
        </p:txBody>
      </p:sp>
      <p:pic>
        <p:nvPicPr>
          <p:cNvPr id="24" name="Imagem 23"/>
          <p:cNvPicPr>
            <a:picLocks noChangeAspect="1"/>
          </p:cNvPicPr>
          <p:nvPr/>
        </p:nvPicPr>
        <p:blipFill>
          <a:blip r:embed="rId4" cstate="print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3722" y="1529416"/>
            <a:ext cx="430680" cy="430680"/>
          </a:xfrm>
          <a:prstGeom prst="rect">
            <a:avLst/>
          </a:prstGeom>
        </p:spPr>
      </p:pic>
      <p:grpSp>
        <p:nvGrpSpPr>
          <p:cNvPr id="25" name="Grupo 24"/>
          <p:cNvGrpSpPr>
            <a:grpSpLocks noChangeAspect="1"/>
          </p:cNvGrpSpPr>
          <p:nvPr/>
        </p:nvGrpSpPr>
        <p:grpSpPr>
          <a:xfrm>
            <a:off x="818491" y="4656675"/>
            <a:ext cx="2023437" cy="1014757"/>
            <a:chOff x="8607528" y="2634458"/>
            <a:chExt cx="1841124" cy="912614"/>
          </a:xfrm>
        </p:grpSpPr>
        <p:pic>
          <p:nvPicPr>
            <p:cNvPr id="26" name="Imagem 25"/>
            <p:cNvPicPr>
              <a:picLocks noChangeAspect="1"/>
            </p:cNvPicPr>
            <p:nvPr/>
          </p:nvPicPr>
          <p:blipFill>
            <a:blip r:embed="rId5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828839" y="2742647"/>
              <a:ext cx="619813" cy="361557"/>
            </a:xfrm>
            <a:prstGeom prst="rect">
              <a:avLst/>
            </a:prstGeom>
          </p:spPr>
        </p:pic>
        <p:pic>
          <p:nvPicPr>
            <p:cNvPr id="28" name="Imagem 27"/>
            <p:cNvPicPr>
              <a:picLocks noChangeAspect="1"/>
            </p:cNvPicPr>
            <p:nvPr/>
          </p:nvPicPr>
          <p:blipFill>
            <a:blip r:embed="rId6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626087" y="2634458"/>
              <a:ext cx="1095375" cy="547688"/>
            </a:xfrm>
            <a:prstGeom prst="rect">
              <a:avLst/>
            </a:prstGeom>
          </p:spPr>
        </p:pic>
        <p:pic>
          <p:nvPicPr>
            <p:cNvPr id="29" name="Imagem 28"/>
            <p:cNvPicPr>
              <a:picLocks noChangeAspect="1"/>
            </p:cNvPicPr>
            <p:nvPr/>
          </p:nvPicPr>
          <p:blipFill>
            <a:blip r:embed="rId7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607528" y="3131926"/>
              <a:ext cx="1132491" cy="415146"/>
            </a:xfrm>
            <a:prstGeom prst="rect">
              <a:avLst/>
            </a:prstGeom>
          </p:spPr>
        </p:pic>
      </p:grpSp>
      <p:sp>
        <p:nvSpPr>
          <p:cNvPr id="7" name="Seta para baixo 6"/>
          <p:cNvSpPr/>
          <p:nvPr/>
        </p:nvSpPr>
        <p:spPr>
          <a:xfrm rot="16200000">
            <a:off x="3572659" y="1043992"/>
            <a:ext cx="272807" cy="1978445"/>
          </a:xfrm>
          <a:prstGeom prst="downArrow">
            <a:avLst>
              <a:gd name="adj1" fmla="val 17727"/>
              <a:gd name="adj2" fmla="val 95165"/>
            </a:avLst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2000"/>
          </a:p>
        </p:txBody>
      </p:sp>
      <p:sp>
        <p:nvSpPr>
          <p:cNvPr id="45" name="CaixaDeTexto 44"/>
          <p:cNvSpPr txBox="1"/>
          <p:nvPr/>
        </p:nvSpPr>
        <p:spPr>
          <a:xfrm>
            <a:off x="773980" y="3187466"/>
            <a:ext cx="589335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pt-BR" sz="2000" b="1" dirty="0">
                <a:solidFill>
                  <a:srgbClr val="003296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Arial" pitchFamily="34" charset="0"/>
              </a:rPr>
              <a:t>QUEM VAI CONTRIBUIR PARA A MINHA PREVIDÊNCIA?</a:t>
            </a:r>
            <a:endParaRPr lang="pt-BR" sz="2000" b="1" dirty="0">
              <a:solidFill>
                <a:srgbClr val="003296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46" name="CaixaDeTexto 45"/>
          <p:cNvSpPr txBox="1"/>
          <p:nvPr/>
        </p:nvSpPr>
        <p:spPr>
          <a:xfrm>
            <a:off x="2875805" y="5067574"/>
            <a:ext cx="203704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000" b="1" dirty="0">
                <a:solidFill>
                  <a:schemeClr val="accent6">
                    <a:lumMod val="50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Contribuição Previdenciária</a:t>
            </a:r>
          </a:p>
        </p:txBody>
      </p:sp>
      <p:pic>
        <p:nvPicPr>
          <p:cNvPr id="47" name="Imagem 46"/>
          <p:cNvPicPr>
            <a:picLocks noChangeAspect="1"/>
          </p:cNvPicPr>
          <p:nvPr/>
        </p:nvPicPr>
        <p:blipFill>
          <a:blip r:embed="rId4" cstate="print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8289" y="4475477"/>
            <a:ext cx="430680" cy="430680"/>
          </a:xfrm>
          <a:prstGeom prst="rect">
            <a:avLst/>
          </a:prstGeom>
        </p:spPr>
      </p:pic>
      <p:sp>
        <p:nvSpPr>
          <p:cNvPr id="48" name="Seta para baixo 47"/>
          <p:cNvSpPr/>
          <p:nvPr/>
        </p:nvSpPr>
        <p:spPr>
          <a:xfrm rot="16200000">
            <a:off x="3787226" y="3990053"/>
            <a:ext cx="272807" cy="1978445"/>
          </a:xfrm>
          <a:prstGeom prst="downArrow">
            <a:avLst>
              <a:gd name="adj1" fmla="val 17727"/>
              <a:gd name="adj2" fmla="val 95165"/>
            </a:avLst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2000"/>
          </a:p>
        </p:txBody>
      </p:sp>
      <p:sp>
        <p:nvSpPr>
          <p:cNvPr id="52" name="Retângulo 51"/>
          <p:cNvSpPr/>
          <p:nvPr/>
        </p:nvSpPr>
        <p:spPr>
          <a:xfrm rot="5400000">
            <a:off x="9474135" y="1292940"/>
            <a:ext cx="45719" cy="4788000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53" name="Imagem 52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32603" y="1103152"/>
            <a:ext cx="674663" cy="674663"/>
          </a:xfrm>
          <a:prstGeom prst="rect">
            <a:avLst/>
          </a:prstGeom>
        </p:spPr>
      </p:pic>
      <p:sp>
        <p:nvSpPr>
          <p:cNvPr id="27" name="CaixaDeTexto 26"/>
          <p:cNvSpPr txBox="1"/>
          <p:nvPr/>
        </p:nvSpPr>
        <p:spPr>
          <a:xfrm>
            <a:off x="8735984" y="1284497"/>
            <a:ext cx="203704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000" b="1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EXEMPLO</a:t>
            </a:r>
          </a:p>
        </p:txBody>
      </p:sp>
      <p:pic>
        <p:nvPicPr>
          <p:cNvPr id="31" name="Imagem 30"/>
          <p:cNvPicPr>
            <a:picLocks noChangeAspect="1"/>
          </p:cNvPicPr>
          <p:nvPr/>
        </p:nvPicPr>
        <p:blipFill>
          <a:blip r:embed="rId3" cstate="print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2016" y="2165080"/>
            <a:ext cx="801429" cy="801429"/>
          </a:xfrm>
          <a:prstGeom prst="rect">
            <a:avLst/>
          </a:prstGeom>
        </p:spPr>
      </p:pic>
      <p:grpSp>
        <p:nvGrpSpPr>
          <p:cNvPr id="6" name="Grupo 5"/>
          <p:cNvGrpSpPr/>
          <p:nvPr/>
        </p:nvGrpSpPr>
        <p:grpSpPr>
          <a:xfrm>
            <a:off x="8219679" y="1970139"/>
            <a:ext cx="3710190" cy="405218"/>
            <a:chOff x="8277570" y="2362286"/>
            <a:chExt cx="3710190" cy="405218"/>
          </a:xfrm>
        </p:grpSpPr>
        <p:sp>
          <p:nvSpPr>
            <p:cNvPr id="34" name="CaixaDeTexto 33"/>
            <p:cNvSpPr txBox="1"/>
            <p:nvPr/>
          </p:nvSpPr>
          <p:spPr>
            <a:xfrm>
              <a:off x="8277570" y="2367394"/>
              <a:ext cx="2211976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pt-BR" sz="2000" b="1" dirty="0"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rPr>
                <a:t>Salário:</a:t>
              </a:r>
            </a:p>
          </p:txBody>
        </p:sp>
        <p:sp>
          <p:nvSpPr>
            <p:cNvPr id="2" name="Retângulo 1"/>
            <p:cNvSpPr/>
            <p:nvPr/>
          </p:nvSpPr>
          <p:spPr>
            <a:xfrm>
              <a:off x="10395656" y="2362286"/>
              <a:ext cx="1592104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pt-BR" sz="2000" b="1" dirty="0"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rPr>
                <a:t>R$ 4.000,00</a:t>
              </a:r>
            </a:p>
          </p:txBody>
        </p:sp>
      </p:grpSp>
      <p:grpSp>
        <p:nvGrpSpPr>
          <p:cNvPr id="8" name="Grupo 7"/>
          <p:cNvGrpSpPr/>
          <p:nvPr/>
        </p:nvGrpSpPr>
        <p:grpSpPr>
          <a:xfrm>
            <a:off x="8219679" y="2410454"/>
            <a:ext cx="3601989" cy="409957"/>
            <a:chOff x="8277570" y="2802601"/>
            <a:chExt cx="3601989" cy="409957"/>
          </a:xfrm>
        </p:grpSpPr>
        <p:sp>
          <p:nvSpPr>
            <p:cNvPr id="35" name="CaixaDeTexto 34"/>
            <p:cNvSpPr txBox="1"/>
            <p:nvPr/>
          </p:nvSpPr>
          <p:spPr>
            <a:xfrm>
              <a:off x="8277570" y="2812448"/>
              <a:ext cx="2211975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pt-BR" sz="2000" b="1" dirty="0"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rPr>
                <a:t>Contribuição:</a:t>
              </a:r>
            </a:p>
          </p:txBody>
        </p:sp>
        <p:sp>
          <p:nvSpPr>
            <p:cNvPr id="3" name="Retângulo 2"/>
            <p:cNvSpPr/>
            <p:nvPr/>
          </p:nvSpPr>
          <p:spPr>
            <a:xfrm>
              <a:off x="10503861" y="2802601"/>
              <a:ext cx="1375698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pt-BR" sz="2000" b="1" dirty="0"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rPr>
                <a:t>R$ </a:t>
              </a:r>
              <a:r>
                <a:rPr lang="pt-BR" sz="2000" b="1" dirty="0" smtClean="0"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rPr>
                <a:t>386,19</a:t>
              </a:r>
              <a:endParaRPr lang="pt-BR" sz="2000" b="1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</p:grpSp>
      <p:sp>
        <p:nvSpPr>
          <p:cNvPr id="36" name="Retângulo 35"/>
          <p:cNvSpPr/>
          <p:nvPr/>
        </p:nvSpPr>
        <p:spPr>
          <a:xfrm rot="5400000">
            <a:off x="10081759" y="1172070"/>
            <a:ext cx="18000" cy="334800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2000"/>
          </a:p>
        </p:txBody>
      </p:sp>
      <p:sp>
        <p:nvSpPr>
          <p:cNvPr id="37" name="CaixaDeTexto 36"/>
          <p:cNvSpPr txBox="1"/>
          <p:nvPr/>
        </p:nvSpPr>
        <p:spPr>
          <a:xfrm>
            <a:off x="8219678" y="2968925"/>
            <a:ext cx="221197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sz="2000" b="1" dirty="0">
                <a:solidFill>
                  <a:srgbClr val="00A249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Líquido:</a:t>
            </a:r>
          </a:p>
        </p:txBody>
      </p:sp>
      <p:sp>
        <p:nvSpPr>
          <p:cNvPr id="39" name="Retângulo 38"/>
          <p:cNvSpPr/>
          <p:nvPr/>
        </p:nvSpPr>
        <p:spPr>
          <a:xfrm>
            <a:off x="10337766" y="2966074"/>
            <a:ext cx="1592104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pt-BR" sz="2000" b="1" dirty="0">
                <a:solidFill>
                  <a:srgbClr val="FF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R$ </a:t>
            </a:r>
            <a:r>
              <a:rPr lang="pt-BR" sz="2000" b="1" dirty="0" smtClean="0">
                <a:solidFill>
                  <a:srgbClr val="FF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3.613,81</a:t>
            </a:r>
          </a:p>
          <a:p>
            <a:pPr algn="ctr"/>
            <a:endParaRPr lang="pt-BR" sz="2000" b="1" dirty="0">
              <a:solidFill>
                <a:srgbClr val="FF0000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grpSp>
        <p:nvGrpSpPr>
          <p:cNvPr id="5" name="Grupo 4"/>
          <p:cNvGrpSpPr>
            <a:grpSpLocks noChangeAspect="1"/>
          </p:cNvGrpSpPr>
          <p:nvPr/>
        </p:nvGrpSpPr>
        <p:grpSpPr>
          <a:xfrm>
            <a:off x="11741989" y="2291214"/>
            <a:ext cx="298012" cy="298012"/>
            <a:chOff x="8914432" y="6149123"/>
            <a:chExt cx="592305" cy="592305"/>
          </a:xfrm>
        </p:grpSpPr>
        <p:sp>
          <p:nvSpPr>
            <p:cNvPr id="40" name="Retângulo 39"/>
            <p:cNvSpPr/>
            <p:nvPr/>
          </p:nvSpPr>
          <p:spPr>
            <a:xfrm rot="5400000">
              <a:off x="9174584" y="6264200"/>
              <a:ext cx="72000" cy="360000"/>
            </a:xfrm>
            <a:prstGeom prst="rect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41" name="Elipse 40"/>
            <p:cNvSpPr>
              <a:spLocks noChangeAspect="1"/>
            </p:cNvSpPr>
            <p:nvPr/>
          </p:nvSpPr>
          <p:spPr>
            <a:xfrm>
              <a:off x="8914432" y="6149123"/>
              <a:ext cx="592305" cy="592305"/>
            </a:xfrm>
            <a:prstGeom prst="ellipse">
              <a:avLst/>
            </a:prstGeom>
            <a:noFill/>
            <a:ln w="190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</p:grpSp>
      <p:pic>
        <p:nvPicPr>
          <p:cNvPr id="42" name="Imagem 41"/>
          <p:cNvPicPr>
            <a:picLocks noChangeAspect="1"/>
          </p:cNvPicPr>
          <p:nvPr/>
        </p:nvPicPr>
        <p:blipFill>
          <a:blip r:embed="rId3" cstate="print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33521" y="4423686"/>
            <a:ext cx="753862" cy="753862"/>
          </a:xfrm>
          <a:prstGeom prst="rect">
            <a:avLst/>
          </a:prstGeom>
        </p:spPr>
      </p:pic>
      <p:sp>
        <p:nvSpPr>
          <p:cNvPr id="43" name="CaixaDeTexto 42"/>
          <p:cNvSpPr txBox="1"/>
          <p:nvPr/>
        </p:nvSpPr>
        <p:spPr>
          <a:xfrm>
            <a:off x="7106932" y="5183519"/>
            <a:ext cx="117630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sz="2000" b="1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ABONO</a:t>
            </a:r>
          </a:p>
        </p:txBody>
      </p:sp>
      <p:grpSp>
        <p:nvGrpSpPr>
          <p:cNvPr id="12" name="Grupo 11"/>
          <p:cNvGrpSpPr/>
          <p:nvPr/>
        </p:nvGrpSpPr>
        <p:grpSpPr>
          <a:xfrm>
            <a:off x="8165550" y="3940889"/>
            <a:ext cx="3710190" cy="405218"/>
            <a:chOff x="8223441" y="4333036"/>
            <a:chExt cx="3710190" cy="405218"/>
          </a:xfrm>
        </p:grpSpPr>
        <p:sp>
          <p:nvSpPr>
            <p:cNvPr id="49" name="CaixaDeTexto 48"/>
            <p:cNvSpPr txBox="1"/>
            <p:nvPr/>
          </p:nvSpPr>
          <p:spPr>
            <a:xfrm>
              <a:off x="8223441" y="4338144"/>
              <a:ext cx="2211976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pt-BR" sz="2000" b="1" dirty="0"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rPr>
                <a:t>Salário:</a:t>
              </a:r>
            </a:p>
          </p:txBody>
        </p:sp>
        <p:sp>
          <p:nvSpPr>
            <p:cNvPr id="51" name="Retângulo 50"/>
            <p:cNvSpPr/>
            <p:nvPr/>
          </p:nvSpPr>
          <p:spPr>
            <a:xfrm>
              <a:off x="10341527" y="4333036"/>
              <a:ext cx="1592104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pt-BR" sz="2000" b="1" dirty="0"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rPr>
                <a:t>R$ 4.000,00</a:t>
              </a:r>
            </a:p>
          </p:txBody>
        </p:sp>
      </p:grpSp>
      <p:grpSp>
        <p:nvGrpSpPr>
          <p:cNvPr id="13" name="Grupo 12"/>
          <p:cNvGrpSpPr/>
          <p:nvPr/>
        </p:nvGrpSpPr>
        <p:grpSpPr>
          <a:xfrm>
            <a:off x="8169488" y="4640958"/>
            <a:ext cx="3601989" cy="707886"/>
            <a:chOff x="8223441" y="4773351"/>
            <a:chExt cx="3601989" cy="707886"/>
          </a:xfrm>
        </p:grpSpPr>
        <p:sp>
          <p:nvSpPr>
            <p:cNvPr id="50" name="CaixaDeTexto 49"/>
            <p:cNvSpPr txBox="1"/>
            <p:nvPr/>
          </p:nvSpPr>
          <p:spPr>
            <a:xfrm>
              <a:off x="8223441" y="4783198"/>
              <a:ext cx="2211975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pt-BR" sz="2000" b="1" dirty="0"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rPr>
                <a:t>Contribuição:</a:t>
              </a:r>
            </a:p>
          </p:txBody>
        </p:sp>
        <p:sp>
          <p:nvSpPr>
            <p:cNvPr id="54" name="Retângulo 53"/>
            <p:cNvSpPr/>
            <p:nvPr/>
          </p:nvSpPr>
          <p:spPr>
            <a:xfrm>
              <a:off x="10449732" y="4773351"/>
              <a:ext cx="1375698" cy="70788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pt-BR" sz="2000" b="1" dirty="0"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rPr>
                <a:t>R$ </a:t>
              </a:r>
              <a:r>
                <a:rPr lang="pt-BR" sz="2000" b="1" dirty="0" smtClean="0"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rPr>
                <a:t>386,19</a:t>
              </a:r>
            </a:p>
            <a:p>
              <a:pPr algn="ctr"/>
              <a:endParaRPr lang="pt-BR" sz="2000" b="1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</p:grpSp>
      <p:sp>
        <p:nvSpPr>
          <p:cNvPr id="56" name="Retângulo 55"/>
          <p:cNvSpPr/>
          <p:nvPr/>
        </p:nvSpPr>
        <p:spPr>
          <a:xfrm rot="5400000">
            <a:off x="10031568" y="3402574"/>
            <a:ext cx="18000" cy="334800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2000"/>
          </a:p>
        </p:txBody>
      </p:sp>
      <p:sp>
        <p:nvSpPr>
          <p:cNvPr id="57" name="CaixaDeTexto 56"/>
          <p:cNvSpPr txBox="1"/>
          <p:nvPr/>
        </p:nvSpPr>
        <p:spPr>
          <a:xfrm>
            <a:off x="8169487" y="5199429"/>
            <a:ext cx="221197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sz="2000" b="1" dirty="0">
                <a:solidFill>
                  <a:srgbClr val="00A249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Líquido:</a:t>
            </a:r>
          </a:p>
        </p:txBody>
      </p:sp>
      <p:sp>
        <p:nvSpPr>
          <p:cNvPr id="58" name="Retângulo 57"/>
          <p:cNvSpPr/>
          <p:nvPr/>
        </p:nvSpPr>
        <p:spPr>
          <a:xfrm>
            <a:off x="10287574" y="5196578"/>
            <a:ext cx="159210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pt-BR" sz="2000" b="1" dirty="0">
                <a:solidFill>
                  <a:srgbClr val="00A249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R$ 4,000,00</a:t>
            </a:r>
          </a:p>
        </p:txBody>
      </p:sp>
      <p:pic>
        <p:nvPicPr>
          <p:cNvPr id="59" name="Imagem 58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28910" y="1704001"/>
            <a:ext cx="1624588" cy="1148968"/>
          </a:xfrm>
          <a:prstGeom prst="rect">
            <a:avLst/>
          </a:prstGeom>
        </p:spPr>
      </p:pic>
      <p:pic>
        <p:nvPicPr>
          <p:cNvPr id="60" name="Imagem 59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71454" y="4423686"/>
            <a:ext cx="1624588" cy="1148968"/>
          </a:xfrm>
          <a:prstGeom prst="rect">
            <a:avLst/>
          </a:prstGeom>
        </p:spPr>
      </p:pic>
      <p:pic>
        <p:nvPicPr>
          <p:cNvPr id="4" name="Imagem 3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012163" y="5080693"/>
            <a:ext cx="895682" cy="6330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0684839"/>
      </p:ext>
    </p:extLst>
  </p:cSld>
  <p:clrMapOvr>
    <a:masterClrMapping/>
  </p:clrMapOvr>
  <p:transition spd="med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25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2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250"/>
                            </p:stCondLst>
                            <p:childTnLst>
                              <p:par>
                                <p:cTn id="2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750"/>
                            </p:stCondLst>
                            <p:childTnLst>
                              <p:par>
                                <p:cTn id="3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2" presetClass="entr" presetSubtype="8" fill="hold" grpId="0" nodeType="withEffect">
                                  <p:stCondLst>
                                    <p:cond delay="15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2400"/>
                            </p:stCondLst>
                            <p:childTnLst>
                              <p:par>
                                <p:cTn id="4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6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500"/>
                            </p:stCondLst>
                            <p:childTnLst>
                              <p:par>
                                <p:cTn id="7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5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8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1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1000"/>
                            </p:stCondLst>
                            <p:childTnLst>
                              <p:par>
                                <p:cTn id="8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1500"/>
                            </p:stCondLst>
                            <p:childTnLst>
                              <p:par>
                                <p:cTn id="9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7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0" dur="75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1" dur="75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75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7" grpId="0" animBg="1"/>
      <p:bldP spid="45" grpId="0"/>
      <p:bldP spid="46" grpId="0"/>
      <p:bldP spid="48" grpId="0" animBg="1"/>
      <p:bldP spid="52" grpId="0" animBg="1"/>
      <p:bldP spid="27" grpId="0"/>
      <p:bldP spid="36" grpId="0" animBg="1"/>
      <p:bldP spid="37" grpId="0"/>
      <p:bldP spid="39" grpId="0"/>
      <p:bldP spid="43" grpId="0"/>
      <p:bldP spid="56" grpId="0" animBg="1"/>
      <p:bldP spid="57" grpId="0"/>
      <p:bldP spid="58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tângulo 9"/>
          <p:cNvSpPr/>
          <p:nvPr/>
        </p:nvSpPr>
        <p:spPr>
          <a:xfrm>
            <a:off x="203200" y="197807"/>
            <a:ext cx="11988800" cy="673100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9" name="Retângulo 8"/>
          <p:cNvSpPr/>
          <p:nvPr/>
        </p:nvSpPr>
        <p:spPr>
          <a:xfrm>
            <a:off x="0" y="1"/>
            <a:ext cx="419100" cy="6857999"/>
          </a:xfrm>
          <a:prstGeom prst="rect">
            <a:avLst/>
          </a:prstGeom>
          <a:solidFill>
            <a:srgbClr val="00A24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2" name="Retângulo 1"/>
          <p:cNvSpPr/>
          <p:nvPr/>
        </p:nvSpPr>
        <p:spPr>
          <a:xfrm>
            <a:off x="419097" y="869209"/>
            <a:ext cx="5829303" cy="118860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12" name="CaixaDeTexto 11"/>
          <p:cNvSpPr txBox="1"/>
          <p:nvPr/>
        </p:nvSpPr>
        <p:spPr>
          <a:xfrm>
            <a:off x="533400" y="1211681"/>
            <a:ext cx="5715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altLang="pt-BR" sz="2000" b="1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Arial" pitchFamily="34" charset="0"/>
              </a:rPr>
              <a:t>CONTRIBUIÇÃO PREVIDENCIÁRIA A PARTIR DE 01/01/2021 – ATIVOS E INATIVOS</a:t>
            </a:r>
            <a:endParaRPr lang="pt-BR" sz="2000" b="1" dirty="0">
              <a:solidFill>
                <a:srgbClr val="0070C0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22" name="Retângulo 21"/>
          <p:cNvSpPr/>
          <p:nvPr/>
        </p:nvSpPr>
        <p:spPr>
          <a:xfrm>
            <a:off x="2832341" y="1068713"/>
            <a:ext cx="993987" cy="45719"/>
          </a:xfrm>
          <a:prstGeom prst="rect">
            <a:avLst/>
          </a:prstGeom>
          <a:solidFill>
            <a:schemeClr val="accent4">
              <a:lumMod val="50000"/>
            </a:schemeClr>
          </a:solidFill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23" name="Retângulo 22"/>
          <p:cNvSpPr/>
          <p:nvPr/>
        </p:nvSpPr>
        <p:spPr>
          <a:xfrm>
            <a:off x="2832341" y="1955261"/>
            <a:ext cx="993987" cy="45719"/>
          </a:xfrm>
          <a:prstGeom prst="rect">
            <a:avLst/>
          </a:prstGeom>
          <a:solidFill>
            <a:schemeClr val="accent4">
              <a:lumMod val="50000"/>
            </a:schemeClr>
          </a:solidFill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19" name="CaixaDeTexto 18"/>
          <p:cNvSpPr txBox="1"/>
          <p:nvPr/>
        </p:nvSpPr>
        <p:spPr>
          <a:xfrm>
            <a:off x="419100" y="271898"/>
            <a:ext cx="117729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b="1" dirty="0">
                <a:solidFill>
                  <a:srgbClr val="4E022C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CONTRIBUIÇÃO PREVIDENCIÁRIA</a:t>
            </a:r>
          </a:p>
        </p:txBody>
      </p:sp>
      <p:sp>
        <p:nvSpPr>
          <p:cNvPr id="3" name="Retângulo 2"/>
          <p:cNvSpPr/>
          <p:nvPr/>
        </p:nvSpPr>
        <p:spPr>
          <a:xfrm>
            <a:off x="541638" y="2057811"/>
            <a:ext cx="5867399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2700" marR="5080" algn="just">
              <a:lnSpc>
                <a:spcPct val="100000"/>
              </a:lnSpc>
              <a:spcBef>
                <a:spcPts val="100"/>
              </a:spcBef>
            </a:pPr>
            <a:r>
              <a:rPr lang="pt-BR" sz="2000" b="1" dirty="0">
                <a:solidFill>
                  <a:srgbClr val="C0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A </a:t>
            </a:r>
            <a:r>
              <a:rPr lang="pt-BR" sz="2000" b="1" spc="-5" dirty="0">
                <a:solidFill>
                  <a:srgbClr val="C0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partir</a:t>
            </a:r>
            <a:r>
              <a:rPr lang="pt-BR" sz="2000" b="1" spc="5" dirty="0">
                <a:solidFill>
                  <a:srgbClr val="C0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pt-BR" sz="2000" b="1" spc="-5" dirty="0" smtClean="0">
                <a:solidFill>
                  <a:srgbClr val="C0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do dia</a:t>
            </a:r>
            <a:r>
              <a:rPr lang="pt-BR" sz="2000" b="1" spc="15" dirty="0" smtClean="0">
                <a:solidFill>
                  <a:srgbClr val="C0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pt-BR" sz="2000" b="1" dirty="0" smtClean="0">
                <a:solidFill>
                  <a:srgbClr val="C0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01/01/2021</a:t>
            </a:r>
            <a:r>
              <a:rPr lang="pt-BR" sz="2000" dirty="0" smtClean="0">
                <a:latin typeface="Segoe UI" panose="020B0502040204020203" pitchFamily="34" charset="0"/>
                <a:cs typeface="Segoe UI" panose="020B0502040204020203" pitchFamily="34" charset="0"/>
              </a:rPr>
              <a:t>,</a:t>
            </a:r>
            <a:r>
              <a:rPr lang="pt-BR" sz="2000" spc="10" dirty="0" smtClean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pt-BR" sz="2000" dirty="0">
                <a:latin typeface="Segoe UI" panose="020B0502040204020203" pitchFamily="34" charset="0"/>
                <a:cs typeface="Segoe UI" panose="020B0502040204020203" pitchFamily="34" charset="0"/>
              </a:rPr>
              <a:t>as </a:t>
            </a:r>
            <a:r>
              <a:rPr lang="pt-BR" sz="2000" b="1" spc="-10" dirty="0">
                <a:solidFill>
                  <a:srgbClr val="C0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contribuições</a:t>
            </a:r>
            <a:r>
              <a:rPr lang="pt-BR" sz="2000" spc="20" dirty="0">
                <a:solidFill>
                  <a:srgbClr val="C0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pt-BR" sz="2000" spc="-5" dirty="0">
                <a:latin typeface="Segoe UI" panose="020B0502040204020203" pitchFamily="34" charset="0"/>
                <a:cs typeface="Segoe UI" panose="020B0502040204020203" pitchFamily="34" charset="0"/>
              </a:rPr>
              <a:t>dos</a:t>
            </a:r>
            <a:r>
              <a:rPr lang="pt-BR" sz="2000" dirty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pt-BR" sz="2000" spc="-5" dirty="0">
                <a:latin typeface="Segoe UI" panose="020B0502040204020203" pitchFamily="34" charset="0"/>
                <a:cs typeface="Segoe UI" panose="020B0502040204020203" pitchFamily="34" charset="0"/>
              </a:rPr>
              <a:t>segurados</a:t>
            </a:r>
            <a:r>
              <a:rPr lang="pt-BR" sz="2000" spc="5" dirty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pt-BR" sz="2000" b="1" spc="-10" dirty="0" smtClean="0">
                <a:latin typeface="Segoe UI" panose="020B0502040204020203" pitchFamily="34" charset="0"/>
                <a:cs typeface="Segoe UI" panose="020B0502040204020203" pitchFamily="34" charset="0"/>
              </a:rPr>
              <a:t>ativos</a:t>
            </a:r>
            <a:r>
              <a:rPr lang="pt-BR" sz="2000" b="1" spc="-5" dirty="0" smtClean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pt-BR" sz="2000" b="1" dirty="0" smtClean="0">
                <a:latin typeface="Segoe UI" panose="020B0502040204020203" pitchFamily="34" charset="0"/>
                <a:cs typeface="Segoe UI" panose="020B0502040204020203" pitchFamily="34" charset="0"/>
              </a:rPr>
              <a:t>e </a:t>
            </a:r>
            <a:r>
              <a:rPr lang="pt-BR" sz="2000" b="1" spc="-5" dirty="0" smtClean="0">
                <a:latin typeface="Segoe UI" panose="020B0502040204020203" pitchFamily="34" charset="0"/>
                <a:cs typeface="Segoe UI" panose="020B0502040204020203" pitchFamily="34" charset="0"/>
              </a:rPr>
              <a:t>inativos </a:t>
            </a:r>
            <a:r>
              <a:rPr lang="pt-BR" sz="2000" spc="-5" dirty="0" smtClean="0">
                <a:latin typeface="Segoe UI" panose="020B0502040204020203" pitchFamily="34" charset="0"/>
                <a:cs typeface="Segoe UI" panose="020B0502040204020203" pitchFamily="34" charset="0"/>
              </a:rPr>
              <a:t>(aposentados</a:t>
            </a:r>
            <a:r>
              <a:rPr lang="pt-BR" sz="2000" spc="5" dirty="0" smtClean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pt-BR" sz="2000" dirty="0" smtClean="0">
                <a:latin typeface="Segoe UI" panose="020B0502040204020203" pitchFamily="34" charset="0"/>
                <a:cs typeface="Segoe UI" panose="020B0502040204020203" pitchFamily="34" charset="0"/>
              </a:rPr>
              <a:t>e </a:t>
            </a:r>
            <a:r>
              <a:rPr lang="pt-BR" sz="2000" spc="-390" dirty="0" smtClean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pt-BR" sz="2000" spc="-10" dirty="0" smtClean="0">
                <a:latin typeface="Segoe UI" panose="020B0502040204020203" pitchFamily="34" charset="0"/>
                <a:cs typeface="Segoe UI" panose="020B0502040204020203" pitchFamily="34" charset="0"/>
              </a:rPr>
              <a:t>pensionistas)</a:t>
            </a:r>
            <a:r>
              <a:rPr lang="pt-BR" sz="2000" dirty="0" smtClean="0">
                <a:latin typeface="Segoe UI" panose="020B0502040204020203" pitchFamily="34" charset="0"/>
                <a:cs typeface="Segoe UI" panose="020B0502040204020203" pitchFamily="34" charset="0"/>
              </a:rPr>
              <a:t> é </a:t>
            </a:r>
            <a:r>
              <a:rPr lang="pt-BR" sz="2000" b="1" spc="-5" dirty="0">
                <a:solidFill>
                  <a:srgbClr val="C0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calculada</a:t>
            </a:r>
            <a:r>
              <a:rPr lang="pt-BR" sz="2000" b="1" spc="25" dirty="0">
                <a:solidFill>
                  <a:srgbClr val="C0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pt-BR" sz="2000" b="1" spc="-15" dirty="0">
                <a:solidFill>
                  <a:srgbClr val="C0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conforme</a:t>
            </a:r>
            <a:r>
              <a:rPr lang="pt-BR" sz="2000" b="1" spc="10" dirty="0">
                <a:solidFill>
                  <a:srgbClr val="C0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pt-BR" sz="2000" b="1" dirty="0">
                <a:solidFill>
                  <a:srgbClr val="C0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a</a:t>
            </a:r>
            <a:r>
              <a:rPr lang="pt-BR" sz="2000" b="1" spc="-5" dirty="0">
                <a:solidFill>
                  <a:srgbClr val="C0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tabela</a:t>
            </a:r>
            <a:r>
              <a:rPr lang="pt-BR" sz="2000" b="1" spc="10" dirty="0">
                <a:solidFill>
                  <a:srgbClr val="C0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pt-BR" sz="2000" b="1" spc="-5" dirty="0" smtClean="0">
                <a:solidFill>
                  <a:srgbClr val="C0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do</a:t>
            </a:r>
            <a:r>
              <a:rPr lang="pt-BR" sz="2000" b="1" spc="10" dirty="0" smtClean="0">
                <a:solidFill>
                  <a:srgbClr val="C0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pt-BR" sz="2000" b="1" dirty="0" smtClean="0">
                <a:solidFill>
                  <a:srgbClr val="C0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INSS,</a:t>
            </a:r>
            <a:r>
              <a:rPr lang="pt-BR" sz="2000" b="1" spc="-5" dirty="0" smtClean="0">
                <a:solidFill>
                  <a:srgbClr val="C0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pt-BR" sz="2000" b="1" spc="-5" dirty="0">
                <a:solidFill>
                  <a:srgbClr val="C0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de</a:t>
            </a:r>
            <a:r>
              <a:rPr lang="pt-BR" sz="2000" b="1" dirty="0">
                <a:solidFill>
                  <a:srgbClr val="C0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pt-BR" sz="2000" b="1" spc="-10" dirty="0">
                <a:solidFill>
                  <a:srgbClr val="C0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forma</a:t>
            </a:r>
            <a:r>
              <a:rPr lang="pt-BR" sz="2000" b="1" spc="-5" dirty="0">
                <a:solidFill>
                  <a:srgbClr val="C0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pt-BR" sz="2000" b="1" spc="-10" dirty="0">
                <a:solidFill>
                  <a:srgbClr val="C0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progressiva</a:t>
            </a:r>
            <a:r>
              <a:rPr lang="pt-BR" sz="2000" spc="-10" dirty="0">
                <a:latin typeface="Segoe UI" panose="020B0502040204020203" pitchFamily="34" charset="0"/>
                <a:cs typeface="Segoe UI" panose="020B0502040204020203" pitchFamily="34" charset="0"/>
              </a:rPr>
              <a:t>.</a:t>
            </a:r>
            <a:endParaRPr lang="pt-BR" sz="2000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graphicFrame>
        <p:nvGraphicFramePr>
          <p:cNvPr id="8" name="Tabela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02226962"/>
              </p:ext>
            </p:extLst>
          </p:nvPr>
        </p:nvGraphicFramePr>
        <p:xfrm>
          <a:off x="617838" y="3381250"/>
          <a:ext cx="5791199" cy="2988657"/>
        </p:xfrm>
        <a:graphic>
          <a:graphicData uri="http://schemas.openxmlformats.org/drawingml/2006/table">
            <a:tbl>
              <a:tblPr firstRow="1" firstCol="1" bandRow="1"/>
              <a:tblGrid>
                <a:gridCol w="1084805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3365533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340861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592743">
                <a:tc gridSpan="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2000" b="1" dirty="0">
                          <a:solidFill>
                            <a:srgbClr val="FFFFFF"/>
                          </a:solidFill>
                          <a:effectLst/>
                          <a:latin typeface="Segoe UI" panose="020B0502040204020203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Tabela do INSS </a:t>
                      </a:r>
                      <a:r>
                        <a:rPr lang="pt-BR" sz="2000" b="1" dirty="0" smtClean="0">
                          <a:solidFill>
                            <a:srgbClr val="FFFFFF"/>
                          </a:solidFill>
                          <a:effectLst/>
                          <a:latin typeface="Segoe UI" panose="020B0502040204020203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2023 </a:t>
                      </a:r>
                      <a:r>
                        <a:rPr lang="pt-BR" sz="2000" b="1" dirty="0">
                          <a:solidFill>
                            <a:srgbClr val="FFFFFF"/>
                          </a:solidFill>
                          <a:effectLst/>
                          <a:latin typeface="Segoe UI" panose="020B0502040204020203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– Contribuição Previdenciária Progressiva</a:t>
                      </a:r>
                      <a:endParaRPr lang="pt-BR" sz="2000" dirty="0">
                        <a:effectLst/>
                        <a:latin typeface="Segoe UI" panose="020B0502040204020203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42745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81000"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2000" b="1" dirty="0">
                          <a:effectLst/>
                          <a:latin typeface="Segoe UI" panose="020B0502040204020203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Faixas</a:t>
                      </a:r>
                      <a:endParaRPr lang="pt-BR" sz="2000" dirty="0">
                        <a:effectLst/>
                        <a:latin typeface="Segoe UI" panose="020B0502040204020203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2000" b="1" dirty="0">
                          <a:effectLst/>
                          <a:latin typeface="Segoe UI" panose="020B0502040204020203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Alíquota</a:t>
                      </a:r>
                      <a:endParaRPr lang="pt-BR" sz="2000" dirty="0">
                        <a:effectLst/>
                        <a:latin typeface="Segoe UI" panose="020B0502040204020203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9785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2000">
                          <a:effectLst/>
                          <a:latin typeface="Segoe UI" panose="020B0502040204020203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1ª Faixa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2000" dirty="0">
                          <a:effectLst/>
                          <a:latin typeface="Segoe UI" panose="020B0502040204020203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de R$0,00 até </a:t>
                      </a:r>
                      <a:r>
                        <a:rPr lang="pt-BR" sz="2000" dirty="0" smtClean="0">
                          <a:effectLst/>
                          <a:latin typeface="Segoe UI" panose="020B0502040204020203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R$1.320,00</a:t>
                      </a:r>
                      <a:endParaRPr lang="pt-BR" sz="2000" dirty="0">
                        <a:effectLst/>
                        <a:latin typeface="Segoe UI" panose="020B0502040204020203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2000" dirty="0">
                          <a:effectLst/>
                          <a:latin typeface="Segoe UI" panose="020B0502040204020203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7,5%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2000">
                          <a:effectLst/>
                          <a:latin typeface="Segoe UI" panose="020B0502040204020203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2ª Faixa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2000" dirty="0">
                          <a:effectLst/>
                          <a:latin typeface="Segoe UI" panose="020B0502040204020203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de </a:t>
                      </a:r>
                      <a:r>
                        <a:rPr lang="pt-BR" sz="2000" dirty="0" smtClean="0">
                          <a:effectLst/>
                          <a:latin typeface="Segoe UI" panose="020B0502040204020203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R$1.320,01 </a:t>
                      </a:r>
                      <a:r>
                        <a:rPr lang="pt-BR" sz="2000" dirty="0">
                          <a:effectLst/>
                          <a:latin typeface="Segoe UI" panose="020B0502040204020203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até </a:t>
                      </a:r>
                      <a:r>
                        <a:rPr lang="pt-BR" sz="2000" dirty="0" smtClean="0">
                          <a:effectLst/>
                          <a:latin typeface="Segoe UI" panose="020B0502040204020203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R$2.571,29</a:t>
                      </a:r>
                      <a:endParaRPr lang="pt-BR" sz="2000" dirty="0">
                        <a:effectLst/>
                        <a:latin typeface="Segoe UI" panose="020B0502040204020203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2000" dirty="0">
                          <a:effectLst/>
                          <a:latin typeface="Segoe UI" panose="020B0502040204020203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9,0%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2000">
                          <a:effectLst/>
                          <a:latin typeface="Segoe UI" panose="020B0502040204020203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3ª Faixa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2000" dirty="0">
                          <a:effectLst/>
                          <a:latin typeface="Segoe UI" panose="020B0502040204020203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de </a:t>
                      </a:r>
                      <a:r>
                        <a:rPr lang="pt-BR" sz="2000" dirty="0" smtClean="0">
                          <a:effectLst/>
                          <a:latin typeface="Segoe UI" panose="020B0502040204020203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R$2.571,30 </a:t>
                      </a:r>
                      <a:r>
                        <a:rPr lang="pt-BR" sz="2000" dirty="0">
                          <a:effectLst/>
                          <a:latin typeface="Segoe UI" panose="020B0502040204020203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até </a:t>
                      </a:r>
                      <a:r>
                        <a:rPr lang="pt-BR" sz="2000" dirty="0" smtClean="0">
                          <a:effectLst/>
                          <a:latin typeface="Segoe UI" panose="020B0502040204020203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R$3.856,94</a:t>
                      </a:r>
                      <a:endParaRPr lang="pt-BR" sz="2000" dirty="0">
                        <a:effectLst/>
                        <a:latin typeface="Segoe UI" panose="020B0502040204020203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2000" dirty="0">
                          <a:effectLst/>
                          <a:latin typeface="Segoe UI" panose="020B0502040204020203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12,0%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2000">
                          <a:effectLst/>
                          <a:latin typeface="Segoe UI" panose="020B0502040204020203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4ª Faixa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2000" dirty="0">
                          <a:effectLst/>
                          <a:latin typeface="Segoe UI" panose="020B0502040204020203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 partir de </a:t>
                      </a:r>
                      <a:r>
                        <a:rPr lang="pt-BR" sz="2000" dirty="0" smtClean="0">
                          <a:effectLst/>
                          <a:latin typeface="Segoe UI" panose="020B0502040204020203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R$3.856,95</a:t>
                      </a:r>
                      <a:endParaRPr lang="pt-BR" sz="2000" dirty="0">
                        <a:effectLst/>
                        <a:latin typeface="Segoe UI" panose="020B0502040204020203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2000" dirty="0">
                          <a:effectLst/>
                          <a:latin typeface="Segoe UI" panose="020B0502040204020203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14,0%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</a:tbl>
          </a:graphicData>
        </a:graphic>
      </p:graphicFrame>
      <p:graphicFrame>
        <p:nvGraphicFramePr>
          <p:cNvPr id="11" name="Tabela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86712037"/>
              </p:ext>
            </p:extLst>
          </p:nvPr>
        </p:nvGraphicFramePr>
        <p:xfrm>
          <a:off x="6781800" y="1114432"/>
          <a:ext cx="5181600" cy="5350174"/>
        </p:xfrm>
        <a:graphic>
          <a:graphicData uri="http://schemas.openxmlformats.org/drawingml/2006/table">
            <a:tbl>
              <a:tblPr firstRow="1" firstCol="1" bandRow="1"/>
              <a:tblGrid>
                <a:gridCol w="161709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720797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843713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704106">
                <a:tc gridSpan="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2000" b="1" dirty="0">
                          <a:solidFill>
                            <a:srgbClr val="FFFFFF"/>
                          </a:solidFill>
                          <a:effectLst/>
                          <a:latin typeface="Segoe UI" panose="020B0502040204020203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EXEMPLO DA NOVA CONTRIBUIÇÃO PREVIDENCIÁRIA - ATIVOS</a:t>
                      </a:r>
                      <a:endParaRPr lang="pt-BR" sz="2000" dirty="0">
                        <a:effectLst/>
                        <a:latin typeface="Segoe UI" panose="020B0502040204020203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42745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667494">
                <a:tc gridSpan="2"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pt-BR" sz="2000" b="1" dirty="0">
                          <a:effectLst/>
                          <a:latin typeface="Segoe UI" panose="020B0502040204020203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(1) Exemplo de Salário de Contribuição – Ativos</a:t>
                      </a:r>
                      <a:endParaRPr lang="pt-BR" sz="2000" dirty="0">
                        <a:effectLst/>
                        <a:latin typeface="Segoe UI" panose="020B0502040204020203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2000" b="1">
                          <a:effectLst/>
                          <a:latin typeface="Segoe UI" panose="020B0502040204020203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R$ 5.000,00</a:t>
                      </a:r>
                      <a:endParaRPr lang="pt-BR" sz="2000">
                        <a:effectLst/>
                        <a:latin typeface="Segoe UI" panose="020B0502040204020203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5189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2000" b="1">
                          <a:effectLst/>
                          <a:latin typeface="Segoe UI" panose="020B0502040204020203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Faixas</a:t>
                      </a:r>
                      <a:endParaRPr lang="pt-BR" sz="2000">
                        <a:effectLst/>
                        <a:latin typeface="Segoe UI" panose="020B0502040204020203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2000" b="1" dirty="0">
                          <a:effectLst/>
                          <a:latin typeface="Segoe UI" panose="020B0502040204020203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Alíquota</a:t>
                      </a:r>
                      <a:endParaRPr lang="pt-BR" sz="2000" dirty="0">
                        <a:effectLst/>
                        <a:latin typeface="Segoe UI" panose="020B0502040204020203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2000" b="1" dirty="0">
                          <a:effectLst/>
                          <a:latin typeface="Segoe UI" panose="020B0502040204020203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Desconto Efetivo</a:t>
                      </a:r>
                      <a:endParaRPr lang="pt-BR" sz="2000" dirty="0">
                        <a:effectLst/>
                        <a:latin typeface="Segoe UI" panose="020B0502040204020203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3856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2000">
                          <a:effectLst/>
                          <a:latin typeface="Segoe UI" panose="020B0502040204020203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1ª Faixa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2000" dirty="0">
                          <a:effectLst/>
                          <a:latin typeface="Segoe UI" panose="020B0502040204020203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7,5% x </a:t>
                      </a:r>
                      <a:r>
                        <a:rPr lang="pt-BR" sz="2000" baseline="0" dirty="0" smtClean="0">
                          <a:effectLst/>
                          <a:latin typeface="Segoe UI" panose="020B0502040204020203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1320,00</a:t>
                      </a:r>
                      <a:endParaRPr lang="pt-BR" sz="2000" dirty="0">
                        <a:effectLst/>
                        <a:latin typeface="Segoe UI" panose="020B0502040204020203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2000" dirty="0">
                          <a:effectLst/>
                          <a:latin typeface="Segoe UI" panose="020B0502040204020203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R$ </a:t>
                      </a:r>
                      <a:r>
                        <a:rPr lang="pt-BR" sz="2000" dirty="0" smtClean="0">
                          <a:effectLst/>
                          <a:latin typeface="Segoe UI" panose="020B0502040204020203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99,00</a:t>
                      </a:r>
                      <a:endParaRPr lang="pt-BR" sz="2000" dirty="0">
                        <a:effectLst/>
                        <a:latin typeface="Segoe UI" panose="020B0502040204020203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2000">
                          <a:effectLst/>
                          <a:latin typeface="Segoe UI" panose="020B0502040204020203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2ª Faixa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2000" dirty="0">
                          <a:effectLst/>
                          <a:latin typeface="Segoe UI" panose="020B0502040204020203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9,0% x </a:t>
                      </a:r>
                      <a:r>
                        <a:rPr lang="pt-BR" sz="2000" dirty="0" smtClean="0">
                          <a:effectLst/>
                          <a:latin typeface="Segoe UI" panose="020B0502040204020203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1251,29</a:t>
                      </a:r>
                      <a:endParaRPr lang="pt-BR" sz="2000" dirty="0">
                        <a:effectLst/>
                        <a:latin typeface="Segoe UI" panose="020B0502040204020203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2000" dirty="0">
                          <a:effectLst/>
                          <a:latin typeface="Segoe UI" panose="020B0502040204020203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R$ </a:t>
                      </a:r>
                      <a:r>
                        <a:rPr lang="pt-BR" sz="2000" dirty="0" smtClean="0">
                          <a:effectLst/>
                          <a:latin typeface="Segoe UI" panose="020B0502040204020203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112,62</a:t>
                      </a:r>
                      <a:endParaRPr lang="pt-BR" sz="2000" dirty="0">
                        <a:effectLst/>
                        <a:latin typeface="Segoe UI" panose="020B0502040204020203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36777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2000">
                          <a:effectLst/>
                          <a:latin typeface="Segoe UI" panose="020B0502040204020203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3ª Faixa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2000" dirty="0">
                          <a:effectLst/>
                          <a:latin typeface="Segoe UI" panose="020B0502040204020203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12,0% x </a:t>
                      </a:r>
                      <a:r>
                        <a:rPr lang="pt-BR" sz="2000" dirty="0" smtClean="0">
                          <a:effectLst/>
                          <a:latin typeface="Segoe UI" panose="020B0502040204020203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1285,64</a:t>
                      </a:r>
                      <a:endParaRPr lang="pt-BR" sz="2000" dirty="0">
                        <a:effectLst/>
                        <a:latin typeface="Segoe UI" panose="020B0502040204020203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2000" dirty="0">
                          <a:effectLst/>
                          <a:latin typeface="Segoe UI" panose="020B0502040204020203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R$ </a:t>
                      </a:r>
                      <a:r>
                        <a:rPr lang="pt-BR" sz="2000" dirty="0" smtClean="0">
                          <a:effectLst/>
                          <a:latin typeface="Segoe UI" panose="020B0502040204020203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154,28</a:t>
                      </a:r>
                      <a:endParaRPr lang="pt-BR" sz="2000" dirty="0">
                        <a:effectLst/>
                        <a:latin typeface="Segoe UI" panose="020B0502040204020203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34428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2000">
                          <a:effectLst/>
                          <a:latin typeface="Segoe UI" panose="020B0502040204020203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4ª Faixa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2000" dirty="0">
                          <a:effectLst/>
                          <a:latin typeface="Segoe UI" panose="020B0502040204020203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14,0% x </a:t>
                      </a:r>
                      <a:r>
                        <a:rPr lang="pt-BR" sz="2000" dirty="0" smtClean="0">
                          <a:effectLst/>
                          <a:latin typeface="Segoe UI" panose="020B0502040204020203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1143,05</a:t>
                      </a:r>
                      <a:endParaRPr lang="pt-BR" sz="2000" dirty="0">
                        <a:effectLst/>
                        <a:latin typeface="Segoe UI" panose="020B0502040204020203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2000" dirty="0">
                          <a:effectLst/>
                          <a:latin typeface="Segoe UI" panose="020B0502040204020203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R$ </a:t>
                      </a:r>
                      <a:r>
                        <a:rPr lang="pt-BR" sz="2000" dirty="0" smtClean="0">
                          <a:effectLst/>
                          <a:latin typeface="Segoe UI" panose="020B0502040204020203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160,03</a:t>
                      </a:r>
                      <a:endParaRPr lang="pt-BR" sz="2000" dirty="0">
                        <a:effectLst/>
                        <a:latin typeface="Segoe UI" panose="020B0502040204020203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473374">
                <a:tc gridSpan="2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t-BR" sz="2000" b="1">
                          <a:effectLst/>
                          <a:latin typeface="Segoe UI" panose="020B0502040204020203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(2) Contribuição Ativo</a:t>
                      </a:r>
                      <a:endParaRPr lang="pt-BR" sz="2000">
                        <a:effectLst/>
                        <a:latin typeface="Segoe UI" panose="020B0502040204020203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2000" b="1" dirty="0">
                          <a:effectLst/>
                          <a:latin typeface="Segoe UI" panose="020B0502040204020203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R</a:t>
                      </a:r>
                      <a:r>
                        <a:rPr lang="pt-BR" sz="2000" b="1">
                          <a:effectLst/>
                          <a:latin typeface="Segoe UI" panose="020B0502040204020203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$ </a:t>
                      </a:r>
                      <a:r>
                        <a:rPr lang="pt-BR" sz="2000" b="1" smtClean="0">
                          <a:effectLst/>
                          <a:latin typeface="Segoe UI" panose="020B0502040204020203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525,93</a:t>
                      </a:r>
                      <a:endParaRPr lang="pt-BR" sz="2000" dirty="0">
                        <a:effectLst/>
                        <a:latin typeface="Segoe UI" panose="020B0502040204020203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457200">
                <a:tc gridSpan="2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t-BR" sz="2000" b="1" dirty="0">
                          <a:effectLst/>
                          <a:latin typeface="Segoe UI" panose="020B0502040204020203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Alíquota Efetiva = (2) </a:t>
                      </a:r>
                      <a:r>
                        <a:rPr lang="pt-BR" sz="2000" b="1" dirty="0">
                          <a:effectLst/>
                          <a:latin typeface="Segoe UI" panose="020B0502040204020203" pitchFamily="34" charset="0"/>
                          <a:ea typeface="Times New Roman" panose="02020603050405020304" pitchFamily="18" charset="0"/>
                          <a:cs typeface="Segoe UI" panose="020B0502040204020203" pitchFamily="34" charset="0"/>
                        </a:rPr>
                        <a:t>÷ </a:t>
                      </a:r>
                      <a:r>
                        <a:rPr lang="pt-BR" sz="2000" b="1" dirty="0">
                          <a:effectLst/>
                          <a:latin typeface="Segoe UI" panose="020B0502040204020203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(1)</a:t>
                      </a:r>
                      <a:endParaRPr lang="pt-BR" sz="2000" dirty="0">
                        <a:effectLst/>
                        <a:latin typeface="Segoe UI" panose="020B0502040204020203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2000" b="1" dirty="0" smtClean="0">
                          <a:effectLst/>
                          <a:latin typeface="Segoe UI" panose="020B0502040204020203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10,52%</a:t>
                      </a:r>
                      <a:endParaRPr lang="pt-BR" sz="2000" dirty="0">
                        <a:effectLst/>
                        <a:latin typeface="Segoe UI" panose="020B0502040204020203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67232029"/>
      </p:ext>
    </p:extLst>
  </p:cSld>
  <p:clrMapOvr>
    <a:masterClrMapping/>
  </p:clrMapOvr>
  <p:transition spd="med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8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42" presetClass="entr" presetSubtype="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100"/>
                            </p:stCondLst>
                            <p:childTnLst>
                              <p:par>
                                <p:cTn id="2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2" grpId="0"/>
      <p:bldP spid="22" grpId="0" animBg="1"/>
      <p:bldP spid="23" grpId="0" animBg="1"/>
      <p:bldP spid="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Retângulo 57"/>
          <p:cNvSpPr/>
          <p:nvPr/>
        </p:nvSpPr>
        <p:spPr>
          <a:xfrm>
            <a:off x="203200" y="197806"/>
            <a:ext cx="11988800" cy="751202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9" name="Retângulo 8"/>
          <p:cNvSpPr/>
          <p:nvPr/>
        </p:nvSpPr>
        <p:spPr>
          <a:xfrm>
            <a:off x="0" y="1"/>
            <a:ext cx="419100" cy="6857999"/>
          </a:xfrm>
          <a:prstGeom prst="rect">
            <a:avLst/>
          </a:prstGeom>
          <a:solidFill>
            <a:srgbClr val="00A24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1" name="CaixaDeTexto 10"/>
          <p:cNvSpPr txBox="1"/>
          <p:nvPr/>
        </p:nvSpPr>
        <p:spPr>
          <a:xfrm>
            <a:off x="958850" y="273069"/>
            <a:ext cx="104775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b="1" dirty="0">
                <a:solidFill>
                  <a:srgbClr val="4E022C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REGIMES DE PREVIDÊNCIA SOCIAL</a:t>
            </a:r>
          </a:p>
        </p:txBody>
      </p:sp>
      <p:sp>
        <p:nvSpPr>
          <p:cNvPr id="54" name="CaixaDeTexto 53"/>
          <p:cNvSpPr txBox="1"/>
          <p:nvPr/>
        </p:nvSpPr>
        <p:spPr>
          <a:xfrm>
            <a:off x="1211035" y="4948366"/>
            <a:ext cx="2199483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000" b="1" dirty="0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SEGURADOS:</a:t>
            </a:r>
          </a:p>
          <a:p>
            <a:pPr algn="ctr"/>
            <a:endParaRPr lang="pt-BR" sz="2000" b="1" dirty="0">
              <a:solidFill>
                <a:schemeClr val="bg1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  <a:p>
            <a:pPr algn="ctr"/>
            <a:endParaRPr lang="pt-BR" sz="2000" b="1" dirty="0">
              <a:solidFill>
                <a:schemeClr val="bg1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  <a:p>
            <a:pPr algn="ctr"/>
            <a:endParaRPr lang="pt-BR" sz="2000" b="1" dirty="0">
              <a:solidFill>
                <a:schemeClr val="bg1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  <a:p>
            <a:pPr algn="ctr"/>
            <a:endParaRPr lang="pt-BR" sz="2000" b="1" dirty="0">
              <a:solidFill>
                <a:schemeClr val="bg1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grpSp>
        <p:nvGrpSpPr>
          <p:cNvPr id="8" name="Grupo 7"/>
          <p:cNvGrpSpPr/>
          <p:nvPr/>
        </p:nvGrpSpPr>
        <p:grpSpPr>
          <a:xfrm>
            <a:off x="1304692" y="1241407"/>
            <a:ext cx="2894020" cy="5136813"/>
            <a:chOff x="1184816" y="1542654"/>
            <a:chExt cx="2502189" cy="4890854"/>
          </a:xfrm>
        </p:grpSpPr>
        <p:grpSp>
          <p:nvGrpSpPr>
            <p:cNvPr id="21" name="Grupo 20"/>
            <p:cNvGrpSpPr/>
            <p:nvPr/>
          </p:nvGrpSpPr>
          <p:grpSpPr>
            <a:xfrm>
              <a:off x="1194344" y="2247024"/>
              <a:ext cx="2492661" cy="4186484"/>
              <a:chOff x="3229522" y="1884842"/>
              <a:chExt cx="2131260" cy="4450583"/>
            </a:xfrm>
          </p:grpSpPr>
          <p:grpSp>
            <p:nvGrpSpPr>
              <p:cNvPr id="13" name="Grupo 12"/>
              <p:cNvGrpSpPr/>
              <p:nvPr/>
            </p:nvGrpSpPr>
            <p:grpSpPr>
              <a:xfrm>
                <a:off x="3229522" y="1884842"/>
                <a:ext cx="2131260" cy="4450583"/>
                <a:chOff x="3176828" y="1884842"/>
                <a:chExt cx="1887042" cy="4450583"/>
              </a:xfrm>
            </p:grpSpPr>
            <p:sp>
              <p:nvSpPr>
                <p:cNvPr id="17" name="Retângulo 16"/>
                <p:cNvSpPr/>
                <p:nvPr/>
              </p:nvSpPr>
              <p:spPr>
                <a:xfrm>
                  <a:off x="3176828" y="2574332"/>
                  <a:ext cx="1887042" cy="3761093"/>
                </a:xfrm>
                <a:prstGeom prst="rect">
                  <a:avLst/>
                </a:prstGeom>
                <a:solidFill>
                  <a:schemeClr val="accent5">
                    <a:lumMod val="75000"/>
                  </a:schemeClr>
                </a:solidFill>
                <a:ln>
                  <a:solidFill>
                    <a:schemeClr val="bg1">
                      <a:lumMod val="9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pt-BR" sz="2000"/>
                </a:p>
              </p:txBody>
            </p:sp>
            <p:sp>
              <p:nvSpPr>
                <p:cNvPr id="18" name="Pentágono 17"/>
                <p:cNvSpPr/>
                <p:nvPr/>
              </p:nvSpPr>
              <p:spPr>
                <a:xfrm rot="5400000">
                  <a:off x="3632705" y="1428966"/>
                  <a:ext cx="975288" cy="1887040"/>
                </a:xfrm>
                <a:prstGeom prst="homePlate">
                  <a:avLst>
                    <a:gd name="adj" fmla="val 22186"/>
                  </a:avLst>
                </a:prstGeom>
                <a:solidFill>
                  <a:srgbClr val="E7F9FF"/>
                </a:solidFill>
                <a:ln>
                  <a:solidFill>
                    <a:schemeClr val="bg1">
                      <a:lumMod val="9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pt-BR" sz="2000"/>
                </a:p>
              </p:txBody>
            </p:sp>
          </p:grpSp>
          <p:sp>
            <p:nvSpPr>
              <p:cNvPr id="19" name="CaixaDeTexto 18"/>
              <p:cNvSpPr txBox="1"/>
              <p:nvPr/>
            </p:nvSpPr>
            <p:spPr>
              <a:xfrm>
                <a:off x="3247102" y="2894206"/>
                <a:ext cx="2088223" cy="239874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pt-BR" sz="2000" b="1" dirty="0">
                    <a:solidFill>
                      <a:schemeClr val="bg1"/>
                    </a:solidFill>
                    <a:latin typeface="Segoe UI" panose="020B0502040204020203" pitchFamily="34" charset="0"/>
                    <a:ea typeface="Segoe UI" panose="020B0502040204020203" pitchFamily="34" charset="0"/>
                    <a:cs typeface="Segoe UI" panose="020B0502040204020203" pitchFamily="34" charset="0"/>
                  </a:rPr>
                  <a:t>Instituto Nacional do Seguro Social, </a:t>
                </a:r>
                <a:r>
                  <a:rPr lang="pt-BR" sz="2000" dirty="0">
                    <a:solidFill>
                      <a:schemeClr val="bg1"/>
                    </a:solidFill>
                    <a:latin typeface="Segoe UI" panose="020B0502040204020203" pitchFamily="34" charset="0"/>
                    <a:ea typeface="Segoe UI" panose="020B0502040204020203" pitchFamily="34" charset="0"/>
                    <a:cs typeface="Segoe UI" panose="020B0502040204020203" pitchFamily="34" charset="0"/>
                  </a:rPr>
                  <a:t>autarquia federal vinculada ao Ministério da </a:t>
                </a:r>
                <a:r>
                  <a:rPr lang="pt-BR" sz="2000" dirty="0" smtClean="0">
                    <a:solidFill>
                      <a:schemeClr val="bg1"/>
                    </a:solidFill>
                    <a:latin typeface="Segoe UI" panose="020B0502040204020203" pitchFamily="34" charset="0"/>
                    <a:ea typeface="Segoe UI" panose="020B0502040204020203" pitchFamily="34" charset="0"/>
                    <a:cs typeface="Segoe UI" panose="020B0502040204020203" pitchFamily="34" charset="0"/>
                  </a:rPr>
                  <a:t>Previdência Social</a:t>
                </a:r>
                <a:endParaRPr lang="pt-BR" sz="2000" dirty="0">
                  <a:solidFill>
                    <a:schemeClr val="bg1"/>
                  </a:solidFill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endParaRPr>
              </a:p>
              <a:p>
                <a:pPr algn="ctr"/>
                <a:endParaRPr lang="pt-BR" sz="800" b="1" dirty="0">
                  <a:solidFill>
                    <a:schemeClr val="bg1"/>
                  </a:solidFill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endParaRPr>
              </a:p>
              <a:p>
                <a:pPr algn="ctr"/>
                <a:r>
                  <a:rPr lang="pt-BR" sz="2000" b="1" dirty="0">
                    <a:solidFill>
                      <a:schemeClr val="bg1"/>
                    </a:solidFill>
                    <a:latin typeface="Segoe UI" panose="020B0502040204020203" pitchFamily="34" charset="0"/>
                    <a:ea typeface="Segoe UI" panose="020B0502040204020203" pitchFamily="34" charset="0"/>
                    <a:cs typeface="Segoe UI" panose="020B0502040204020203" pitchFamily="34" charset="0"/>
                  </a:rPr>
                  <a:t>Caráter </a:t>
                </a:r>
                <a:r>
                  <a:rPr lang="pt-BR" sz="2000" b="1" dirty="0" smtClean="0">
                    <a:solidFill>
                      <a:schemeClr val="bg1"/>
                    </a:solidFill>
                    <a:latin typeface="Segoe UI" panose="020B0502040204020203" pitchFamily="34" charset="0"/>
                    <a:ea typeface="Segoe UI" panose="020B0502040204020203" pitchFamily="34" charset="0"/>
                    <a:cs typeface="Segoe UI" panose="020B0502040204020203" pitchFamily="34" charset="0"/>
                  </a:rPr>
                  <a:t>contributivo</a:t>
                </a:r>
              </a:p>
              <a:p>
                <a:pPr algn="ctr"/>
                <a:endParaRPr lang="pt-BR" sz="2000" b="1" dirty="0">
                  <a:solidFill>
                    <a:schemeClr val="bg1"/>
                  </a:solidFill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endParaRPr>
              </a:p>
            </p:txBody>
          </p:sp>
          <p:pic>
            <p:nvPicPr>
              <p:cNvPr id="31" name="Imagem 30"/>
              <p:cNvPicPr>
                <a:picLocks noChangeAspect="1"/>
              </p:cNvPicPr>
              <p:nvPr/>
            </p:nvPicPr>
            <p:blipFill>
              <a:blip r:embed="rId3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632061" y="1991165"/>
                <a:ext cx="1202628" cy="852389"/>
              </a:xfrm>
              <a:prstGeom prst="rect">
                <a:avLst/>
              </a:prstGeom>
            </p:spPr>
          </p:pic>
        </p:grpSp>
        <p:sp>
          <p:nvSpPr>
            <p:cNvPr id="60" name="CaixaDeTexto 59"/>
            <p:cNvSpPr txBox="1"/>
            <p:nvPr/>
          </p:nvSpPr>
          <p:spPr>
            <a:xfrm>
              <a:off x="1184816" y="1542654"/>
              <a:ext cx="2502185" cy="707886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pt-BR" sz="2000" b="1" dirty="0">
                  <a:solidFill>
                    <a:schemeClr val="bg1"/>
                  </a:solidFill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rPr>
                <a:t>REGIME </a:t>
              </a:r>
            </a:p>
            <a:p>
              <a:pPr algn="ctr"/>
              <a:r>
                <a:rPr lang="pt-BR" sz="2000" b="1" dirty="0">
                  <a:solidFill>
                    <a:schemeClr val="bg1"/>
                  </a:solidFill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rPr>
                <a:t>GERAL</a:t>
              </a:r>
            </a:p>
          </p:txBody>
        </p:sp>
      </p:grpSp>
      <p:grpSp>
        <p:nvGrpSpPr>
          <p:cNvPr id="14" name="Grupo 13"/>
          <p:cNvGrpSpPr/>
          <p:nvPr/>
        </p:nvGrpSpPr>
        <p:grpSpPr>
          <a:xfrm>
            <a:off x="8406999" y="1241408"/>
            <a:ext cx="3129404" cy="5149430"/>
            <a:chOff x="8510398" y="1607201"/>
            <a:chExt cx="2758340" cy="4965236"/>
          </a:xfrm>
        </p:grpSpPr>
        <p:grpSp>
          <p:nvGrpSpPr>
            <p:cNvPr id="43" name="Grupo 42"/>
            <p:cNvGrpSpPr/>
            <p:nvPr/>
          </p:nvGrpSpPr>
          <p:grpSpPr>
            <a:xfrm>
              <a:off x="8510398" y="2321942"/>
              <a:ext cx="2758340" cy="4250495"/>
              <a:chOff x="6813271" y="2107749"/>
              <a:chExt cx="2340476" cy="4674435"/>
            </a:xfrm>
          </p:grpSpPr>
          <p:grpSp>
            <p:nvGrpSpPr>
              <p:cNvPr id="44" name="Grupo 43"/>
              <p:cNvGrpSpPr/>
              <p:nvPr/>
            </p:nvGrpSpPr>
            <p:grpSpPr>
              <a:xfrm>
                <a:off x="6904661" y="2107749"/>
                <a:ext cx="2092838" cy="4659455"/>
                <a:chOff x="1285074" y="1923072"/>
                <a:chExt cx="1915941" cy="4659455"/>
              </a:xfrm>
            </p:grpSpPr>
            <p:sp>
              <p:nvSpPr>
                <p:cNvPr id="51" name="Retângulo 50"/>
                <p:cNvSpPr/>
                <p:nvPr/>
              </p:nvSpPr>
              <p:spPr>
                <a:xfrm>
                  <a:off x="1293063" y="2792560"/>
                  <a:ext cx="1907952" cy="3789967"/>
                </a:xfrm>
                <a:prstGeom prst="rect">
                  <a:avLst/>
                </a:prstGeom>
                <a:solidFill>
                  <a:srgbClr val="7030A0"/>
                </a:solidFill>
                <a:ln>
                  <a:solidFill>
                    <a:schemeClr val="bg1">
                      <a:lumMod val="9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pt-BR" sz="2000"/>
                </a:p>
              </p:txBody>
            </p:sp>
            <p:sp>
              <p:nvSpPr>
                <p:cNvPr id="52" name="Pentágono 51"/>
                <p:cNvSpPr/>
                <p:nvPr/>
              </p:nvSpPr>
              <p:spPr>
                <a:xfrm rot="5400000">
                  <a:off x="1678621" y="1529525"/>
                  <a:ext cx="1120860" cy="1907953"/>
                </a:xfrm>
                <a:prstGeom prst="homePlate">
                  <a:avLst>
                    <a:gd name="adj" fmla="val 22186"/>
                  </a:avLst>
                </a:prstGeom>
                <a:solidFill>
                  <a:schemeClr val="bg1">
                    <a:lumMod val="95000"/>
                  </a:schemeClr>
                </a:solidFill>
                <a:ln>
                  <a:solidFill>
                    <a:schemeClr val="bg1">
                      <a:lumMod val="9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pt-BR" sz="2000"/>
                </a:p>
              </p:txBody>
            </p:sp>
          </p:grpSp>
          <p:pic>
            <p:nvPicPr>
              <p:cNvPr id="45" name="Imagem 44"/>
              <p:cNvPicPr>
                <a:picLocks noChangeAspect="1"/>
              </p:cNvPicPr>
              <p:nvPr/>
            </p:nvPicPr>
            <p:blipFill>
              <a:blip r:embed="rId4" cstate="print">
                <a:duotone>
                  <a:schemeClr val="accent3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573450" y="2224886"/>
                <a:ext cx="840533" cy="840533"/>
              </a:xfrm>
              <a:prstGeom prst="rect">
                <a:avLst/>
              </a:prstGeom>
            </p:spPr>
          </p:pic>
          <p:grpSp>
            <p:nvGrpSpPr>
              <p:cNvPr id="46" name="Grupo 45"/>
              <p:cNvGrpSpPr/>
              <p:nvPr/>
            </p:nvGrpSpPr>
            <p:grpSpPr>
              <a:xfrm>
                <a:off x="6813271" y="3198590"/>
                <a:ext cx="2340476" cy="3102419"/>
                <a:chOff x="8162192" y="3051620"/>
                <a:chExt cx="2340476" cy="3102419"/>
              </a:xfrm>
            </p:grpSpPr>
            <p:sp>
              <p:nvSpPr>
                <p:cNvPr id="49" name="Retângulo 48"/>
                <p:cNvSpPr/>
                <p:nvPr/>
              </p:nvSpPr>
              <p:spPr>
                <a:xfrm>
                  <a:off x="8357773" y="3051620"/>
                  <a:ext cx="1988658" cy="440017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 algn="ctr"/>
                  <a:r>
                    <a:rPr lang="pt-BR" sz="2000" dirty="0">
                      <a:solidFill>
                        <a:schemeClr val="bg1"/>
                      </a:solidFill>
                      <a:latin typeface="Segoe UI" panose="020B0502040204020203" pitchFamily="34" charset="0"/>
                      <a:ea typeface="Segoe UI" panose="020B0502040204020203" pitchFamily="34" charset="0"/>
                      <a:cs typeface="Segoe UI" panose="020B0502040204020203" pitchFamily="34" charset="0"/>
                    </a:rPr>
                    <a:t>Administrado por</a:t>
                  </a:r>
                  <a:endParaRPr lang="pt-BR" sz="2000" b="1" dirty="0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50" name="Retângulo 49"/>
                <p:cNvSpPr/>
                <p:nvPr/>
              </p:nvSpPr>
              <p:spPr>
                <a:xfrm>
                  <a:off x="8162192" y="3314648"/>
                  <a:ext cx="2340476" cy="2839391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 algn="ctr"/>
                  <a:r>
                    <a:rPr lang="pt-BR" sz="2000" b="1" dirty="0">
                      <a:solidFill>
                        <a:schemeClr val="bg1"/>
                      </a:solidFill>
                      <a:latin typeface="Segoe UI" panose="020B0502040204020203" pitchFamily="34" charset="0"/>
                      <a:ea typeface="Segoe UI" panose="020B0502040204020203" pitchFamily="34" charset="0"/>
                      <a:cs typeface="Segoe UI" panose="020B0502040204020203" pitchFamily="34" charset="0"/>
                    </a:rPr>
                    <a:t>Entidades </a:t>
                  </a:r>
                  <a:endParaRPr lang="pt-BR" sz="2000" b="1" dirty="0" smtClean="0">
                    <a:solidFill>
                      <a:schemeClr val="bg1"/>
                    </a:solidFill>
                    <a:latin typeface="Segoe UI" panose="020B0502040204020203" pitchFamily="34" charset="0"/>
                    <a:ea typeface="Segoe UI" panose="020B0502040204020203" pitchFamily="34" charset="0"/>
                    <a:cs typeface="Segoe UI" panose="020B0502040204020203" pitchFamily="34" charset="0"/>
                  </a:endParaRPr>
                </a:p>
                <a:p>
                  <a:pPr algn="ctr"/>
                  <a:r>
                    <a:rPr lang="pt-BR" sz="2000" b="1" dirty="0" smtClean="0">
                      <a:solidFill>
                        <a:schemeClr val="bg1"/>
                      </a:solidFill>
                      <a:latin typeface="Segoe UI" panose="020B0502040204020203" pitchFamily="34" charset="0"/>
                      <a:ea typeface="Segoe UI" panose="020B0502040204020203" pitchFamily="34" charset="0"/>
                      <a:cs typeface="Segoe UI" panose="020B0502040204020203" pitchFamily="34" charset="0"/>
                    </a:rPr>
                    <a:t>FECHADAS</a:t>
                  </a:r>
                </a:p>
                <a:p>
                  <a:pPr algn="ctr"/>
                  <a:r>
                    <a:rPr lang="pt-BR" sz="2000" b="1" dirty="0" smtClean="0">
                      <a:solidFill>
                        <a:schemeClr val="bg1"/>
                      </a:solidFill>
                      <a:latin typeface="Segoe UI" panose="020B0502040204020203" pitchFamily="34" charset="0"/>
                      <a:ea typeface="Segoe UI" panose="020B0502040204020203" pitchFamily="34" charset="0"/>
                      <a:cs typeface="Segoe UI" panose="020B0502040204020203" pitchFamily="34" charset="0"/>
                    </a:rPr>
                    <a:t>Ou ABERTAS</a:t>
                  </a:r>
                  <a:endParaRPr lang="pt-BR" sz="2000" b="1" dirty="0">
                    <a:solidFill>
                      <a:schemeClr val="bg1"/>
                    </a:solidFill>
                    <a:latin typeface="Segoe UI" panose="020B0502040204020203" pitchFamily="34" charset="0"/>
                    <a:ea typeface="Segoe UI" panose="020B0502040204020203" pitchFamily="34" charset="0"/>
                    <a:cs typeface="Segoe UI" panose="020B0502040204020203" pitchFamily="34" charset="0"/>
                  </a:endParaRPr>
                </a:p>
                <a:p>
                  <a:pPr algn="ctr"/>
                  <a:endParaRPr lang="pt-BR" sz="800" b="1" dirty="0">
                    <a:solidFill>
                      <a:schemeClr val="bg1"/>
                    </a:solidFill>
                    <a:latin typeface="Segoe UI" panose="020B0502040204020203" pitchFamily="34" charset="0"/>
                    <a:ea typeface="Segoe UI" panose="020B0502040204020203" pitchFamily="34" charset="0"/>
                    <a:cs typeface="Segoe UI" panose="020B0502040204020203" pitchFamily="34" charset="0"/>
                  </a:endParaRPr>
                </a:p>
                <a:p>
                  <a:pPr algn="ctr"/>
                  <a:r>
                    <a:rPr lang="pt-BR" sz="2000" dirty="0">
                      <a:solidFill>
                        <a:schemeClr val="bg1"/>
                      </a:solidFill>
                      <a:latin typeface="Segoe UI" panose="020B0502040204020203" pitchFamily="34" charset="0"/>
                      <a:ea typeface="Segoe UI" panose="020B0502040204020203" pitchFamily="34" charset="0"/>
                      <a:cs typeface="Segoe UI" panose="020B0502040204020203" pitchFamily="34" charset="0"/>
                    </a:rPr>
                    <a:t>Município de Barueri </a:t>
                  </a:r>
                </a:p>
                <a:p>
                  <a:pPr algn="ctr"/>
                  <a:r>
                    <a:rPr lang="pt-BR" sz="2000" dirty="0">
                      <a:solidFill>
                        <a:schemeClr val="bg1"/>
                      </a:solidFill>
                      <a:latin typeface="Segoe UI" panose="020B0502040204020203" pitchFamily="34" charset="0"/>
                      <a:ea typeface="Segoe UI" panose="020B0502040204020203" pitchFamily="34" charset="0"/>
                      <a:cs typeface="Segoe UI" panose="020B0502040204020203" pitchFamily="34" charset="0"/>
                    </a:rPr>
                    <a:t>instituído pela </a:t>
                  </a:r>
                </a:p>
                <a:p>
                  <a:pPr algn="ctr"/>
                  <a:r>
                    <a:rPr lang="pt-BR" sz="2000" dirty="0">
                      <a:solidFill>
                        <a:schemeClr val="bg1"/>
                      </a:solidFill>
                      <a:latin typeface="Segoe UI" panose="020B0502040204020203" pitchFamily="34" charset="0"/>
                      <a:ea typeface="Segoe UI" panose="020B0502040204020203" pitchFamily="34" charset="0"/>
                      <a:cs typeface="Segoe UI" panose="020B0502040204020203" pitchFamily="34" charset="0"/>
                    </a:rPr>
                    <a:t>Lei Complementar </a:t>
                  </a:r>
                </a:p>
                <a:p>
                  <a:pPr algn="ctr"/>
                  <a:r>
                    <a:rPr lang="pt-BR" sz="2000" dirty="0">
                      <a:solidFill>
                        <a:schemeClr val="bg1"/>
                      </a:solidFill>
                      <a:latin typeface="Segoe UI" panose="020B0502040204020203" pitchFamily="34" charset="0"/>
                      <a:ea typeface="Segoe UI" panose="020B0502040204020203" pitchFamily="34" charset="0"/>
                      <a:cs typeface="Segoe UI" panose="020B0502040204020203" pitchFamily="34" charset="0"/>
                    </a:rPr>
                    <a:t>nº </a:t>
                  </a:r>
                  <a:r>
                    <a:rPr lang="pt-BR" sz="2000" dirty="0" smtClean="0">
                      <a:solidFill>
                        <a:schemeClr val="bg1"/>
                      </a:solidFill>
                      <a:latin typeface="Segoe UI" panose="020B0502040204020203" pitchFamily="34" charset="0"/>
                      <a:ea typeface="Segoe UI" panose="020B0502040204020203" pitchFamily="34" charset="0"/>
                      <a:cs typeface="Segoe UI" panose="020B0502040204020203" pitchFamily="34" charset="0"/>
                    </a:rPr>
                    <a:t>502/2021</a:t>
                  </a:r>
                </a:p>
                <a:p>
                  <a:pPr algn="ctr"/>
                  <a:endParaRPr lang="pt-BR" sz="2000" dirty="0">
                    <a:solidFill>
                      <a:schemeClr val="bg1"/>
                    </a:solidFill>
                    <a:latin typeface="Segoe UI" panose="020B0502040204020203" pitchFamily="34" charset="0"/>
                    <a:ea typeface="Segoe UI" panose="020B0502040204020203" pitchFamily="34" charset="0"/>
                    <a:cs typeface="Segoe UI" panose="020B0502040204020203" pitchFamily="34" charset="0"/>
                  </a:endParaRPr>
                </a:p>
              </p:txBody>
            </p:sp>
          </p:grpSp>
          <p:sp>
            <p:nvSpPr>
              <p:cNvPr id="47" name="Retângulo 46"/>
              <p:cNvSpPr/>
              <p:nvPr/>
            </p:nvSpPr>
            <p:spPr>
              <a:xfrm>
                <a:off x="6997991" y="6003694"/>
                <a:ext cx="1991450" cy="77849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pt-BR" sz="2000" dirty="0">
                    <a:solidFill>
                      <a:schemeClr val="bg1"/>
                    </a:solidFill>
                    <a:latin typeface="Segoe UI" panose="020B0502040204020203" pitchFamily="34" charset="0"/>
                    <a:ea typeface="Segoe UI" panose="020B0502040204020203" pitchFamily="34" charset="0"/>
                    <a:cs typeface="Segoe UI" panose="020B0502040204020203" pitchFamily="34" charset="0"/>
                  </a:rPr>
                  <a:t>Filiação</a:t>
                </a:r>
              </a:p>
              <a:p>
                <a:pPr algn="ctr"/>
                <a:r>
                  <a:rPr lang="pt-BR" sz="2000" b="1" dirty="0">
                    <a:solidFill>
                      <a:schemeClr val="bg1"/>
                    </a:solidFill>
                    <a:latin typeface="Segoe UI" panose="020B0502040204020203" pitchFamily="34" charset="0"/>
                    <a:ea typeface="Segoe UI" panose="020B0502040204020203" pitchFamily="34" charset="0"/>
                    <a:cs typeface="Segoe UI" panose="020B0502040204020203" pitchFamily="34" charset="0"/>
                  </a:rPr>
                  <a:t>facultativa</a:t>
                </a:r>
              </a:p>
            </p:txBody>
          </p:sp>
        </p:grpSp>
        <p:sp>
          <p:nvSpPr>
            <p:cNvPr id="62" name="CaixaDeTexto 61"/>
            <p:cNvSpPr txBox="1"/>
            <p:nvPr/>
          </p:nvSpPr>
          <p:spPr>
            <a:xfrm>
              <a:off x="8618110" y="1607201"/>
              <a:ext cx="2456206" cy="707886"/>
            </a:xfrm>
            <a:prstGeom prst="rect">
              <a:avLst/>
            </a:prstGeom>
            <a:solidFill>
              <a:srgbClr val="7030A0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pt-BR" sz="2000" b="1" dirty="0">
                  <a:solidFill>
                    <a:schemeClr val="bg1"/>
                  </a:solidFill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rPr>
                <a:t>PREVIDÊNCIA</a:t>
              </a:r>
            </a:p>
            <a:p>
              <a:pPr algn="ctr"/>
              <a:r>
                <a:rPr lang="pt-BR" sz="2000" b="1" dirty="0">
                  <a:solidFill>
                    <a:schemeClr val="bg1"/>
                  </a:solidFill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rPr>
                <a:t>COMPLEMENTAR</a:t>
              </a:r>
            </a:p>
          </p:txBody>
        </p:sp>
      </p:grpSp>
      <p:grpSp>
        <p:nvGrpSpPr>
          <p:cNvPr id="10" name="Grupo 9"/>
          <p:cNvGrpSpPr/>
          <p:nvPr/>
        </p:nvGrpSpPr>
        <p:grpSpPr>
          <a:xfrm>
            <a:off x="4943315" y="1241407"/>
            <a:ext cx="2931549" cy="5135304"/>
            <a:chOff x="5181553" y="1551898"/>
            <a:chExt cx="2529876" cy="4928746"/>
          </a:xfrm>
        </p:grpSpPr>
        <p:grpSp>
          <p:nvGrpSpPr>
            <p:cNvPr id="32" name="Grupo 31"/>
            <p:cNvGrpSpPr/>
            <p:nvPr/>
          </p:nvGrpSpPr>
          <p:grpSpPr>
            <a:xfrm>
              <a:off x="5181553" y="2126275"/>
              <a:ext cx="2529876" cy="4354369"/>
              <a:chOff x="7821048" y="1905176"/>
              <a:chExt cx="2529876" cy="3387586"/>
            </a:xfrm>
          </p:grpSpPr>
          <p:grpSp>
            <p:nvGrpSpPr>
              <p:cNvPr id="33" name="Grupo 32"/>
              <p:cNvGrpSpPr/>
              <p:nvPr/>
            </p:nvGrpSpPr>
            <p:grpSpPr>
              <a:xfrm>
                <a:off x="7839419" y="1905176"/>
                <a:ext cx="2493137" cy="3387586"/>
                <a:chOff x="4949065" y="1770849"/>
                <a:chExt cx="1925095" cy="3387586"/>
              </a:xfrm>
            </p:grpSpPr>
            <p:sp>
              <p:nvSpPr>
                <p:cNvPr id="41" name="Retângulo 40"/>
                <p:cNvSpPr/>
                <p:nvPr/>
              </p:nvSpPr>
              <p:spPr>
                <a:xfrm>
                  <a:off x="4949066" y="2388023"/>
                  <a:ext cx="1925094" cy="2770412"/>
                </a:xfrm>
                <a:prstGeom prst="rect">
                  <a:avLst/>
                </a:prstGeom>
                <a:solidFill>
                  <a:schemeClr val="accent4">
                    <a:lumMod val="50000"/>
                  </a:schemeClr>
                </a:solidFill>
                <a:ln>
                  <a:solidFill>
                    <a:schemeClr val="bg1">
                      <a:lumMod val="9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pt-BR" sz="2000"/>
                </a:p>
              </p:txBody>
            </p:sp>
            <p:sp>
              <p:nvSpPr>
                <p:cNvPr id="42" name="Pentágono 41"/>
                <p:cNvSpPr/>
                <p:nvPr/>
              </p:nvSpPr>
              <p:spPr>
                <a:xfrm rot="5400000">
                  <a:off x="5485200" y="1234714"/>
                  <a:ext cx="852825" cy="1925095"/>
                </a:xfrm>
                <a:prstGeom prst="homePlate">
                  <a:avLst>
                    <a:gd name="adj" fmla="val 22186"/>
                  </a:avLst>
                </a:prstGeom>
                <a:solidFill>
                  <a:srgbClr val="FFF9E5"/>
                </a:solidFill>
                <a:ln>
                  <a:solidFill>
                    <a:schemeClr val="bg1">
                      <a:lumMod val="9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pt-BR" sz="2000"/>
                </a:p>
              </p:txBody>
            </p:sp>
          </p:grpSp>
          <p:grpSp>
            <p:nvGrpSpPr>
              <p:cNvPr id="35" name="Grupo 34"/>
              <p:cNvGrpSpPr/>
              <p:nvPr/>
            </p:nvGrpSpPr>
            <p:grpSpPr>
              <a:xfrm>
                <a:off x="7821048" y="2717584"/>
                <a:ext cx="2529876" cy="2035713"/>
                <a:chOff x="6307091" y="2210356"/>
                <a:chExt cx="4218287" cy="1481362"/>
              </a:xfrm>
            </p:grpSpPr>
            <p:sp>
              <p:nvSpPr>
                <p:cNvPr id="39" name="CaixaDeTexto 38"/>
                <p:cNvSpPr txBox="1"/>
                <p:nvPr/>
              </p:nvSpPr>
              <p:spPr>
                <a:xfrm>
                  <a:off x="6307091" y="2210356"/>
                  <a:ext cx="4218287" cy="115389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pt-BR" sz="2000" b="1" dirty="0">
                      <a:solidFill>
                        <a:schemeClr val="bg1"/>
                      </a:solidFill>
                      <a:latin typeface="Segoe UI" panose="020B0502040204020203" pitchFamily="34" charset="0"/>
                      <a:cs typeface="Segoe UI" panose="020B0502040204020203" pitchFamily="34" charset="0"/>
                    </a:rPr>
                    <a:t>Autarquia Municipal </a:t>
                  </a:r>
                </a:p>
                <a:p>
                  <a:pPr algn="ctr"/>
                  <a:r>
                    <a:rPr lang="pt-BR" sz="2000" b="1" dirty="0" smtClean="0">
                      <a:solidFill>
                        <a:schemeClr val="bg1"/>
                      </a:solidFill>
                      <a:latin typeface="Segoe UI" panose="020B0502040204020203" pitchFamily="34" charset="0"/>
                      <a:cs typeface="Segoe UI" panose="020B0502040204020203" pitchFamily="34" charset="0"/>
                    </a:rPr>
                    <a:t>L.C. nº </a:t>
                  </a:r>
                  <a:r>
                    <a:rPr lang="pt-BR" sz="2000" b="1" dirty="0">
                      <a:solidFill>
                        <a:schemeClr val="bg1"/>
                      </a:solidFill>
                      <a:latin typeface="Segoe UI" panose="020B0502040204020203" pitchFamily="34" charset="0"/>
                      <a:cs typeface="Segoe UI" panose="020B0502040204020203" pitchFamily="34" charset="0"/>
                    </a:rPr>
                    <a:t>434/2018</a:t>
                  </a:r>
                </a:p>
                <a:p>
                  <a:pPr algn="ctr"/>
                  <a:endParaRPr lang="pt-BR" sz="800" b="1" dirty="0">
                    <a:solidFill>
                      <a:schemeClr val="bg1"/>
                    </a:solidFill>
                    <a:latin typeface="Segoe UI" panose="020B0502040204020203" pitchFamily="34" charset="0"/>
                    <a:cs typeface="Segoe UI" panose="020B0502040204020203" pitchFamily="34" charset="0"/>
                  </a:endParaRPr>
                </a:p>
                <a:p>
                  <a:pPr algn="ctr"/>
                  <a:r>
                    <a:rPr lang="pt-BR" sz="2000" b="1" dirty="0" smtClean="0">
                      <a:solidFill>
                        <a:schemeClr val="bg1"/>
                      </a:solidFill>
                      <a:latin typeface="Segoe UI" panose="020B0502040204020203" pitchFamily="34" charset="0"/>
                      <a:cs typeface="Segoe UI" panose="020B0502040204020203" pitchFamily="34" charset="0"/>
                    </a:rPr>
                    <a:t>MISSÃO: </a:t>
                  </a:r>
                </a:p>
                <a:p>
                  <a:pPr algn="ctr"/>
                  <a:r>
                    <a:rPr lang="pt-BR" sz="1600" dirty="0" smtClean="0">
                      <a:solidFill>
                        <a:schemeClr val="bg1"/>
                      </a:solidFill>
                      <a:latin typeface="Segoe UI" panose="020B0502040204020203" pitchFamily="34" charset="0"/>
                      <a:cs typeface="Segoe UI" panose="020B0502040204020203" pitchFamily="34" charset="0"/>
                    </a:rPr>
                    <a:t>“garantir o sustento para os servidores e seus dependentes </a:t>
                  </a:r>
                  <a:r>
                    <a:rPr lang="pt-BR" sz="1600" dirty="0" smtClean="0">
                      <a:solidFill>
                        <a:schemeClr val="bg1"/>
                      </a:solidFill>
                      <a:latin typeface="Segoe UI" panose="020B0502040204020203" pitchFamily="34" charset="0"/>
                      <a:ea typeface="Segoe UI" panose="020B0502040204020203" pitchFamily="34" charset="0"/>
                      <a:cs typeface="Segoe UI" panose="020B0502040204020203" pitchFamily="34" charset="0"/>
                    </a:rPr>
                    <a:t>nos casos de incapacidade para o trabalho ou morte</a:t>
                  </a:r>
                  <a:r>
                    <a:rPr lang="pt-BR" sz="1600" b="1" dirty="0" smtClean="0">
                      <a:solidFill>
                        <a:schemeClr val="bg1"/>
                      </a:solidFill>
                      <a:latin typeface="Segoe UI" panose="020B0502040204020203" pitchFamily="34" charset="0"/>
                      <a:ea typeface="Segoe UI" panose="020B0502040204020203" pitchFamily="34" charset="0"/>
                      <a:cs typeface="Segoe UI" panose="020B0502040204020203" pitchFamily="34" charset="0"/>
                    </a:rPr>
                    <a:t>”</a:t>
                  </a:r>
                  <a:endParaRPr lang="pt-BR" sz="1600" b="1" dirty="0">
                    <a:solidFill>
                      <a:schemeClr val="bg1"/>
                    </a:solidFill>
                    <a:latin typeface="Segoe UI" panose="020B0502040204020203" pitchFamily="34" charset="0"/>
                    <a:cs typeface="Segoe UI" panose="020B0502040204020203" pitchFamily="34" charset="0"/>
                  </a:endParaRPr>
                </a:p>
              </p:txBody>
            </p:sp>
            <p:sp>
              <p:nvSpPr>
                <p:cNvPr id="40" name="Retângulo 39"/>
                <p:cNvSpPr/>
                <p:nvPr/>
              </p:nvSpPr>
              <p:spPr>
                <a:xfrm>
                  <a:off x="6466668" y="3307088"/>
                  <a:ext cx="3838065" cy="384630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 algn="ctr"/>
                  <a:r>
                    <a:rPr lang="pt-BR" sz="2000" b="1" dirty="0">
                      <a:solidFill>
                        <a:schemeClr val="bg1"/>
                      </a:solidFill>
                      <a:latin typeface="Segoe UI" panose="020B0502040204020203" pitchFamily="34" charset="0"/>
                      <a:ea typeface="Segoe UI" panose="020B0502040204020203" pitchFamily="34" charset="0"/>
                      <a:cs typeface="Segoe UI" panose="020B0502040204020203" pitchFamily="34" charset="0"/>
                    </a:rPr>
                    <a:t>SEGURADOS:</a:t>
                  </a:r>
                </a:p>
                <a:p>
                  <a:pPr algn="ctr"/>
                  <a:r>
                    <a:rPr lang="pt-BR" sz="2000" dirty="0">
                      <a:solidFill>
                        <a:schemeClr val="bg1"/>
                      </a:solidFill>
                      <a:latin typeface="Segoe UI" panose="020B0502040204020203" pitchFamily="34" charset="0"/>
                      <a:ea typeface="Segoe UI" panose="020B0502040204020203" pitchFamily="34" charset="0"/>
                      <a:cs typeface="Segoe UI" panose="020B0502040204020203" pitchFamily="34" charset="0"/>
                    </a:rPr>
                    <a:t>Servidores </a:t>
                  </a:r>
                  <a:r>
                    <a:rPr lang="pt-BR" sz="2000" b="1" dirty="0" smtClean="0">
                      <a:solidFill>
                        <a:schemeClr val="bg1"/>
                      </a:solidFill>
                      <a:latin typeface="Segoe UI" panose="020B0502040204020203" pitchFamily="34" charset="0"/>
                      <a:ea typeface="Segoe UI" panose="020B0502040204020203" pitchFamily="34" charset="0"/>
                      <a:cs typeface="Segoe UI" panose="020B0502040204020203" pitchFamily="34" charset="0"/>
                    </a:rPr>
                    <a:t>efetivos</a:t>
                  </a:r>
                  <a:endParaRPr lang="pt-BR" sz="2000" dirty="0">
                    <a:solidFill>
                      <a:schemeClr val="bg1"/>
                    </a:solidFill>
                    <a:latin typeface="Segoe UI" panose="020B0502040204020203" pitchFamily="34" charset="0"/>
                    <a:ea typeface="Segoe UI" panose="020B0502040204020203" pitchFamily="34" charset="0"/>
                    <a:cs typeface="Segoe UI" panose="020B0502040204020203" pitchFamily="34" charset="0"/>
                  </a:endParaRPr>
                </a:p>
              </p:txBody>
            </p:sp>
          </p:grpSp>
          <p:grpSp>
            <p:nvGrpSpPr>
              <p:cNvPr id="36" name="Grupo 35"/>
              <p:cNvGrpSpPr/>
              <p:nvPr/>
            </p:nvGrpSpPr>
            <p:grpSpPr>
              <a:xfrm>
                <a:off x="9040463" y="3308014"/>
                <a:ext cx="1094137" cy="916717"/>
                <a:chOff x="8340327" y="2532663"/>
                <a:chExt cx="1824352" cy="916717"/>
              </a:xfrm>
            </p:grpSpPr>
            <p:sp>
              <p:nvSpPr>
                <p:cNvPr id="37" name="Retângulo 36"/>
                <p:cNvSpPr/>
                <p:nvPr/>
              </p:nvSpPr>
              <p:spPr>
                <a:xfrm>
                  <a:off x="8340327" y="3135693"/>
                  <a:ext cx="1824352" cy="313687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 marL="171450" indent="-171450">
                    <a:buFont typeface="Courier New" panose="02070309020205020404" pitchFamily="49" charset="0"/>
                    <a:buChar char="o"/>
                  </a:pPr>
                  <a:endParaRPr lang="pt-BR" sz="2000" dirty="0">
                    <a:solidFill>
                      <a:schemeClr val="bg1"/>
                    </a:solidFill>
                    <a:latin typeface="Segoe UI" panose="020B0502040204020203" pitchFamily="34" charset="0"/>
                    <a:ea typeface="Segoe UI" panose="020B0502040204020203" pitchFamily="34" charset="0"/>
                    <a:cs typeface="Segoe UI" panose="020B0502040204020203" pitchFamily="34" charset="0"/>
                  </a:endParaRPr>
                </a:p>
              </p:txBody>
            </p:sp>
            <p:sp>
              <p:nvSpPr>
                <p:cNvPr id="38" name="Retângulo 37"/>
                <p:cNvSpPr/>
                <p:nvPr/>
              </p:nvSpPr>
              <p:spPr>
                <a:xfrm>
                  <a:off x="8574496" y="2532663"/>
                  <a:ext cx="1305839" cy="313687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 algn="ctr"/>
                  <a:endParaRPr lang="pt-BR" sz="2000" b="1" dirty="0">
                    <a:solidFill>
                      <a:schemeClr val="bg1"/>
                    </a:solidFill>
                  </a:endParaRPr>
                </a:p>
              </p:txBody>
            </p:sp>
          </p:grpSp>
        </p:grpSp>
        <p:sp>
          <p:nvSpPr>
            <p:cNvPr id="61" name="CaixaDeTexto 60"/>
            <p:cNvSpPr txBox="1"/>
            <p:nvPr/>
          </p:nvSpPr>
          <p:spPr>
            <a:xfrm>
              <a:off x="5193264" y="1551898"/>
              <a:ext cx="2499796" cy="713370"/>
            </a:xfrm>
            <a:prstGeom prst="rect">
              <a:avLst/>
            </a:prstGeom>
            <a:solidFill>
              <a:schemeClr val="accent4">
                <a:lumMod val="50000"/>
              </a:schemeClr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pt-BR" sz="2000" b="1" dirty="0">
                  <a:solidFill>
                    <a:schemeClr val="bg1"/>
                  </a:solidFill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rPr>
                <a:t>REGIME </a:t>
              </a:r>
            </a:p>
            <a:p>
              <a:pPr algn="ctr"/>
              <a:r>
                <a:rPr lang="pt-BR" sz="2000" b="1" dirty="0">
                  <a:solidFill>
                    <a:schemeClr val="bg1"/>
                  </a:solidFill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rPr>
                <a:t>PRÓPRIO</a:t>
              </a:r>
            </a:p>
          </p:txBody>
        </p:sp>
      </p:grpSp>
      <p:sp>
        <p:nvSpPr>
          <p:cNvPr id="64" name="Retângulo 63"/>
          <p:cNvSpPr/>
          <p:nvPr/>
        </p:nvSpPr>
        <p:spPr>
          <a:xfrm>
            <a:off x="1239861" y="5054782"/>
            <a:ext cx="2945705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2000" b="1" dirty="0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SEGURADOS:</a:t>
            </a:r>
          </a:p>
          <a:p>
            <a:pPr algn="ctr"/>
            <a:r>
              <a:rPr lang="pt-BR" sz="2000" b="1" dirty="0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OBRIGATÓRIO </a:t>
            </a:r>
            <a:r>
              <a:rPr lang="pt-BR" sz="2000" dirty="0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(exerce atividade  econômica) </a:t>
            </a:r>
            <a:r>
              <a:rPr lang="pt-BR" sz="2000" b="1" dirty="0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ou FACULTATIVO</a:t>
            </a:r>
          </a:p>
        </p:txBody>
      </p:sp>
      <p:sp>
        <p:nvSpPr>
          <p:cNvPr id="2" name="Retângulo 1"/>
          <p:cNvSpPr/>
          <p:nvPr/>
        </p:nvSpPr>
        <p:spPr>
          <a:xfrm>
            <a:off x="5006955" y="5694939"/>
            <a:ext cx="2886677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2000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Caráter contributivo e </a:t>
            </a:r>
          </a:p>
          <a:p>
            <a:pPr algn="ctr"/>
            <a:r>
              <a:rPr lang="pt-BR" sz="2000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filiação obrigatória</a:t>
            </a:r>
          </a:p>
        </p:txBody>
      </p:sp>
      <p:pic>
        <p:nvPicPr>
          <p:cNvPr id="48" name="Imagem 4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54164" y="1754618"/>
            <a:ext cx="1776988" cy="12567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814906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tângulo 9"/>
          <p:cNvSpPr/>
          <p:nvPr/>
        </p:nvSpPr>
        <p:spPr>
          <a:xfrm>
            <a:off x="203200" y="197807"/>
            <a:ext cx="11988800" cy="673100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9" name="Retângulo 8"/>
          <p:cNvSpPr/>
          <p:nvPr/>
        </p:nvSpPr>
        <p:spPr>
          <a:xfrm>
            <a:off x="0" y="1"/>
            <a:ext cx="419100" cy="6857999"/>
          </a:xfrm>
          <a:prstGeom prst="rect">
            <a:avLst/>
          </a:prstGeom>
          <a:solidFill>
            <a:srgbClr val="00A24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2" name="Retângulo 1"/>
          <p:cNvSpPr/>
          <p:nvPr/>
        </p:nvSpPr>
        <p:spPr>
          <a:xfrm>
            <a:off x="419100" y="869209"/>
            <a:ext cx="5829303" cy="118860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12" name="CaixaDeTexto 11"/>
          <p:cNvSpPr txBox="1"/>
          <p:nvPr/>
        </p:nvSpPr>
        <p:spPr>
          <a:xfrm>
            <a:off x="533400" y="1211681"/>
            <a:ext cx="5715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altLang="pt-BR" sz="2000" b="1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Arial" pitchFamily="34" charset="0"/>
              </a:rPr>
              <a:t>CONTRIBUIÇÃO PREVIDENCIÁRIA A PARTIR DE </a:t>
            </a:r>
            <a:r>
              <a:rPr lang="pt-BR" altLang="pt-BR" sz="2000" b="1" dirty="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Arial" pitchFamily="34" charset="0"/>
              </a:rPr>
              <a:t>DEZEMBRO/2023 </a:t>
            </a:r>
            <a:r>
              <a:rPr lang="pt-BR" altLang="pt-BR" sz="2000" b="1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Arial" pitchFamily="34" charset="0"/>
              </a:rPr>
              <a:t>– </a:t>
            </a:r>
            <a:r>
              <a:rPr lang="pt-BR" altLang="pt-BR" sz="2000" b="1" dirty="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Arial" pitchFamily="34" charset="0"/>
              </a:rPr>
              <a:t>ATIVOS</a:t>
            </a:r>
            <a:endParaRPr lang="pt-BR" sz="2000" b="1" dirty="0">
              <a:solidFill>
                <a:srgbClr val="0070C0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22" name="Retângulo 21"/>
          <p:cNvSpPr/>
          <p:nvPr/>
        </p:nvSpPr>
        <p:spPr>
          <a:xfrm>
            <a:off x="2832341" y="1068713"/>
            <a:ext cx="993987" cy="45719"/>
          </a:xfrm>
          <a:prstGeom prst="rect">
            <a:avLst/>
          </a:prstGeom>
          <a:solidFill>
            <a:schemeClr val="accent4">
              <a:lumMod val="50000"/>
            </a:schemeClr>
          </a:solidFill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23" name="Retângulo 22"/>
          <p:cNvSpPr/>
          <p:nvPr/>
        </p:nvSpPr>
        <p:spPr>
          <a:xfrm>
            <a:off x="2832341" y="1955261"/>
            <a:ext cx="993987" cy="45719"/>
          </a:xfrm>
          <a:prstGeom prst="rect">
            <a:avLst/>
          </a:prstGeom>
          <a:solidFill>
            <a:schemeClr val="accent4">
              <a:lumMod val="50000"/>
            </a:schemeClr>
          </a:solidFill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19" name="CaixaDeTexto 18"/>
          <p:cNvSpPr txBox="1"/>
          <p:nvPr/>
        </p:nvSpPr>
        <p:spPr>
          <a:xfrm>
            <a:off x="419100" y="271898"/>
            <a:ext cx="117729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b="1" dirty="0">
                <a:solidFill>
                  <a:srgbClr val="4E022C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CONTRIBUIÇÃO PREVIDENCIÁRIA</a:t>
            </a:r>
          </a:p>
        </p:txBody>
      </p:sp>
      <p:sp>
        <p:nvSpPr>
          <p:cNvPr id="3" name="Retângulo 2"/>
          <p:cNvSpPr/>
          <p:nvPr/>
        </p:nvSpPr>
        <p:spPr>
          <a:xfrm>
            <a:off x="533400" y="2070738"/>
            <a:ext cx="5867399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2700" marR="5080" algn="just">
              <a:lnSpc>
                <a:spcPct val="100000"/>
              </a:lnSpc>
              <a:spcBef>
                <a:spcPts val="100"/>
              </a:spcBef>
            </a:pPr>
            <a:r>
              <a:rPr lang="pt-BR" sz="2000" b="1" dirty="0">
                <a:solidFill>
                  <a:srgbClr val="C0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A </a:t>
            </a:r>
            <a:r>
              <a:rPr lang="pt-BR" sz="2000" b="1" spc="-5" dirty="0">
                <a:solidFill>
                  <a:srgbClr val="C0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partir</a:t>
            </a:r>
            <a:r>
              <a:rPr lang="pt-BR" sz="2000" b="1" spc="5" dirty="0">
                <a:solidFill>
                  <a:srgbClr val="C0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pt-BR" sz="2000" b="1" spc="-5" dirty="0" smtClean="0">
                <a:solidFill>
                  <a:srgbClr val="C0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de dezembro/2023</a:t>
            </a:r>
            <a:r>
              <a:rPr lang="pt-BR" sz="2000" dirty="0" smtClean="0">
                <a:latin typeface="Segoe UI" panose="020B0502040204020203" pitchFamily="34" charset="0"/>
                <a:cs typeface="Segoe UI" panose="020B0502040204020203" pitchFamily="34" charset="0"/>
              </a:rPr>
              <a:t>,</a:t>
            </a:r>
            <a:r>
              <a:rPr lang="pt-BR" sz="2000" spc="10" dirty="0" smtClean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pt-BR" sz="2000" dirty="0">
                <a:latin typeface="Segoe UI" panose="020B0502040204020203" pitchFamily="34" charset="0"/>
                <a:cs typeface="Segoe UI" panose="020B0502040204020203" pitchFamily="34" charset="0"/>
              </a:rPr>
              <a:t>as </a:t>
            </a:r>
            <a:r>
              <a:rPr lang="pt-BR" sz="2000" b="1" spc="-10" dirty="0">
                <a:solidFill>
                  <a:srgbClr val="C0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contribuições</a:t>
            </a:r>
            <a:r>
              <a:rPr lang="pt-BR" sz="2000" spc="20" dirty="0">
                <a:solidFill>
                  <a:srgbClr val="C0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pt-BR" sz="2000" spc="-5" dirty="0">
                <a:latin typeface="Segoe UI" panose="020B0502040204020203" pitchFamily="34" charset="0"/>
                <a:cs typeface="Segoe UI" panose="020B0502040204020203" pitchFamily="34" charset="0"/>
              </a:rPr>
              <a:t>dos</a:t>
            </a:r>
            <a:r>
              <a:rPr lang="pt-BR" sz="2000" dirty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pt-BR" sz="2000" spc="-5" dirty="0">
                <a:latin typeface="Segoe UI" panose="020B0502040204020203" pitchFamily="34" charset="0"/>
                <a:cs typeface="Segoe UI" panose="020B0502040204020203" pitchFamily="34" charset="0"/>
              </a:rPr>
              <a:t>segurados</a:t>
            </a:r>
            <a:r>
              <a:rPr lang="pt-BR" sz="2000" spc="5" dirty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pt-BR" sz="2000" b="1" spc="-10" dirty="0" smtClean="0">
                <a:latin typeface="Segoe UI" panose="020B0502040204020203" pitchFamily="34" charset="0"/>
                <a:cs typeface="Segoe UI" panose="020B0502040204020203" pitchFamily="34" charset="0"/>
              </a:rPr>
              <a:t>ativos</a:t>
            </a:r>
            <a:r>
              <a:rPr lang="pt-BR" sz="2000" dirty="0" smtClean="0">
                <a:latin typeface="Segoe UI" panose="020B0502040204020203" pitchFamily="34" charset="0"/>
                <a:cs typeface="Segoe UI" panose="020B0502040204020203" pitchFamily="34" charset="0"/>
              </a:rPr>
              <a:t> será </a:t>
            </a:r>
            <a:r>
              <a:rPr lang="pt-BR" sz="2000" b="1" spc="-5" dirty="0">
                <a:solidFill>
                  <a:srgbClr val="C0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calculada</a:t>
            </a:r>
            <a:r>
              <a:rPr lang="pt-BR" sz="2000" b="1" spc="25" dirty="0">
                <a:solidFill>
                  <a:srgbClr val="C0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pt-BR" sz="2000" b="1" spc="-15" dirty="0">
                <a:solidFill>
                  <a:srgbClr val="C0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conforme</a:t>
            </a:r>
            <a:r>
              <a:rPr lang="pt-BR" sz="2000" b="1" spc="10" dirty="0">
                <a:solidFill>
                  <a:srgbClr val="C0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pt-BR" sz="2000" b="1" dirty="0">
                <a:solidFill>
                  <a:srgbClr val="C0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a</a:t>
            </a:r>
            <a:r>
              <a:rPr lang="pt-BR" sz="2000" b="1" spc="-5" dirty="0">
                <a:solidFill>
                  <a:srgbClr val="C0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tabela</a:t>
            </a:r>
            <a:r>
              <a:rPr lang="pt-BR" sz="2000" b="1" spc="10" dirty="0">
                <a:solidFill>
                  <a:srgbClr val="C0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pt-BR" sz="2000" b="1" spc="-5" dirty="0" smtClean="0">
                <a:solidFill>
                  <a:srgbClr val="C0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dos</a:t>
            </a:r>
            <a:r>
              <a:rPr lang="pt-BR" sz="2000" b="1" spc="10" dirty="0" smtClean="0">
                <a:solidFill>
                  <a:srgbClr val="C0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pt-BR" sz="2000" b="1" dirty="0" smtClean="0">
                <a:solidFill>
                  <a:srgbClr val="C0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servidores da união,</a:t>
            </a:r>
            <a:r>
              <a:rPr lang="pt-BR" sz="2000" b="1" spc="-5" dirty="0" smtClean="0">
                <a:solidFill>
                  <a:srgbClr val="C0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pt-BR" sz="2000" b="1" spc="-5" dirty="0">
                <a:solidFill>
                  <a:srgbClr val="C0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de</a:t>
            </a:r>
            <a:r>
              <a:rPr lang="pt-BR" sz="2000" b="1" dirty="0">
                <a:solidFill>
                  <a:srgbClr val="C0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pt-BR" sz="2000" b="1" spc="-10" dirty="0">
                <a:solidFill>
                  <a:srgbClr val="C0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forma</a:t>
            </a:r>
            <a:r>
              <a:rPr lang="pt-BR" sz="2000" b="1" spc="-5" dirty="0">
                <a:solidFill>
                  <a:srgbClr val="C0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pt-BR" sz="2000" b="1" spc="-10" dirty="0">
                <a:solidFill>
                  <a:srgbClr val="C0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progressiva</a:t>
            </a:r>
            <a:r>
              <a:rPr lang="pt-BR" sz="2000" spc="-10" dirty="0">
                <a:latin typeface="Segoe UI" panose="020B0502040204020203" pitchFamily="34" charset="0"/>
                <a:cs typeface="Segoe UI" panose="020B0502040204020203" pitchFamily="34" charset="0"/>
              </a:rPr>
              <a:t>.</a:t>
            </a:r>
            <a:endParaRPr lang="pt-BR" sz="2000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graphicFrame>
        <p:nvGraphicFramePr>
          <p:cNvPr id="8" name="Tabela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06016291"/>
              </p:ext>
            </p:extLst>
          </p:nvPr>
        </p:nvGraphicFramePr>
        <p:xfrm>
          <a:off x="646670" y="3398296"/>
          <a:ext cx="5791199" cy="3387306"/>
        </p:xfrm>
        <a:graphic>
          <a:graphicData uri="http://schemas.openxmlformats.org/drawingml/2006/table">
            <a:tbl>
              <a:tblPr firstRow="1" firstCol="1" bandRow="1"/>
              <a:tblGrid>
                <a:gridCol w="1084805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3365533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340861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558367">
                <a:tc gridSpan="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900" b="1" dirty="0">
                          <a:solidFill>
                            <a:srgbClr val="FFFFFF"/>
                          </a:solidFill>
                          <a:effectLst/>
                          <a:latin typeface="Segoe UI" panose="020B0502040204020203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Tabela do </a:t>
                      </a:r>
                      <a:r>
                        <a:rPr lang="pt-BR" sz="1900" b="1" dirty="0" smtClean="0">
                          <a:solidFill>
                            <a:srgbClr val="FFFFFF"/>
                          </a:solidFill>
                          <a:effectLst/>
                          <a:latin typeface="Segoe UI" panose="020B0502040204020203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Servidores</a:t>
                      </a:r>
                      <a:r>
                        <a:rPr lang="pt-BR" sz="1900" b="1" baseline="0" dirty="0" smtClean="0">
                          <a:solidFill>
                            <a:srgbClr val="FFFFFF"/>
                          </a:solidFill>
                          <a:effectLst/>
                          <a:latin typeface="Segoe UI" panose="020B0502040204020203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da União</a:t>
                      </a:r>
                      <a:r>
                        <a:rPr lang="pt-BR" sz="1900" b="1" dirty="0" smtClean="0">
                          <a:solidFill>
                            <a:srgbClr val="FFFFFF"/>
                          </a:solidFill>
                          <a:effectLst/>
                          <a:latin typeface="Segoe UI" panose="020B0502040204020203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2023 </a:t>
                      </a:r>
                      <a:r>
                        <a:rPr lang="pt-BR" sz="1900" b="1" dirty="0">
                          <a:solidFill>
                            <a:srgbClr val="FFFFFF"/>
                          </a:solidFill>
                          <a:effectLst/>
                          <a:latin typeface="Segoe UI" panose="020B0502040204020203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– Contribuição Previdenciária Progressiva</a:t>
                      </a:r>
                      <a:endParaRPr lang="pt-BR" sz="1900" dirty="0">
                        <a:effectLst/>
                        <a:latin typeface="Segoe UI" panose="020B0502040204020203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42745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79184"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900" b="1" dirty="0">
                          <a:effectLst/>
                          <a:latin typeface="Segoe UI" panose="020B0502040204020203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Faixas</a:t>
                      </a:r>
                      <a:endParaRPr lang="pt-BR" sz="1900" dirty="0">
                        <a:effectLst/>
                        <a:latin typeface="Segoe UI" panose="020B0502040204020203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900" b="1" dirty="0">
                          <a:effectLst/>
                          <a:latin typeface="Segoe UI" panose="020B0502040204020203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Alíquota</a:t>
                      </a:r>
                      <a:endParaRPr lang="pt-BR" sz="1900" dirty="0">
                        <a:effectLst/>
                        <a:latin typeface="Segoe UI" panose="020B0502040204020203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22842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900" dirty="0">
                          <a:effectLst/>
                          <a:latin typeface="Segoe UI" panose="020B0502040204020203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1ª Faixa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900" dirty="0">
                          <a:effectLst/>
                          <a:latin typeface="Segoe UI" panose="020B0502040204020203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de R$0,00 até </a:t>
                      </a:r>
                      <a:r>
                        <a:rPr lang="pt-BR" sz="1900" dirty="0" smtClean="0">
                          <a:effectLst/>
                          <a:latin typeface="Segoe UI" panose="020B0502040204020203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R$1.320,00</a:t>
                      </a:r>
                      <a:endParaRPr lang="pt-BR" sz="1900" dirty="0">
                        <a:effectLst/>
                        <a:latin typeface="Segoe UI" panose="020B0502040204020203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900" dirty="0">
                          <a:effectLst/>
                          <a:latin typeface="Segoe UI" panose="020B0502040204020203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7,5%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45684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900" dirty="0">
                          <a:effectLst/>
                          <a:latin typeface="Segoe UI" panose="020B0502040204020203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2ª Faixa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900" dirty="0">
                          <a:effectLst/>
                          <a:latin typeface="Segoe UI" panose="020B0502040204020203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de </a:t>
                      </a:r>
                      <a:r>
                        <a:rPr lang="pt-BR" sz="1900" dirty="0" smtClean="0">
                          <a:effectLst/>
                          <a:latin typeface="Segoe UI" panose="020B0502040204020203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R$1.320,01 </a:t>
                      </a:r>
                      <a:r>
                        <a:rPr lang="pt-BR" sz="1900" dirty="0">
                          <a:effectLst/>
                          <a:latin typeface="Segoe UI" panose="020B0502040204020203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até </a:t>
                      </a:r>
                      <a:r>
                        <a:rPr lang="pt-BR" sz="1900" dirty="0" smtClean="0">
                          <a:effectLst/>
                          <a:latin typeface="Segoe UI" panose="020B0502040204020203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R$2.571,29</a:t>
                      </a:r>
                      <a:endParaRPr lang="pt-BR" sz="1900" dirty="0">
                        <a:effectLst/>
                        <a:latin typeface="Segoe UI" panose="020B0502040204020203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900" dirty="0">
                          <a:effectLst/>
                          <a:latin typeface="Segoe UI" panose="020B0502040204020203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9,0%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45684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900" dirty="0">
                          <a:effectLst/>
                          <a:latin typeface="Segoe UI" panose="020B0502040204020203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3ª Faixa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900" dirty="0">
                          <a:effectLst/>
                          <a:latin typeface="Segoe UI" panose="020B0502040204020203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de </a:t>
                      </a:r>
                      <a:r>
                        <a:rPr lang="pt-BR" sz="1900" dirty="0" smtClean="0">
                          <a:effectLst/>
                          <a:latin typeface="Segoe UI" panose="020B0502040204020203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R$2.571,30 </a:t>
                      </a:r>
                      <a:r>
                        <a:rPr lang="pt-BR" sz="1900" dirty="0">
                          <a:effectLst/>
                          <a:latin typeface="Segoe UI" panose="020B0502040204020203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até </a:t>
                      </a:r>
                      <a:r>
                        <a:rPr lang="pt-BR" sz="1900" dirty="0" smtClean="0">
                          <a:effectLst/>
                          <a:latin typeface="Segoe UI" panose="020B0502040204020203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R$3.856,94</a:t>
                      </a:r>
                      <a:endParaRPr lang="pt-BR" sz="1900" dirty="0">
                        <a:effectLst/>
                        <a:latin typeface="Segoe UI" panose="020B0502040204020203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900" dirty="0">
                          <a:effectLst/>
                          <a:latin typeface="Segoe UI" panose="020B0502040204020203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12,0%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22842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900" dirty="0">
                          <a:effectLst/>
                          <a:latin typeface="Segoe UI" panose="020B0502040204020203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4ª Faixa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900" dirty="0" smtClean="0">
                          <a:effectLst/>
                          <a:latin typeface="Segoe UI" panose="020B0502040204020203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de R$3.856,95 até</a:t>
                      </a:r>
                      <a:r>
                        <a:rPr lang="pt-BR" sz="1900" baseline="0" dirty="0" smtClean="0">
                          <a:effectLst/>
                          <a:latin typeface="Segoe UI" panose="020B0502040204020203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R$7.507,49</a:t>
                      </a:r>
                      <a:endParaRPr lang="pt-BR" sz="1900" dirty="0">
                        <a:effectLst/>
                        <a:latin typeface="Segoe UI" panose="020B0502040204020203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900" dirty="0">
                          <a:effectLst/>
                          <a:latin typeface="Segoe UI" panose="020B0502040204020203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14,0%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586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900" dirty="0">
                          <a:effectLst/>
                          <a:latin typeface="Segoe UI" panose="020B0502040204020203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r>
                        <a:rPr lang="pt-BR" sz="1900" dirty="0" smtClean="0">
                          <a:effectLst/>
                          <a:latin typeface="Segoe UI" panose="020B0502040204020203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ª </a:t>
                      </a:r>
                      <a:r>
                        <a:rPr lang="pt-BR" sz="1900" dirty="0">
                          <a:effectLst/>
                          <a:latin typeface="Segoe UI" panose="020B0502040204020203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Faixa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900" dirty="0" smtClean="0">
                          <a:effectLst/>
                          <a:latin typeface="Segoe UI" panose="020B0502040204020203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de R$7.507,50 até</a:t>
                      </a:r>
                      <a:r>
                        <a:rPr lang="pt-BR" sz="1900" baseline="0" dirty="0" smtClean="0">
                          <a:effectLst/>
                          <a:latin typeface="Segoe UI" panose="020B0502040204020203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R$12.856,50</a:t>
                      </a:r>
                      <a:endParaRPr lang="pt-BR" sz="1900" dirty="0">
                        <a:effectLst/>
                        <a:latin typeface="Segoe UI" panose="020B0502040204020203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900" dirty="0" smtClean="0">
                          <a:effectLst/>
                          <a:latin typeface="Segoe UI" panose="020B0502040204020203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14,5%</a:t>
                      </a:r>
                      <a:endParaRPr lang="pt-BR" sz="1900" dirty="0">
                        <a:effectLst/>
                        <a:latin typeface="Segoe UI" panose="020B0502040204020203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446694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900" dirty="0" smtClean="0">
                          <a:effectLst/>
                          <a:latin typeface="Segoe UI" panose="020B0502040204020203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6ª Faixa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900" dirty="0" smtClean="0">
                          <a:effectLst/>
                          <a:latin typeface="Segoe UI" panose="020B0502040204020203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Acima</a:t>
                      </a:r>
                      <a:r>
                        <a:rPr lang="pt-BR" sz="1900" baseline="0" dirty="0" smtClean="0">
                          <a:effectLst/>
                          <a:latin typeface="Segoe UI" panose="020B0502040204020203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de R$12.856,51</a:t>
                      </a:r>
                      <a:endParaRPr lang="pt-BR" sz="1900" dirty="0">
                        <a:effectLst/>
                        <a:latin typeface="Segoe UI" panose="020B0502040204020203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900" dirty="0" smtClean="0">
                          <a:effectLst/>
                          <a:latin typeface="Segoe UI" panose="020B0502040204020203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16,5%</a:t>
                      </a:r>
                      <a:endParaRPr lang="pt-BR" sz="1900" dirty="0">
                        <a:effectLst/>
                        <a:latin typeface="Segoe UI" panose="020B0502040204020203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11" name="Tabela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86712037"/>
              </p:ext>
            </p:extLst>
          </p:nvPr>
        </p:nvGraphicFramePr>
        <p:xfrm>
          <a:off x="6781800" y="1114432"/>
          <a:ext cx="5181600" cy="5350174"/>
        </p:xfrm>
        <a:graphic>
          <a:graphicData uri="http://schemas.openxmlformats.org/drawingml/2006/table">
            <a:tbl>
              <a:tblPr firstRow="1" firstCol="1" bandRow="1"/>
              <a:tblGrid>
                <a:gridCol w="161709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720797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843713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704106">
                <a:tc gridSpan="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2000" b="1" dirty="0">
                          <a:solidFill>
                            <a:srgbClr val="FFFFFF"/>
                          </a:solidFill>
                          <a:effectLst/>
                          <a:latin typeface="Segoe UI" panose="020B0502040204020203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EXEMPLO DA NOVA CONTRIBUIÇÃO PREVIDENCIÁRIA - ATIVOS</a:t>
                      </a:r>
                      <a:endParaRPr lang="pt-BR" sz="2000" dirty="0">
                        <a:effectLst/>
                        <a:latin typeface="Segoe UI" panose="020B0502040204020203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42745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667494">
                <a:tc gridSpan="2"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pt-BR" sz="2000" b="1" dirty="0">
                          <a:effectLst/>
                          <a:latin typeface="Segoe UI" panose="020B0502040204020203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(1) Exemplo de Salário de Contribuição – Ativos</a:t>
                      </a:r>
                      <a:endParaRPr lang="pt-BR" sz="2000" dirty="0">
                        <a:effectLst/>
                        <a:latin typeface="Segoe UI" panose="020B0502040204020203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2000" b="1">
                          <a:effectLst/>
                          <a:latin typeface="Segoe UI" panose="020B0502040204020203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R$ 5.000,00</a:t>
                      </a:r>
                      <a:endParaRPr lang="pt-BR" sz="2000">
                        <a:effectLst/>
                        <a:latin typeface="Segoe UI" panose="020B0502040204020203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5189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2000" b="1">
                          <a:effectLst/>
                          <a:latin typeface="Segoe UI" panose="020B0502040204020203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Faixas</a:t>
                      </a:r>
                      <a:endParaRPr lang="pt-BR" sz="2000">
                        <a:effectLst/>
                        <a:latin typeface="Segoe UI" panose="020B0502040204020203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2000" b="1" dirty="0">
                          <a:effectLst/>
                          <a:latin typeface="Segoe UI" panose="020B0502040204020203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Alíquota</a:t>
                      </a:r>
                      <a:endParaRPr lang="pt-BR" sz="2000" dirty="0">
                        <a:effectLst/>
                        <a:latin typeface="Segoe UI" panose="020B0502040204020203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2000" b="1" dirty="0">
                          <a:effectLst/>
                          <a:latin typeface="Segoe UI" panose="020B0502040204020203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Desconto Efetivo</a:t>
                      </a:r>
                      <a:endParaRPr lang="pt-BR" sz="2000" dirty="0">
                        <a:effectLst/>
                        <a:latin typeface="Segoe UI" panose="020B0502040204020203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3856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2000">
                          <a:effectLst/>
                          <a:latin typeface="Segoe UI" panose="020B0502040204020203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1ª Faixa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2000" dirty="0">
                          <a:effectLst/>
                          <a:latin typeface="Segoe UI" panose="020B0502040204020203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7,5% x </a:t>
                      </a:r>
                      <a:r>
                        <a:rPr lang="pt-BR" sz="2000" baseline="0" dirty="0" smtClean="0">
                          <a:effectLst/>
                          <a:latin typeface="Segoe UI" panose="020B0502040204020203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1320,00</a:t>
                      </a:r>
                      <a:endParaRPr lang="pt-BR" sz="2000" dirty="0">
                        <a:effectLst/>
                        <a:latin typeface="Segoe UI" panose="020B0502040204020203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2000" dirty="0">
                          <a:effectLst/>
                          <a:latin typeface="Segoe UI" panose="020B0502040204020203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R$ </a:t>
                      </a:r>
                      <a:r>
                        <a:rPr lang="pt-BR" sz="2000" dirty="0" smtClean="0">
                          <a:effectLst/>
                          <a:latin typeface="Segoe UI" panose="020B0502040204020203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99,00</a:t>
                      </a:r>
                      <a:endParaRPr lang="pt-BR" sz="2000" dirty="0">
                        <a:effectLst/>
                        <a:latin typeface="Segoe UI" panose="020B0502040204020203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2000">
                          <a:effectLst/>
                          <a:latin typeface="Segoe UI" panose="020B0502040204020203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2ª Faixa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2000" dirty="0">
                          <a:effectLst/>
                          <a:latin typeface="Segoe UI" panose="020B0502040204020203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9,0% x </a:t>
                      </a:r>
                      <a:r>
                        <a:rPr lang="pt-BR" sz="2000" dirty="0" smtClean="0">
                          <a:effectLst/>
                          <a:latin typeface="Segoe UI" panose="020B0502040204020203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1251,29</a:t>
                      </a:r>
                      <a:endParaRPr lang="pt-BR" sz="2000" dirty="0">
                        <a:effectLst/>
                        <a:latin typeface="Segoe UI" panose="020B0502040204020203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2000" dirty="0">
                          <a:effectLst/>
                          <a:latin typeface="Segoe UI" panose="020B0502040204020203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R$ </a:t>
                      </a:r>
                      <a:r>
                        <a:rPr lang="pt-BR" sz="2000" dirty="0" smtClean="0">
                          <a:effectLst/>
                          <a:latin typeface="Segoe UI" panose="020B0502040204020203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112,62</a:t>
                      </a:r>
                      <a:endParaRPr lang="pt-BR" sz="2000" dirty="0">
                        <a:effectLst/>
                        <a:latin typeface="Segoe UI" panose="020B0502040204020203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36777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2000">
                          <a:effectLst/>
                          <a:latin typeface="Segoe UI" panose="020B0502040204020203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3ª Faixa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2000" dirty="0">
                          <a:effectLst/>
                          <a:latin typeface="Segoe UI" panose="020B0502040204020203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12,0% x </a:t>
                      </a:r>
                      <a:r>
                        <a:rPr lang="pt-BR" sz="2000" dirty="0" smtClean="0">
                          <a:effectLst/>
                          <a:latin typeface="Segoe UI" panose="020B0502040204020203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1285,64</a:t>
                      </a:r>
                      <a:endParaRPr lang="pt-BR" sz="2000" dirty="0">
                        <a:effectLst/>
                        <a:latin typeface="Segoe UI" panose="020B0502040204020203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2000" dirty="0">
                          <a:effectLst/>
                          <a:latin typeface="Segoe UI" panose="020B0502040204020203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R$ </a:t>
                      </a:r>
                      <a:r>
                        <a:rPr lang="pt-BR" sz="2000" dirty="0" smtClean="0">
                          <a:effectLst/>
                          <a:latin typeface="Segoe UI" panose="020B0502040204020203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154,28</a:t>
                      </a:r>
                      <a:endParaRPr lang="pt-BR" sz="2000" dirty="0">
                        <a:effectLst/>
                        <a:latin typeface="Segoe UI" panose="020B0502040204020203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34428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2000">
                          <a:effectLst/>
                          <a:latin typeface="Segoe UI" panose="020B0502040204020203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4ª Faixa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2000" dirty="0">
                          <a:effectLst/>
                          <a:latin typeface="Segoe UI" panose="020B0502040204020203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14,0% x </a:t>
                      </a:r>
                      <a:r>
                        <a:rPr lang="pt-BR" sz="2000" dirty="0" smtClean="0">
                          <a:effectLst/>
                          <a:latin typeface="Segoe UI" panose="020B0502040204020203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1143,05</a:t>
                      </a:r>
                      <a:endParaRPr lang="pt-BR" sz="2000" dirty="0">
                        <a:effectLst/>
                        <a:latin typeface="Segoe UI" panose="020B0502040204020203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2000" dirty="0">
                          <a:effectLst/>
                          <a:latin typeface="Segoe UI" panose="020B0502040204020203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R$ </a:t>
                      </a:r>
                      <a:r>
                        <a:rPr lang="pt-BR" sz="2000" dirty="0" smtClean="0">
                          <a:effectLst/>
                          <a:latin typeface="Segoe UI" panose="020B0502040204020203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160,03</a:t>
                      </a:r>
                      <a:endParaRPr lang="pt-BR" sz="2000" dirty="0">
                        <a:effectLst/>
                        <a:latin typeface="Segoe UI" panose="020B0502040204020203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473374">
                <a:tc gridSpan="2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t-BR" sz="2000" b="1">
                          <a:effectLst/>
                          <a:latin typeface="Segoe UI" panose="020B0502040204020203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(2) Contribuição Ativo</a:t>
                      </a:r>
                      <a:endParaRPr lang="pt-BR" sz="2000">
                        <a:effectLst/>
                        <a:latin typeface="Segoe UI" panose="020B0502040204020203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2000" b="1" dirty="0">
                          <a:effectLst/>
                          <a:latin typeface="Segoe UI" panose="020B0502040204020203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R</a:t>
                      </a:r>
                      <a:r>
                        <a:rPr lang="pt-BR" sz="2000" b="1">
                          <a:effectLst/>
                          <a:latin typeface="Segoe UI" panose="020B0502040204020203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$ </a:t>
                      </a:r>
                      <a:r>
                        <a:rPr lang="pt-BR" sz="2000" b="1" smtClean="0">
                          <a:effectLst/>
                          <a:latin typeface="Segoe UI" panose="020B0502040204020203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525,93</a:t>
                      </a:r>
                      <a:endParaRPr lang="pt-BR" sz="2000" dirty="0">
                        <a:effectLst/>
                        <a:latin typeface="Segoe UI" panose="020B0502040204020203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457200">
                <a:tc gridSpan="2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t-BR" sz="2000" b="1" dirty="0">
                          <a:effectLst/>
                          <a:latin typeface="Segoe UI" panose="020B0502040204020203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Alíquota Efetiva = (2) </a:t>
                      </a:r>
                      <a:r>
                        <a:rPr lang="pt-BR" sz="2000" b="1" dirty="0">
                          <a:effectLst/>
                          <a:latin typeface="Segoe UI" panose="020B0502040204020203" pitchFamily="34" charset="0"/>
                          <a:ea typeface="Times New Roman" panose="02020603050405020304" pitchFamily="18" charset="0"/>
                          <a:cs typeface="Segoe UI" panose="020B0502040204020203" pitchFamily="34" charset="0"/>
                        </a:rPr>
                        <a:t>÷ </a:t>
                      </a:r>
                      <a:r>
                        <a:rPr lang="pt-BR" sz="2000" b="1" dirty="0">
                          <a:effectLst/>
                          <a:latin typeface="Segoe UI" panose="020B0502040204020203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(1)</a:t>
                      </a:r>
                      <a:endParaRPr lang="pt-BR" sz="2000" dirty="0">
                        <a:effectLst/>
                        <a:latin typeface="Segoe UI" panose="020B0502040204020203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2000" b="1" dirty="0" smtClean="0">
                          <a:effectLst/>
                          <a:latin typeface="Segoe UI" panose="020B0502040204020203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10,52%</a:t>
                      </a:r>
                      <a:endParaRPr lang="pt-BR" sz="2000" dirty="0">
                        <a:effectLst/>
                        <a:latin typeface="Segoe UI" panose="020B0502040204020203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56232992"/>
      </p:ext>
    </p:extLst>
  </p:cSld>
  <p:clrMapOvr>
    <a:masterClrMapping/>
  </p:clrMapOvr>
  <p:transition spd="med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8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42" presetClass="entr" presetSubtype="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100"/>
                            </p:stCondLst>
                            <p:childTnLst>
                              <p:par>
                                <p:cTn id="2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2" grpId="0"/>
      <p:bldP spid="22" grpId="0" animBg="1"/>
      <p:bldP spid="23" grpId="0" animBg="1"/>
      <p:bldP spid="3" grpId="0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tângulo 9"/>
          <p:cNvSpPr/>
          <p:nvPr/>
        </p:nvSpPr>
        <p:spPr>
          <a:xfrm>
            <a:off x="203200" y="197807"/>
            <a:ext cx="11988800" cy="673100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9" name="Retângulo 8"/>
          <p:cNvSpPr/>
          <p:nvPr/>
        </p:nvSpPr>
        <p:spPr>
          <a:xfrm>
            <a:off x="0" y="1"/>
            <a:ext cx="419100" cy="6857999"/>
          </a:xfrm>
          <a:prstGeom prst="rect">
            <a:avLst/>
          </a:prstGeom>
          <a:solidFill>
            <a:srgbClr val="00A24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19" name="CaixaDeTexto 18"/>
          <p:cNvSpPr txBox="1"/>
          <p:nvPr/>
        </p:nvSpPr>
        <p:spPr>
          <a:xfrm>
            <a:off x="419100" y="271898"/>
            <a:ext cx="117729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b="1" dirty="0">
                <a:solidFill>
                  <a:srgbClr val="4E022C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CONTRIBUIÇÃO PREVIDENCIÁRIA</a:t>
            </a:r>
          </a:p>
        </p:txBody>
      </p:sp>
      <p:graphicFrame>
        <p:nvGraphicFramePr>
          <p:cNvPr id="11" name="Tabela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06058956"/>
              </p:ext>
            </p:extLst>
          </p:nvPr>
        </p:nvGraphicFramePr>
        <p:xfrm>
          <a:off x="6781800" y="1114432"/>
          <a:ext cx="5181600" cy="5665989"/>
        </p:xfrm>
        <a:graphic>
          <a:graphicData uri="http://schemas.openxmlformats.org/drawingml/2006/table">
            <a:tbl>
              <a:tblPr firstRow="1" firstCol="1" bandRow="1"/>
              <a:tblGrid>
                <a:gridCol w="129540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042487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843713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704106">
                <a:tc gridSpan="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2000" b="1" dirty="0">
                          <a:solidFill>
                            <a:srgbClr val="FFFFFF"/>
                          </a:solidFill>
                          <a:effectLst/>
                          <a:latin typeface="Segoe UI" panose="020B0502040204020203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EXEMPLO DA NOVA CONTRIBUIÇÃO PREVIDENCIÁRIA - ATIVOS</a:t>
                      </a:r>
                      <a:endParaRPr lang="pt-BR" sz="2000" dirty="0">
                        <a:effectLst/>
                        <a:latin typeface="Segoe UI" panose="020B0502040204020203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42745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667494">
                <a:tc gridSpan="2"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pt-BR" sz="1900" b="1" dirty="0">
                          <a:effectLst/>
                          <a:latin typeface="Segoe UI" panose="020B0502040204020203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(1) Exemplo de Salário de Contribuição – Ativos</a:t>
                      </a:r>
                      <a:endParaRPr lang="pt-BR" sz="1900" dirty="0">
                        <a:effectLst/>
                        <a:latin typeface="Segoe UI" panose="020B0502040204020203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900" b="1" dirty="0">
                          <a:effectLst/>
                          <a:latin typeface="Segoe UI" panose="020B0502040204020203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R$ </a:t>
                      </a:r>
                      <a:r>
                        <a:rPr lang="pt-BR" sz="1900" b="1" dirty="0" smtClean="0">
                          <a:effectLst/>
                          <a:latin typeface="Segoe UI" panose="020B0502040204020203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15.000,00</a:t>
                      </a:r>
                      <a:endParaRPr lang="pt-BR" sz="1900" dirty="0">
                        <a:effectLst/>
                        <a:latin typeface="Segoe UI" panose="020B0502040204020203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5189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900" b="1">
                          <a:effectLst/>
                          <a:latin typeface="Segoe UI" panose="020B0502040204020203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Faixas</a:t>
                      </a:r>
                      <a:endParaRPr lang="pt-BR" sz="1900">
                        <a:effectLst/>
                        <a:latin typeface="Segoe UI" panose="020B0502040204020203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900" b="1" dirty="0">
                          <a:effectLst/>
                          <a:latin typeface="Segoe UI" panose="020B0502040204020203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Alíquota</a:t>
                      </a:r>
                      <a:endParaRPr lang="pt-BR" sz="1900" dirty="0">
                        <a:effectLst/>
                        <a:latin typeface="Segoe UI" panose="020B0502040204020203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900" b="1" dirty="0">
                          <a:effectLst/>
                          <a:latin typeface="Segoe UI" panose="020B0502040204020203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Desconto Efetivo</a:t>
                      </a:r>
                      <a:endParaRPr lang="pt-BR" sz="1900" dirty="0">
                        <a:effectLst/>
                        <a:latin typeface="Segoe UI" panose="020B0502040204020203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3856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900" dirty="0">
                          <a:effectLst/>
                          <a:latin typeface="Segoe UI" panose="020B0502040204020203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1ª Faixa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900" dirty="0">
                          <a:effectLst/>
                          <a:latin typeface="Segoe UI" panose="020B0502040204020203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7,5% x </a:t>
                      </a:r>
                      <a:r>
                        <a:rPr lang="pt-BR" sz="1900" baseline="0" dirty="0" smtClean="0">
                          <a:effectLst/>
                          <a:latin typeface="Segoe UI" panose="020B0502040204020203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1320,00</a:t>
                      </a:r>
                      <a:endParaRPr lang="pt-BR" sz="1900" dirty="0">
                        <a:effectLst/>
                        <a:latin typeface="Segoe UI" panose="020B0502040204020203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900" dirty="0">
                          <a:effectLst/>
                          <a:latin typeface="Segoe UI" panose="020B0502040204020203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R$ </a:t>
                      </a:r>
                      <a:r>
                        <a:rPr lang="pt-BR" sz="1900" dirty="0" smtClean="0">
                          <a:effectLst/>
                          <a:latin typeface="Segoe UI" panose="020B0502040204020203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99,00</a:t>
                      </a:r>
                      <a:endParaRPr lang="pt-BR" sz="1900" dirty="0">
                        <a:effectLst/>
                        <a:latin typeface="Segoe UI" panose="020B0502040204020203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900">
                          <a:effectLst/>
                          <a:latin typeface="Segoe UI" panose="020B0502040204020203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2ª Faixa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900" dirty="0">
                          <a:effectLst/>
                          <a:latin typeface="Segoe UI" panose="020B0502040204020203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9,0% x </a:t>
                      </a:r>
                      <a:r>
                        <a:rPr lang="pt-BR" sz="1900" dirty="0" smtClean="0">
                          <a:effectLst/>
                          <a:latin typeface="Segoe UI" panose="020B0502040204020203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1251,29</a:t>
                      </a:r>
                      <a:endParaRPr lang="pt-BR" sz="1900" dirty="0">
                        <a:effectLst/>
                        <a:latin typeface="Segoe UI" panose="020B0502040204020203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900" dirty="0">
                          <a:effectLst/>
                          <a:latin typeface="Segoe UI" panose="020B0502040204020203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R$ </a:t>
                      </a:r>
                      <a:r>
                        <a:rPr lang="pt-BR" sz="1900" dirty="0" smtClean="0">
                          <a:effectLst/>
                          <a:latin typeface="Segoe UI" panose="020B0502040204020203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112,62</a:t>
                      </a:r>
                      <a:endParaRPr lang="pt-BR" sz="1900" dirty="0">
                        <a:effectLst/>
                        <a:latin typeface="Segoe UI" panose="020B0502040204020203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36777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900" dirty="0">
                          <a:effectLst/>
                          <a:latin typeface="Segoe UI" panose="020B0502040204020203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3ª Faixa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900" dirty="0">
                          <a:effectLst/>
                          <a:latin typeface="Segoe UI" panose="020B0502040204020203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12,0% x </a:t>
                      </a:r>
                      <a:r>
                        <a:rPr lang="pt-BR" sz="1900" dirty="0" smtClean="0">
                          <a:effectLst/>
                          <a:latin typeface="Segoe UI" panose="020B0502040204020203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1285,64</a:t>
                      </a:r>
                      <a:endParaRPr lang="pt-BR" sz="1900" dirty="0">
                        <a:effectLst/>
                        <a:latin typeface="Segoe UI" panose="020B0502040204020203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900" dirty="0">
                          <a:effectLst/>
                          <a:latin typeface="Segoe UI" panose="020B0502040204020203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R$ </a:t>
                      </a:r>
                      <a:r>
                        <a:rPr lang="pt-BR" sz="1900" dirty="0" smtClean="0">
                          <a:effectLst/>
                          <a:latin typeface="Segoe UI" panose="020B0502040204020203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154,28</a:t>
                      </a:r>
                      <a:endParaRPr lang="pt-BR" sz="1900" dirty="0">
                        <a:effectLst/>
                        <a:latin typeface="Segoe UI" panose="020B0502040204020203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26572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900" dirty="0">
                          <a:effectLst/>
                          <a:latin typeface="Segoe UI" panose="020B0502040204020203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4ª Faixa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900" dirty="0">
                          <a:effectLst/>
                          <a:latin typeface="Segoe UI" panose="020B0502040204020203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14,0% x </a:t>
                      </a:r>
                      <a:r>
                        <a:rPr lang="pt-BR" sz="1900" dirty="0" smtClean="0">
                          <a:effectLst/>
                          <a:latin typeface="Segoe UI" panose="020B0502040204020203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3650,54</a:t>
                      </a:r>
                      <a:endParaRPr lang="pt-BR" sz="1900" dirty="0">
                        <a:effectLst/>
                        <a:latin typeface="Segoe UI" panose="020B0502040204020203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900" dirty="0">
                          <a:effectLst/>
                          <a:latin typeface="Segoe UI" panose="020B0502040204020203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R$ </a:t>
                      </a:r>
                      <a:r>
                        <a:rPr lang="pt-BR" sz="1900" dirty="0" smtClean="0">
                          <a:effectLst/>
                          <a:latin typeface="Segoe UI" panose="020B0502040204020203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511,07</a:t>
                      </a:r>
                      <a:endParaRPr lang="pt-BR" sz="1900" dirty="0">
                        <a:effectLst/>
                        <a:latin typeface="Segoe UI" panose="020B0502040204020203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311445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900" dirty="0" smtClean="0">
                          <a:effectLst/>
                          <a:latin typeface="Segoe UI" panose="020B0502040204020203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5ª Faixa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900" dirty="0" smtClean="0">
                          <a:effectLst/>
                          <a:latin typeface="Segoe UI" panose="020B0502040204020203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14,5% x</a:t>
                      </a:r>
                      <a:r>
                        <a:rPr lang="pt-BR" sz="1900" baseline="0" dirty="0" smtClean="0">
                          <a:effectLst/>
                          <a:latin typeface="Segoe UI" panose="020B0502040204020203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5349</a:t>
                      </a:r>
                      <a:endParaRPr lang="pt-BR" sz="1900" dirty="0">
                        <a:effectLst/>
                        <a:latin typeface="Segoe UI" panose="020B0502040204020203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900" dirty="0" smtClean="0">
                          <a:effectLst/>
                          <a:latin typeface="Segoe UI" panose="020B0502040204020203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R$ 775,61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860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900" dirty="0" smtClean="0">
                          <a:effectLst/>
                          <a:latin typeface="Segoe UI" panose="020B0502040204020203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6ª Faixa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900" dirty="0" smtClean="0">
                          <a:effectLst/>
                          <a:latin typeface="Segoe UI" panose="020B0502040204020203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16,5% x 2143,5</a:t>
                      </a:r>
                      <a:endParaRPr lang="pt-BR" sz="1900" dirty="0">
                        <a:effectLst/>
                        <a:latin typeface="Segoe UI" panose="020B0502040204020203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900" dirty="0" smtClean="0">
                          <a:effectLst/>
                          <a:latin typeface="Segoe UI" panose="020B0502040204020203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R$ 353,68</a:t>
                      </a:r>
                      <a:endParaRPr lang="pt-BR" sz="1900" dirty="0">
                        <a:effectLst/>
                        <a:latin typeface="Segoe UI" panose="020B0502040204020203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1955">
                <a:tc gridSpan="2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t-BR" sz="1900" b="1" dirty="0">
                          <a:effectLst/>
                          <a:latin typeface="Segoe UI" panose="020B0502040204020203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(2) Contribuição Ativo</a:t>
                      </a:r>
                      <a:endParaRPr lang="pt-BR" sz="1900" dirty="0">
                        <a:effectLst/>
                        <a:latin typeface="Segoe UI" panose="020B0502040204020203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900" b="1" dirty="0">
                          <a:effectLst/>
                          <a:latin typeface="Segoe UI" panose="020B0502040204020203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R$ </a:t>
                      </a:r>
                      <a:r>
                        <a:rPr lang="pt-BR" sz="1900" b="1" dirty="0" smtClean="0">
                          <a:effectLst/>
                          <a:latin typeface="Segoe UI" panose="020B0502040204020203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2006,26</a:t>
                      </a:r>
                      <a:endParaRPr lang="pt-BR" sz="1900" dirty="0">
                        <a:effectLst/>
                        <a:latin typeface="Segoe UI" panose="020B0502040204020203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114300">
                <a:tc gridSpan="2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t-BR" sz="1900" b="1" dirty="0">
                          <a:effectLst/>
                          <a:latin typeface="Segoe UI" panose="020B0502040204020203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Alíquota Efetiva = (2) </a:t>
                      </a:r>
                      <a:r>
                        <a:rPr lang="pt-BR" sz="1900" b="1" dirty="0">
                          <a:effectLst/>
                          <a:latin typeface="Segoe UI" panose="020B0502040204020203" pitchFamily="34" charset="0"/>
                          <a:ea typeface="Times New Roman" panose="02020603050405020304" pitchFamily="18" charset="0"/>
                          <a:cs typeface="Segoe UI" panose="020B0502040204020203" pitchFamily="34" charset="0"/>
                        </a:rPr>
                        <a:t>÷ </a:t>
                      </a:r>
                      <a:r>
                        <a:rPr lang="pt-BR" sz="1900" b="1" dirty="0">
                          <a:effectLst/>
                          <a:latin typeface="Segoe UI" panose="020B0502040204020203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(1)</a:t>
                      </a:r>
                      <a:endParaRPr lang="pt-BR" sz="1900" dirty="0">
                        <a:effectLst/>
                        <a:latin typeface="Segoe UI" panose="020B0502040204020203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900" b="1" dirty="0" smtClean="0">
                          <a:effectLst/>
                          <a:latin typeface="Segoe UI" panose="020B0502040204020203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13,37%</a:t>
                      </a:r>
                      <a:endParaRPr lang="pt-BR" sz="1900" dirty="0">
                        <a:effectLst/>
                        <a:latin typeface="Segoe UI" panose="020B0502040204020203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91440"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900" b="1" dirty="0" smtClean="0">
                          <a:effectLst/>
                          <a:latin typeface="Segoe UI" panose="020B0502040204020203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(3) Contribuição – Tabela INSS Vigente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900" b="1" dirty="0" smtClean="0">
                          <a:effectLst/>
                          <a:latin typeface="Segoe UI" panose="020B0502040204020203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R$</a:t>
                      </a:r>
                      <a:r>
                        <a:rPr lang="pt-BR" sz="1900" b="1" baseline="0" dirty="0" smtClean="0">
                          <a:effectLst/>
                          <a:latin typeface="Segoe UI" panose="020B0502040204020203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1925,92</a:t>
                      </a:r>
                      <a:endParaRPr lang="pt-BR" sz="1900" b="1" dirty="0">
                        <a:effectLst/>
                        <a:latin typeface="Segoe UI" panose="020B0502040204020203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900" b="1" dirty="0" smtClean="0">
                          <a:effectLst/>
                          <a:latin typeface="Segoe UI" panose="020B0502040204020203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Diferença – Nova Tabela (3) – (2)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900" b="1" dirty="0" smtClean="0">
                          <a:effectLst/>
                          <a:latin typeface="Segoe UI" panose="020B0502040204020203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R$ 80,34</a:t>
                      </a:r>
                      <a:endParaRPr lang="pt-BR" sz="1900" b="1" dirty="0">
                        <a:effectLst/>
                        <a:latin typeface="Segoe UI" panose="020B0502040204020203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13" name="Tabela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41604765"/>
              </p:ext>
            </p:extLst>
          </p:nvPr>
        </p:nvGraphicFramePr>
        <p:xfrm>
          <a:off x="762000" y="1103724"/>
          <a:ext cx="5181600" cy="5354544"/>
        </p:xfrm>
        <a:graphic>
          <a:graphicData uri="http://schemas.openxmlformats.org/drawingml/2006/table">
            <a:tbl>
              <a:tblPr firstRow="1" firstCol="1" bandRow="1"/>
              <a:tblGrid>
                <a:gridCol w="129540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042487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843713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704106">
                <a:tc gridSpan="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2000" b="1" dirty="0">
                          <a:solidFill>
                            <a:srgbClr val="FFFFFF"/>
                          </a:solidFill>
                          <a:effectLst/>
                          <a:latin typeface="Segoe UI" panose="020B0502040204020203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EXEMPLO DA NOVA CONTRIBUIÇÃO PREVIDENCIÁRIA - ATIVOS</a:t>
                      </a:r>
                      <a:endParaRPr lang="pt-BR" sz="2000" dirty="0">
                        <a:effectLst/>
                        <a:latin typeface="Segoe UI" panose="020B0502040204020203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42745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667494">
                <a:tc gridSpan="2"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pt-BR" sz="1900" b="1" dirty="0">
                          <a:effectLst/>
                          <a:latin typeface="Segoe UI" panose="020B0502040204020203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(1) Exemplo de Salário de Contribuição – Ativos</a:t>
                      </a:r>
                      <a:endParaRPr lang="pt-BR" sz="1900" dirty="0">
                        <a:effectLst/>
                        <a:latin typeface="Segoe UI" panose="020B0502040204020203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900" b="1" dirty="0">
                          <a:effectLst/>
                          <a:latin typeface="Segoe UI" panose="020B0502040204020203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R$ </a:t>
                      </a:r>
                      <a:r>
                        <a:rPr lang="pt-BR" sz="1900" b="1" dirty="0" smtClean="0">
                          <a:effectLst/>
                          <a:latin typeface="Segoe UI" panose="020B0502040204020203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8.000,00</a:t>
                      </a:r>
                      <a:endParaRPr lang="pt-BR" sz="1900" dirty="0">
                        <a:effectLst/>
                        <a:latin typeface="Segoe UI" panose="020B0502040204020203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5189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900" b="1" dirty="0">
                          <a:effectLst/>
                          <a:latin typeface="Segoe UI" panose="020B0502040204020203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Faixas</a:t>
                      </a:r>
                      <a:endParaRPr lang="pt-BR" sz="1900" dirty="0">
                        <a:effectLst/>
                        <a:latin typeface="Segoe UI" panose="020B0502040204020203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900" b="1" dirty="0">
                          <a:effectLst/>
                          <a:latin typeface="Segoe UI" panose="020B0502040204020203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Alíquota</a:t>
                      </a:r>
                      <a:endParaRPr lang="pt-BR" sz="1900" dirty="0">
                        <a:effectLst/>
                        <a:latin typeface="Segoe UI" panose="020B0502040204020203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900" b="1" dirty="0">
                          <a:effectLst/>
                          <a:latin typeface="Segoe UI" panose="020B0502040204020203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Desconto Efetivo</a:t>
                      </a:r>
                      <a:endParaRPr lang="pt-BR" sz="1900" dirty="0">
                        <a:effectLst/>
                        <a:latin typeface="Segoe UI" panose="020B0502040204020203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3856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900">
                          <a:effectLst/>
                          <a:latin typeface="Segoe UI" panose="020B0502040204020203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1ª Faixa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900" dirty="0">
                          <a:effectLst/>
                          <a:latin typeface="Segoe UI" panose="020B0502040204020203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7,5% x </a:t>
                      </a:r>
                      <a:r>
                        <a:rPr lang="pt-BR" sz="1900" baseline="0" dirty="0" smtClean="0">
                          <a:effectLst/>
                          <a:latin typeface="Segoe UI" panose="020B0502040204020203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1320,00</a:t>
                      </a:r>
                      <a:endParaRPr lang="pt-BR" sz="1900" dirty="0">
                        <a:effectLst/>
                        <a:latin typeface="Segoe UI" panose="020B0502040204020203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900" dirty="0">
                          <a:effectLst/>
                          <a:latin typeface="Segoe UI" panose="020B0502040204020203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R$ </a:t>
                      </a:r>
                      <a:r>
                        <a:rPr lang="pt-BR" sz="1900" dirty="0" smtClean="0">
                          <a:effectLst/>
                          <a:latin typeface="Segoe UI" panose="020B0502040204020203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99,00</a:t>
                      </a:r>
                      <a:endParaRPr lang="pt-BR" sz="1900" dirty="0">
                        <a:effectLst/>
                        <a:latin typeface="Segoe UI" panose="020B0502040204020203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900">
                          <a:effectLst/>
                          <a:latin typeface="Segoe UI" panose="020B0502040204020203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2ª Faixa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900" dirty="0">
                          <a:effectLst/>
                          <a:latin typeface="Segoe UI" panose="020B0502040204020203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9,0% x </a:t>
                      </a:r>
                      <a:r>
                        <a:rPr lang="pt-BR" sz="1900" dirty="0" smtClean="0">
                          <a:effectLst/>
                          <a:latin typeface="Segoe UI" panose="020B0502040204020203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1251,29</a:t>
                      </a:r>
                      <a:endParaRPr lang="pt-BR" sz="1900" dirty="0">
                        <a:effectLst/>
                        <a:latin typeface="Segoe UI" panose="020B0502040204020203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900" dirty="0">
                          <a:effectLst/>
                          <a:latin typeface="Segoe UI" panose="020B0502040204020203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R$ </a:t>
                      </a:r>
                      <a:r>
                        <a:rPr lang="pt-BR" sz="1900" dirty="0" smtClean="0">
                          <a:effectLst/>
                          <a:latin typeface="Segoe UI" panose="020B0502040204020203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112,62</a:t>
                      </a:r>
                      <a:endParaRPr lang="pt-BR" sz="1900" dirty="0">
                        <a:effectLst/>
                        <a:latin typeface="Segoe UI" panose="020B0502040204020203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36777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900" dirty="0">
                          <a:effectLst/>
                          <a:latin typeface="Segoe UI" panose="020B0502040204020203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3ª Faixa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900" dirty="0">
                          <a:effectLst/>
                          <a:latin typeface="Segoe UI" panose="020B0502040204020203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12,0% x </a:t>
                      </a:r>
                      <a:r>
                        <a:rPr lang="pt-BR" sz="1900" dirty="0" smtClean="0">
                          <a:effectLst/>
                          <a:latin typeface="Segoe UI" panose="020B0502040204020203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1285,64</a:t>
                      </a:r>
                      <a:endParaRPr lang="pt-BR" sz="1900" dirty="0">
                        <a:effectLst/>
                        <a:latin typeface="Segoe UI" panose="020B0502040204020203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900" dirty="0">
                          <a:effectLst/>
                          <a:latin typeface="Segoe UI" panose="020B0502040204020203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R$ </a:t>
                      </a:r>
                      <a:r>
                        <a:rPr lang="pt-BR" sz="1900" dirty="0" smtClean="0">
                          <a:effectLst/>
                          <a:latin typeface="Segoe UI" panose="020B0502040204020203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154,28</a:t>
                      </a:r>
                      <a:endParaRPr lang="pt-BR" sz="1900" dirty="0">
                        <a:effectLst/>
                        <a:latin typeface="Segoe UI" panose="020B0502040204020203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27643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900" dirty="0">
                          <a:effectLst/>
                          <a:latin typeface="Segoe UI" panose="020B0502040204020203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4ª Faixa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900" dirty="0">
                          <a:effectLst/>
                          <a:latin typeface="Segoe UI" panose="020B0502040204020203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14,0% x </a:t>
                      </a:r>
                      <a:r>
                        <a:rPr lang="pt-BR" sz="1900" dirty="0" smtClean="0">
                          <a:effectLst/>
                          <a:latin typeface="Segoe UI" panose="020B0502040204020203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3650,54</a:t>
                      </a:r>
                      <a:endParaRPr lang="pt-BR" sz="1900" dirty="0">
                        <a:effectLst/>
                        <a:latin typeface="Segoe UI" panose="020B0502040204020203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900" dirty="0">
                          <a:effectLst/>
                          <a:latin typeface="Segoe UI" panose="020B0502040204020203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R$ </a:t>
                      </a:r>
                      <a:r>
                        <a:rPr lang="pt-BR" sz="1900" dirty="0" smtClean="0">
                          <a:effectLst/>
                          <a:latin typeface="Segoe UI" panose="020B0502040204020203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511,08</a:t>
                      </a:r>
                      <a:endParaRPr lang="pt-BR" sz="1900" dirty="0">
                        <a:effectLst/>
                        <a:latin typeface="Segoe UI" panose="020B0502040204020203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245953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900" dirty="0" smtClean="0">
                          <a:effectLst/>
                          <a:latin typeface="Segoe UI" panose="020B0502040204020203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5ª Faixa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900" dirty="0" smtClean="0">
                          <a:effectLst/>
                          <a:latin typeface="Segoe UI" panose="020B0502040204020203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14,5% x 492,50</a:t>
                      </a:r>
                      <a:endParaRPr lang="pt-BR" sz="1900" dirty="0">
                        <a:effectLst/>
                        <a:latin typeface="Segoe UI" panose="020B0502040204020203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900" dirty="0" smtClean="0">
                          <a:effectLst/>
                          <a:latin typeface="Segoe UI" panose="020B0502040204020203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R$</a:t>
                      </a:r>
                      <a:r>
                        <a:rPr lang="pt-BR" sz="1900" baseline="0" dirty="0" smtClean="0">
                          <a:effectLst/>
                          <a:latin typeface="Segoe UI" panose="020B0502040204020203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71,41</a:t>
                      </a:r>
                      <a:endParaRPr lang="pt-BR" sz="1900" dirty="0">
                        <a:effectLst/>
                        <a:latin typeface="Segoe UI" panose="020B0502040204020203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6687">
                <a:tc gridSpan="2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t-BR" sz="1900" b="1" dirty="0">
                          <a:effectLst/>
                          <a:latin typeface="Segoe UI" panose="020B0502040204020203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(2) Contribuição Ativo</a:t>
                      </a:r>
                      <a:endParaRPr lang="pt-BR" sz="1900" dirty="0">
                        <a:effectLst/>
                        <a:latin typeface="Segoe UI" panose="020B0502040204020203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900" b="1" dirty="0">
                          <a:effectLst/>
                          <a:latin typeface="Segoe UI" panose="020B0502040204020203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R$ </a:t>
                      </a:r>
                      <a:r>
                        <a:rPr lang="pt-BR" sz="1900" b="1" dirty="0" smtClean="0">
                          <a:effectLst/>
                          <a:latin typeface="Segoe UI" panose="020B0502040204020203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948,38</a:t>
                      </a:r>
                      <a:endParaRPr lang="pt-BR" sz="1900" dirty="0">
                        <a:effectLst/>
                        <a:latin typeface="Segoe UI" panose="020B0502040204020203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236687">
                <a:tc gridSpan="2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t-BR" sz="1900" b="1" dirty="0">
                          <a:effectLst/>
                          <a:latin typeface="Segoe UI" panose="020B0502040204020203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Alíquota Efetiva = (2) </a:t>
                      </a:r>
                      <a:r>
                        <a:rPr lang="pt-BR" sz="1900" b="1" dirty="0">
                          <a:effectLst/>
                          <a:latin typeface="Segoe UI" panose="020B0502040204020203" pitchFamily="34" charset="0"/>
                          <a:ea typeface="Times New Roman" panose="02020603050405020304" pitchFamily="18" charset="0"/>
                          <a:cs typeface="Segoe UI" panose="020B0502040204020203" pitchFamily="34" charset="0"/>
                        </a:rPr>
                        <a:t>÷ </a:t>
                      </a:r>
                      <a:r>
                        <a:rPr lang="pt-BR" sz="1900" b="1" dirty="0">
                          <a:effectLst/>
                          <a:latin typeface="Segoe UI" panose="020B0502040204020203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(1)</a:t>
                      </a:r>
                      <a:endParaRPr lang="pt-BR" sz="1900" dirty="0">
                        <a:effectLst/>
                        <a:latin typeface="Segoe UI" panose="020B0502040204020203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900" b="1" dirty="0" smtClean="0">
                          <a:effectLst/>
                          <a:latin typeface="Segoe UI" panose="020B0502040204020203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11,85%</a:t>
                      </a:r>
                      <a:endParaRPr lang="pt-BR" sz="1900" dirty="0">
                        <a:effectLst/>
                        <a:latin typeface="Segoe UI" panose="020B0502040204020203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14300">
                <a:tc gridSpan="2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t-BR" sz="1900" b="1" dirty="0" smtClean="0">
                          <a:effectLst/>
                          <a:latin typeface="Segoe UI" panose="020B0502040204020203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(3) Contribuição – Tabela INSS Vigente</a:t>
                      </a:r>
                      <a:endParaRPr lang="pt-BR" sz="1900" b="1" dirty="0">
                        <a:effectLst/>
                        <a:latin typeface="Segoe UI" panose="020B0502040204020203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900" b="1" dirty="0" smtClean="0">
                          <a:effectLst/>
                          <a:latin typeface="Segoe UI" panose="020B0502040204020203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R$ 945,92</a:t>
                      </a:r>
                      <a:endParaRPr lang="pt-BR" sz="1900" b="1" dirty="0">
                        <a:effectLst/>
                        <a:latin typeface="Segoe UI" panose="020B0502040204020203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 gridSpan="2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t-BR" sz="1900" b="1" dirty="0" smtClean="0">
                          <a:effectLst/>
                          <a:latin typeface="Segoe UI" panose="020B0502040204020203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Diferença – Nova Tabela (3) – (2)</a:t>
                      </a:r>
                      <a:endParaRPr lang="pt-BR" sz="1900" b="1" dirty="0">
                        <a:effectLst/>
                        <a:latin typeface="Segoe UI" panose="020B0502040204020203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900" b="1" dirty="0" smtClean="0">
                          <a:effectLst/>
                          <a:latin typeface="Segoe UI" panose="020B0502040204020203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R$ 2,46</a:t>
                      </a:r>
                      <a:endParaRPr lang="pt-BR" sz="1900" b="1" dirty="0">
                        <a:effectLst/>
                        <a:latin typeface="Segoe UI" panose="020B0502040204020203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15354011"/>
      </p:ext>
    </p:extLst>
  </p:cSld>
  <p:clrMapOvr>
    <a:masterClrMapping/>
  </p:clrMapOvr>
  <p:transition spd="med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tângulo 9"/>
          <p:cNvSpPr/>
          <p:nvPr/>
        </p:nvSpPr>
        <p:spPr>
          <a:xfrm>
            <a:off x="203200" y="197807"/>
            <a:ext cx="11988800" cy="673100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9" name="Retângulo 8"/>
          <p:cNvSpPr/>
          <p:nvPr/>
        </p:nvSpPr>
        <p:spPr>
          <a:xfrm>
            <a:off x="0" y="1"/>
            <a:ext cx="419100" cy="6857999"/>
          </a:xfrm>
          <a:prstGeom prst="rect">
            <a:avLst/>
          </a:prstGeom>
          <a:solidFill>
            <a:srgbClr val="00A24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19" name="CaixaDeTexto 18"/>
          <p:cNvSpPr txBox="1"/>
          <p:nvPr/>
        </p:nvSpPr>
        <p:spPr>
          <a:xfrm>
            <a:off x="419100" y="271898"/>
            <a:ext cx="117729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b="1" dirty="0">
                <a:solidFill>
                  <a:srgbClr val="4E022C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CONTRIBUIÇÃO PREVIDENCIÁRIA</a:t>
            </a:r>
          </a:p>
        </p:txBody>
      </p:sp>
      <p:graphicFrame>
        <p:nvGraphicFramePr>
          <p:cNvPr id="13" name="Tabela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34992642"/>
              </p:ext>
            </p:extLst>
          </p:nvPr>
        </p:nvGraphicFramePr>
        <p:xfrm>
          <a:off x="3200401" y="1143000"/>
          <a:ext cx="7086600" cy="5352166"/>
        </p:xfrm>
        <a:graphic>
          <a:graphicData uri="http://schemas.openxmlformats.org/drawingml/2006/table">
            <a:tbl>
              <a:tblPr firstRow="1" firstCol="1" bandRow="1"/>
              <a:tblGrid>
                <a:gridCol w="2211609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353443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2521548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729888">
                <a:tc gridSpan="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2000" b="1" dirty="0">
                          <a:solidFill>
                            <a:srgbClr val="FFFFFF"/>
                          </a:solidFill>
                          <a:effectLst/>
                          <a:latin typeface="Segoe UI" panose="020B0502040204020203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EXEMPLO DA NOVA CONTRIBUIÇÃO PREVIDENCIÁRIA - ATIVOS</a:t>
                      </a:r>
                      <a:endParaRPr lang="pt-BR" sz="2000" dirty="0">
                        <a:effectLst/>
                        <a:latin typeface="Segoe UI" panose="020B0502040204020203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42745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691935">
                <a:tc gridSpan="2"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pt-BR" sz="2000" b="1" dirty="0">
                          <a:effectLst/>
                          <a:latin typeface="Segoe UI" panose="020B0502040204020203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(1) Exemplo de Salário de Contribuição – Ativos</a:t>
                      </a:r>
                      <a:endParaRPr lang="pt-BR" sz="2000" dirty="0">
                        <a:effectLst/>
                        <a:latin typeface="Segoe UI" panose="020B0502040204020203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2000" b="1" dirty="0">
                          <a:effectLst/>
                          <a:latin typeface="Segoe UI" panose="020B0502040204020203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R$ </a:t>
                      </a:r>
                      <a:r>
                        <a:rPr lang="pt-BR" sz="2000" b="1" dirty="0" smtClean="0">
                          <a:effectLst/>
                          <a:latin typeface="Segoe UI" panose="020B0502040204020203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22.887,38</a:t>
                      </a:r>
                      <a:endParaRPr lang="pt-BR" sz="2000" dirty="0">
                        <a:effectLst/>
                        <a:latin typeface="Segoe UI" panose="020B0502040204020203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6478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2000" b="1" dirty="0">
                          <a:effectLst/>
                          <a:latin typeface="Segoe UI" panose="020B0502040204020203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Faixas</a:t>
                      </a:r>
                      <a:endParaRPr lang="pt-BR" sz="2000" dirty="0">
                        <a:effectLst/>
                        <a:latin typeface="Segoe UI" panose="020B0502040204020203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2000" b="1" dirty="0">
                          <a:effectLst/>
                          <a:latin typeface="Segoe UI" panose="020B0502040204020203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Alíquota</a:t>
                      </a:r>
                      <a:endParaRPr lang="pt-BR" sz="2000" dirty="0">
                        <a:effectLst/>
                        <a:latin typeface="Segoe UI" panose="020B0502040204020203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2000" b="1" dirty="0">
                          <a:effectLst/>
                          <a:latin typeface="Segoe UI" panose="020B0502040204020203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Desconto Efetivo</a:t>
                      </a:r>
                      <a:endParaRPr lang="pt-BR" sz="2000" dirty="0">
                        <a:effectLst/>
                        <a:latin typeface="Segoe UI" panose="020B0502040204020203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5096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2000">
                          <a:effectLst/>
                          <a:latin typeface="Segoe UI" panose="020B0502040204020203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1ª Faixa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2000" dirty="0">
                          <a:effectLst/>
                          <a:latin typeface="Segoe UI" panose="020B0502040204020203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7,5% x </a:t>
                      </a:r>
                      <a:r>
                        <a:rPr lang="pt-BR" sz="2000" baseline="0" dirty="0" smtClean="0">
                          <a:effectLst/>
                          <a:latin typeface="Segoe UI" panose="020B0502040204020203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1320,00</a:t>
                      </a:r>
                      <a:endParaRPr lang="pt-BR" sz="2000" dirty="0">
                        <a:effectLst/>
                        <a:latin typeface="Segoe UI" panose="020B0502040204020203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2000" dirty="0">
                          <a:effectLst/>
                          <a:latin typeface="Segoe UI" panose="020B0502040204020203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R$ </a:t>
                      </a:r>
                      <a:r>
                        <a:rPr lang="pt-BR" sz="2000" dirty="0" smtClean="0">
                          <a:effectLst/>
                          <a:latin typeface="Segoe UI" panose="020B0502040204020203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99,00</a:t>
                      </a:r>
                      <a:endParaRPr lang="pt-BR" sz="2000" dirty="0">
                        <a:effectLst/>
                        <a:latin typeface="Segoe UI" panose="020B0502040204020203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9495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2000">
                          <a:effectLst/>
                          <a:latin typeface="Segoe UI" panose="020B0502040204020203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2ª Faixa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2000" dirty="0">
                          <a:effectLst/>
                          <a:latin typeface="Segoe UI" panose="020B0502040204020203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9,0% x </a:t>
                      </a:r>
                      <a:r>
                        <a:rPr lang="pt-BR" sz="2000" dirty="0" smtClean="0">
                          <a:effectLst/>
                          <a:latin typeface="Segoe UI" panose="020B0502040204020203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1251,29</a:t>
                      </a:r>
                      <a:endParaRPr lang="pt-BR" sz="2000" dirty="0">
                        <a:effectLst/>
                        <a:latin typeface="Segoe UI" panose="020B0502040204020203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2000" dirty="0">
                          <a:effectLst/>
                          <a:latin typeface="Segoe UI" panose="020B0502040204020203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R$ </a:t>
                      </a:r>
                      <a:r>
                        <a:rPr lang="pt-BR" sz="2000" dirty="0" smtClean="0">
                          <a:effectLst/>
                          <a:latin typeface="Segoe UI" panose="020B0502040204020203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112,62</a:t>
                      </a:r>
                      <a:endParaRPr lang="pt-BR" sz="2000" dirty="0">
                        <a:effectLst/>
                        <a:latin typeface="Segoe UI" panose="020B0502040204020203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38124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2000" dirty="0">
                          <a:effectLst/>
                          <a:latin typeface="Segoe UI" panose="020B0502040204020203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3ª Faixa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2000" dirty="0">
                          <a:effectLst/>
                          <a:latin typeface="Segoe UI" panose="020B0502040204020203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12,0% x </a:t>
                      </a:r>
                      <a:r>
                        <a:rPr lang="pt-BR" sz="2000" dirty="0" smtClean="0">
                          <a:effectLst/>
                          <a:latin typeface="Segoe UI" panose="020B0502040204020203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1285,64</a:t>
                      </a:r>
                      <a:endParaRPr lang="pt-BR" sz="2000" dirty="0">
                        <a:effectLst/>
                        <a:latin typeface="Segoe UI" panose="020B0502040204020203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2000" dirty="0">
                          <a:effectLst/>
                          <a:latin typeface="Segoe UI" panose="020B0502040204020203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R$ </a:t>
                      </a:r>
                      <a:r>
                        <a:rPr lang="pt-BR" sz="2000" dirty="0" smtClean="0">
                          <a:effectLst/>
                          <a:latin typeface="Segoe UI" panose="020B0502040204020203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154,28</a:t>
                      </a:r>
                      <a:endParaRPr lang="pt-BR" sz="2000" dirty="0">
                        <a:effectLst/>
                        <a:latin typeface="Segoe UI" panose="020B0502040204020203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28655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2000" dirty="0">
                          <a:effectLst/>
                          <a:latin typeface="Segoe UI" panose="020B0502040204020203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4ª Faixa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2000" dirty="0">
                          <a:effectLst/>
                          <a:latin typeface="Segoe UI" panose="020B0502040204020203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14,0% x </a:t>
                      </a:r>
                      <a:r>
                        <a:rPr lang="pt-BR" sz="2000" dirty="0" smtClean="0">
                          <a:effectLst/>
                          <a:latin typeface="Segoe UI" panose="020B0502040204020203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3650,54</a:t>
                      </a:r>
                      <a:endParaRPr lang="pt-BR" sz="2000" dirty="0">
                        <a:effectLst/>
                        <a:latin typeface="Segoe UI" panose="020B0502040204020203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2000" dirty="0">
                          <a:effectLst/>
                          <a:latin typeface="Segoe UI" panose="020B0502040204020203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R$ </a:t>
                      </a:r>
                      <a:r>
                        <a:rPr lang="pt-BR" sz="2000" dirty="0" smtClean="0">
                          <a:effectLst/>
                          <a:latin typeface="Segoe UI" panose="020B0502040204020203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511,08</a:t>
                      </a:r>
                      <a:endParaRPr lang="pt-BR" sz="2000" dirty="0">
                        <a:effectLst/>
                        <a:latin typeface="Segoe UI" panose="020B0502040204020203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228679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2000" dirty="0" smtClean="0">
                          <a:effectLst/>
                          <a:latin typeface="Segoe UI" panose="020B0502040204020203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5ª Faixa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2000" dirty="0" smtClean="0">
                          <a:effectLst/>
                          <a:latin typeface="Segoe UI" panose="020B0502040204020203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14,5% x 5349</a:t>
                      </a:r>
                      <a:endParaRPr lang="pt-BR" sz="2000" dirty="0">
                        <a:effectLst/>
                        <a:latin typeface="Segoe UI" panose="020B0502040204020203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2000" dirty="0" smtClean="0">
                          <a:effectLst/>
                          <a:latin typeface="Segoe UI" panose="020B0502040204020203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R$</a:t>
                      </a:r>
                      <a:r>
                        <a:rPr lang="pt-BR" sz="2000" baseline="0" dirty="0" smtClean="0">
                          <a:effectLst/>
                          <a:latin typeface="Segoe UI" panose="020B0502040204020203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775,61</a:t>
                      </a:r>
                      <a:endParaRPr lang="pt-BR" sz="2000" dirty="0">
                        <a:effectLst/>
                        <a:latin typeface="Segoe UI" panose="020B0502040204020203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860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2000" dirty="0" smtClean="0">
                          <a:effectLst/>
                          <a:latin typeface="Segoe UI" panose="020B0502040204020203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6ª Faixa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2000" dirty="0" smtClean="0">
                          <a:effectLst/>
                          <a:latin typeface="Segoe UI" panose="020B0502040204020203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16,5% x 10030,87</a:t>
                      </a:r>
                      <a:endParaRPr lang="pt-BR" sz="2000" dirty="0">
                        <a:effectLst/>
                        <a:latin typeface="Segoe UI" panose="020B0502040204020203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2000" dirty="0" smtClean="0">
                          <a:effectLst/>
                          <a:latin typeface="Segoe UI" panose="020B0502040204020203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R$ 1655,09</a:t>
                      </a:r>
                      <a:endParaRPr lang="pt-BR" sz="2000" dirty="0">
                        <a:effectLst/>
                        <a:latin typeface="Segoe UI" panose="020B0502040204020203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5354">
                <a:tc gridSpan="2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t-BR" sz="2000" b="1" dirty="0">
                          <a:effectLst/>
                          <a:latin typeface="Segoe UI" panose="020B0502040204020203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(2) Contribuição Ativo</a:t>
                      </a:r>
                      <a:endParaRPr lang="pt-BR" sz="2000" dirty="0">
                        <a:effectLst/>
                        <a:latin typeface="Segoe UI" panose="020B0502040204020203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2000" b="1" dirty="0">
                          <a:effectLst/>
                          <a:latin typeface="Segoe UI" panose="020B0502040204020203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R$ </a:t>
                      </a:r>
                      <a:r>
                        <a:rPr lang="pt-BR" sz="2000" b="1" dirty="0" smtClean="0">
                          <a:effectLst/>
                          <a:latin typeface="Segoe UI" panose="020B0502040204020203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3307,67</a:t>
                      </a:r>
                      <a:endParaRPr lang="pt-BR" sz="2000" dirty="0">
                        <a:effectLst/>
                        <a:latin typeface="Segoe UI" panose="020B0502040204020203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245354">
                <a:tc gridSpan="2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t-BR" sz="2000" b="1" dirty="0">
                          <a:effectLst/>
                          <a:latin typeface="Segoe UI" panose="020B0502040204020203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Alíquota Efetiva = (2) </a:t>
                      </a:r>
                      <a:r>
                        <a:rPr lang="pt-BR" sz="2000" b="1" dirty="0">
                          <a:effectLst/>
                          <a:latin typeface="Segoe UI" panose="020B0502040204020203" pitchFamily="34" charset="0"/>
                          <a:ea typeface="Times New Roman" panose="02020603050405020304" pitchFamily="18" charset="0"/>
                          <a:cs typeface="Segoe UI" panose="020B0502040204020203" pitchFamily="34" charset="0"/>
                        </a:rPr>
                        <a:t>÷ </a:t>
                      </a:r>
                      <a:r>
                        <a:rPr lang="pt-BR" sz="2000" b="1" dirty="0">
                          <a:effectLst/>
                          <a:latin typeface="Segoe UI" panose="020B0502040204020203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(1)</a:t>
                      </a:r>
                      <a:endParaRPr lang="pt-BR" sz="2000" dirty="0">
                        <a:effectLst/>
                        <a:latin typeface="Segoe UI" panose="020B0502040204020203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2000" b="1" dirty="0" smtClean="0">
                          <a:effectLst/>
                          <a:latin typeface="Segoe UI" panose="020B0502040204020203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14,45%</a:t>
                      </a:r>
                      <a:endParaRPr lang="pt-BR" sz="2000" dirty="0">
                        <a:effectLst/>
                        <a:latin typeface="Segoe UI" panose="020B0502040204020203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8705">
                <a:tc gridSpan="2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t-BR" sz="2000" b="1" dirty="0" smtClean="0">
                          <a:effectLst/>
                          <a:latin typeface="Segoe UI" panose="020B0502040204020203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(3) Contribuição – Tabela INSS Vigente</a:t>
                      </a:r>
                      <a:endParaRPr lang="pt-BR" sz="2000" b="1" dirty="0">
                        <a:effectLst/>
                        <a:latin typeface="Segoe UI" panose="020B0502040204020203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2000" b="1" dirty="0" smtClean="0">
                          <a:effectLst/>
                          <a:latin typeface="Segoe UI" panose="020B0502040204020203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R$ 3030,15</a:t>
                      </a:r>
                      <a:endParaRPr lang="pt-BR" sz="2000" b="1" dirty="0">
                        <a:effectLst/>
                        <a:latin typeface="Segoe UI" panose="020B0502040204020203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8705">
                <a:tc gridSpan="2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t-BR" sz="2000" b="1" dirty="0" smtClean="0">
                          <a:effectLst/>
                          <a:latin typeface="Segoe UI" panose="020B0502040204020203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Diferença – Nova Tabela (3) – (2)</a:t>
                      </a:r>
                      <a:endParaRPr lang="pt-BR" sz="2000" b="1" dirty="0">
                        <a:effectLst/>
                        <a:latin typeface="Segoe UI" panose="020B0502040204020203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2000" b="1" dirty="0" smtClean="0">
                          <a:effectLst/>
                          <a:latin typeface="Segoe UI" panose="020B0502040204020203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R$ 277,52</a:t>
                      </a:r>
                      <a:endParaRPr lang="pt-BR" sz="2000" b="1" dirty="0">
                        <a:effectLst/>
                        <a:latin typeface="Segoe UI" panose="020B0502040204020203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36145292"/>
      </p:ext>
    </p:extLst>
  </p:cSld>
  <p:clrMapOvr>
    <a:masterClrMapping/>
  </p:clrMapOvr>
  <p:transition spd="med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Retângulo 57"/>
          <p:cNvSpPr/>
          <p:nvPr/>
        </p:nvSpPr>
        <p:spPr>
          <a:xfrm>
            <a:off x="203200" y="197807"/>
            <a:ext cx="11988800" cy="673100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9" name="Retângulo 8"/>
          <p:cNvSpPr/>
          <p:nvPr/>
        </p:nvSpPr>
        <p:spPr>
          <a:xfrm>
            <a:off x="0" y="1"/>
            <a:ext cx="419100" cy="6857999"/>
          </a:xfrm>
          <a:prstGeom prst="rect">
            <a:avLst/>
          </a:prstGeom>
          <a:solidFill>
            <a:srgbClr val="00A24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52" name="Imagem 5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7013" y="2830652"/>
            <a:ext cx="1224870" cy="1224870"/>
          </a:xfrm>
          <a:prstGeom prst="rect">
            <a:avLst/>
          </a:prstGeom>
        </p:spPr>
      </p:pic>
      <p:pic>
        <p:nvPicPr>
          <p:cNvPr id="53" name="Imagem 5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3048" y="4985595"/>
            <a:ext cx="1178993" cy="1178993"/>
          </a:xfrm>
          <a:prstGeom prst="rect">
            <a:avLst/>
          </a:prstGeom>
        </p:spPr>
      </p:pic>
      <p:sp>
        <p:nvSpPr>
          <p:cNvPr id="54" name="Retângulo 53"/>
          <p:cNvSpPr/>
          <p:nvPr/>
        </p:nvSpPr>
        <p:spPr>
          <a:xfrm flipV="1">
            <a:off x="1132635" y="4598104"/>
            <a:ext cx="4095831" cy="67824"/>
          </a:xfrm>
          <a:prstGeom prst="rect">
            <a:avLst/>
          </a:prstGeom>
          <a:solidFill>
            <a:srgbClr val="38218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5" name="CaixaDeTexto 54"/>
          <p:cNvSpPr txBox="1"/>
          <p:nvPr/>
        </p:nvSpPr>
        <p:spPr>
          <a:xfrm>
            <a:off x="1685166" y="2438573"/>
            <a:ext cx="177165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000" b="1" dirty="0">
                <a:solidFill>
                  <a:srgbClr val="38218B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IDADE</a:t>
            </a:r>
            <a:r>
              <a:rPr lang="pt-BR" sz="2000" b="1" dirty="0">
                <a:solidFill>
                  <a:srgbClr val="FF4F4F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*</a:t>
            </a:r>
          </a:p>
        </p:txBody>
      </p:sp>
      <p:sp>
        <p:nvSpPr>
          <p:cNvPr id="60" name="CaixaDeTexto 59"/>
          <p:cNvSpPr txBox="1"/>
          <p:nvPr/>
        </p:nvSpPr>
        <p:spPr>
          <a:xfrm>
            <a:off x="6693240" y="3422209"/>
            <a:ext cx="177165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000" b="1" dirty="0">
                <a:solidFill>
                  <a:srgbClr val="38218B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SERVIÇO PÚBLICO</a:t>
            </a:r>
          </a:p>
        </p:txBody>
      </p:sp>
      <p:sp>
        <p:nvSpPr>
          <p:cNvPr id="61" name="CaixaDeTexto 60"/>
          <p:cNvSpPr txBox="1"/>
          <p:nvPr/>
        </p:nvSpPr>
        <p:spPr>
          <a:xfrm>
            <a:off x="8184515" y="3422209"/>
            <a:ext cx="189705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000" b="1" dirty="0">
                <a:solidFill>
                  <a:srgbClr val="38218B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TEMPO NO CARGO</a:t>
            </a:r>
            <a:r>
              <a:rPr lang="pt-BR" sz="2000" b="1" dirty="0">
                <a:solidFill>
                  <a:schemeClr val="accent3">
                    <a:lumMod val="50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**</a:t>
            </a:r>
          </a:p>
        </p:txBody>
      </p:sp>
      <p:sp>
        <p:nvSpPr>
          <p:cNvPr id="70" name="CaixaDeTexto 69"/>
          <p:cNvSpPr txBox="1"/>
          <p:nvPr/>
        </p:nvSpPr>
        <p:spPr>
          <a:xfrm>
            <a:off x="419100" y="205742"/>
            <a:ext cx="11772900" cy="400110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sz="2000" b="1" dirty="0">
                <a:solidFill>
                  <a:srgbClr val="4E022C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APOSENTADORIA VOLUNTÁRIA POR TEMPO DE </a:t>
            </a:r>
            <a:r>
              <a:rPr lang="pt-BR" sz="2000" b="1" dirty="0" smtClean="0">
                <a:solidFill>
                  <a:srgbClr val="4E022C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CONTRIBUIÇÃO E IDADE</a:t>
            </a:r>
            <a:endParaRPr lang="pt-BR" sz="2000" b="1" dirty="0">
              <a:solidFill>
                <a:srgbClr val="4E022C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71" name="CaixaDeTexto 70"/>
          <p:cNvSpPr txBox="1"/>
          <p:nvPr/>
        </p:nvSpPr>
        <p:spPr>
          <a:xfrm>
            <a:off x="419100" y="498856"/>
            <a:ext cx="11772900" cy="351122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wrap="square" rtlCol="0">
            <a:spAutoFit/>
          </a:bodyPr>
          <a:lstStyle/>
          <a:p>
            <a:pPr algn="ctr">
              <a:lnSpc>
                <a:spcPct val="135000"/>
              </a:lnSpc>
            </a:pPr>
            <a:r>
              <a:rPr lang="pt-BR" altLang="pt-BR" sz="1400" b="1" dirty="0">
                <a:solidFill>
                  <a:srgbClr val="4E022C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REGRA DE TRANSIÇÃO RPPS – Artigo 3º da Emenda Constitucional n° 47, de 5 de julho de 2005</a:t>
            </a:r>
          </a:p>
        </p:txBody>
      </p:sp>
      <p:pic>
        <p:nvPicPr>
          <p:cNvPr id="72" name="Imagem 7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7013" y="1249754"/>
            <a:ext cx="601766" cy="601766"/>
          </a:xfrm>
          <a:prstGeom prst="rect">
            <a:avLst/>
          </a:prstGeom>
        </p:spPr>
      </p:pic>
      <p:sp>
        <p:nvSpPr>
          <p:cNvPr id="74" name="CaixaDeTexto 73"/>
          <p:cNvSpPr txBox="1"/>
          <p:nvPr/>
        </p:nvSpPr>
        <p:spPr>
          <a:xfrm>
            <a:off x="1450431" y="1266936"/>
            <a:ext cx="197597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000" b="1" dirty="0">
                <a:solidFill>
                  <a:srgbClr val="008E4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INGRESSO no SERVIÇO PÚBLICO</a:t>
            </a:r>
          </a:p>
        </p:txBody>
      </p:sp>
      <p:sp>
        <p:nvSpPr>
          <p:cNvPr id="75" name="CaixaDeTexto 74"/>
          <p:cNvSpPr txBox="1"/>
          <p:nvPr/>
        </p:nvSpPr>
        <p:spPr>
          <a:xfrm>
            <a:off x="3394235" y="1350998"/>
            <a:ext cx="381740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altLang="pt-BR" sz="2000" b="1" dirty="0">
                <a:solidFill>
                  <a:srgbClr val="FF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ATÉ</a:t>
            </a:r>
            <a:r>
              <a:rPr lang="pt-BR" altLang="pt-BR" sz="2000" b="1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  </a:t>
            </a:r>
            <a:r>
              <a:rPr lang="pt-BR" altLang="pt-BR" sz="2000" b="1" dirty="0">
                <a:solidFill>
                  <a:srgbClr val="008E4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16 de dezembro de 1998 </a:t>
            </a:r>
            <a:endParaRPr lang="pt-BR" sz="2000" b="1" dirty="0">
              <a:solidFill>
                <a:srgbClr val="008E40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81" name="CaixaDeTexto 80"/>
          <p:cNvSpPr txBox="1"/>
          <p:nvPr/>
        </p:nvSpPr>
        <p:spPr>
          <a:xfrm>
            <a:off x="3292568" y="2430530"/>
            <a:ext cx="221343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000" b="1" dirty="0">
                <a:solidFill>
                  <a:srgbClr val="38218B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CONTRIBUIÇÃO</a:t>
            </a:r>
            <a:endParaRPr lang="pt-BR" sz="2000" b="1" dirty="0">
              <a:solidFill>
                <a:srgbClr val="FF0000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grpSp>
        <p:nvGrpSpPr>
          <p:cNvPr id="82" name="Grupo 81"/>
          <p:cNvGrpSpPr/>
          <p:nvPr/>
        </p:nvGrpSpPr>
        <p:grpSpPr>
          <a:xfrm>
            <a:off x="3456816" y="2903695"/>
            <a:ext cx="1771650" cy="1240791"/>
            <a:chOff x="2154229" y="2534877"/>
            <a:chExt cx="1771650" cy="1240791"/>
          </a:xfrm>
        </p:grpSpPr>
        <p:sp>
          <p:nvSpPr>
            <p:cNvPr id="83" name="CaixaDeTexto 82"/>
            <p:cNvSpPr txBox="1"/>
            <p:nvPr/>
          </p:nvSpPr>
          <p:spPr>
            <a:xfrm>
              <a:off x="2154229" y="2534877"/>
              <a:ext cx="1771650" cy="11079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pt-BR" sz="6600" b="1" dirty="0"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rPr>
                <a:t>35</a:t>
              </a:r>
            </a:p>
          </p:txBody>
        </p:sp>
        <p:sp>
          <p:nvSpPr>
            <p:cNvPr id="84" name="CaixaDeTexto 83"/>
            <p:cNvSpPr txBox="1"/>
            <p:nvPr/>
          </p:nvSpPr>
          <p:spPr>
            <a:xfrm>
              <a:off x="2154229" y="3437114"/>
              <a:ext cx="177165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pt-BR" sz="1600" b="1" dirty="0"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rPr>
                <a:t>Anos</a:t>
              </a:r>
            </a:p>
          </p:txBody>
        </p:sp>
      </p:grpSp>
      <p:grpSp>
        <p:nvGrpSpPr>
          <p:cNvPr id="88" name="Grupo 87"/>
          <p:cNvGrpSpPr/>
          <p:nvPr/>
        </p:nvGrpSpPr>
        <p:grpSpPr>
          <a:xfrm>
            <a:off x="6693241" y="4130095"/>
            <a:ext cx="1771650" cy="1122233"/>
            <a:chOff x="2154229" y="2534877"/>
            <a:chExt cx="1771650" cy="1122233"/>
          </a:xfrm>
        </p:grpSpPr>
        <p:sp>
          <p:nvSpPr>
            <p:cNvPr id="89" name="CaixaDeTexto 88"/>
            <p:cNvSpPr txBox="1"/>
            <p:nvPr/>
          </p:nvSpPr>
          <p:spPr>
            <a:xfrm>
              <a:off x="2154229" y="2534877"/>
              <a:ext cx="1771650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pt-BR" sz="5400" b="1" dirty="0"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rPr>
                <a:t>25</a:t>
              </a:r>
            </a:p>
          </p:txBody>
        </p:sp>
        <p:sp>
          <p:nvSpPr>
            <p:cNvPr id="90" name="CaixaDeTexto 89"/>
            <p:cNvSpPr txBox="1"/>
            <p:nvPr/>
          </p:nvSpPr>
          <p:spPr>
            <a:xfrm>
              <a:off x="2154229" y="3318556"/>
              <a:ext cx="177165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pt-BR" sz="1600" b="1" dirty="0"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rPr>
                <a:t>Anos</a:t>
              </a:r>
            </a:p>
          </p:txBody>
        </p:sp>
      </p:grpSp>
      <p:grpSp>
        <p:nvGrpSpPr>
          <p:cNvPr id="91" name="Grupo 90"/>
          <p:cNvGrpSpPr/>
          <p:nvPr/>
        </p:nvGrpSpPr>
        <p:grpSpPr>
          <a:xfrm>
            <a:off x="8247216" y="4130095"/>
            <a:ext cx="1771650" cy="1122233"/>
            <a:chOff x="2154229" y="2534877"/>
            <a:chExt cx="1771650" cy="1122233"/>
          </a:xfrm>
        </p:grpSpPr>
        <p:sp>
          <p:nvSpPr>
            <p:cNvPr id="92" name="CaixaDeTexto 91"/>
            <p:cNvSpPr txBox="1"/>
            <p:nvPr/>
          </p:nvSpPr>
          <p:spPr>
            <a:xfrm>
              <a:off x="2154229" y="2534877"/>
              <a:ext cx="1771650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pt-BR" sz="5400" b="1" dirty="0"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rPr>
                <a:t>5</a:t>
              </a:r>
            </a:p>
          </p:txBody>
        </p:sp>
        <p:sp>
          <p:nvSpPr>
            <p:cNvPr id="93" name="CaixaDeTexto 92"/>
            <p:cNvSpPr txBox="1"/>
            <p:nvPr/>
          </p:nvSpPr>
          <p:spPr>
            <a:xfrm>
              <a:off x="2154229" y="3318556"/>
              <a:ext cx="177165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pt-BR" sz="1600" b="1" dirty="0"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rPr>
                <a:t>Anos</a:t>
              </a:r>
            </a:p>
          </p:txBody>
        </p:sp>
      </p:grpSp>
      <p:sp>
        <p:nvSpPr>
          <p:cNvPr id="94" name="CaixaDeTexto 93"/>
          <p:cNvSpPr txBox="1"/>
          <p:nvPr/>
        </p:nvSpPr>
        <p:spPr>
          <a:xfrm>
            <a:off x="8336415" y="5252328"/>
            <a:ext cx="159325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400" dirty="0">
                <a:solidFill>
                  <a:schemeClr val="accent3">
                    <a:lumMod val="50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**Tempo no cargo em que se dará a aposentadoria</a:t>
            </a:r>
          </a:p>
        </p:txBody>
      </p:sp>
      <p:grpSp>
        <p:nvGrpSpPr>
          <p:cNvPr id="45" name="Grupo 44"/>
          <p:cNvGrpSpPr/>
          <p:nvPr/>
        </p:nvGrpSpPr>
        <p:grpSpPr>
          <a:xfrm>
            <a:off x="3456816" y="4954695"/>
            <a:ext cx="1771650" cy="1240791"/>
            <a:chOff x="2154229" y="2534877"/>
            <a:chExt cx="1771650" cy="1240791"/>
          </a:xfrm>
        </p:grpSpPr>
        <p:sp>
          <p:nvSpPr>
            <p:cNvPr id="46" name="CaixaDeTexto 45"/>
            <p:cNvSpPr txBox="1"/>
            <p:nvPr/>
          </p:nvSpPr>
          <p:spPr>
            <a:xfrm>
              <a:off x="2154229" y="2534877"/>
              <a:ext cx="1771650" cy="11079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pt-BR" sz="6600" b="1" dirty="0"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rPr>
                <a:t>30</a:t>
              </a:r>
            </a:p>
          </p:txBody>
        </p:sp>
        <p:sp>
          <p:nvSpPr>
            <p:cNvPr id="47" name="CaixaDeTexto 46"/>
            <p:cNvSpPr txBox="1"/>
            <p:nvPr/>
          </p:nvSpPr>
          <p:spPr>
            <a:xfrm>
              <a:off x="2154229" y="3437114"/>
              <a:ext cx="177165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pt-BR" sz="1600" b="1" dirty="0"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rPr>
                <a:t>Anos</a:t>
              </a:r>
            </a:p>
          </p:txBody>
        </p:sp>
      </p:grpSp>
      <p:grpSp>
        <p:nvGrpSpPr>
          <p:cNvPr id="2" name="Grupo 1"/>
          <p:cNvGrpSpPr/>
          <p:nvPr/>
        </p:nvGrpSpPr>
        <p:grpSpPr>
          <a:xfrm>
            <a:off x="1685166" y="2678114"/>
            <a:ext cx="1771650" cy="1823256"/>
            <a:chOff x="1685166" y="2678114"/>
            <a:chExt cx="1771650" cy="1823256"/>
          </a:xfrm>
        </p:grpSpPr>
        <p:grpSp>
          <p:nvGrpSpPr>
            <p:cNvPr id="56" name="Grupo 55"/>
            <p:cNvGrpSpPr/>
            <p:nvPr/>
          </p:nvGrpSpPr>
          <p:grpSpPr>
            <a:xfrm>
              <a:off x="1685166" y="2678114"/>
              <a:ext cx="1771650" cy="1122233"/>
              <a:chOff x="2154229" y="2534877"/>
              <a:chExt cx="1771650" cy="1122233"/>
            </a:xfrm>
          </p:grpSpPr>
          <p:sp>
            <p:nvSpPr>
              <p:cNvPr id="57" name="CaixaDeTexto 56"/>
              <p:cNvSpPr txBox="1"/>
              <p:nvPr/>
            </p:nvSpPr>
            <p:spPr>
              <a:xfrm>
                <a:off x="2154229" y="2534877"/>
                <a:ext cx="1771650" cy="9233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pt-BR" sz="5400" b="1" dirty="0">
                    <a:solidFill>
                      <a:srgbClr val="FF0000"/>
                    </a:solidFill>
                    <a:latin typeface="Segoe UI" panose="020B0502040204020203" pitchFamily="34" charset="0"/>
                    <a:ea typeface="Segoe UI" panose="020B0502040204020203" pitchFamily="34" charset="0"/>
                    <a:cs typeface="Segoe UI" panose="020B0502040204020203" pitchFamily="34" charset="0"/>
                  </a:rPr>
                  <a:t>60</a:t>
                </a:r>
              </a:p>
            </p:txBody>
          </p:sp>
          <p:sp>
            <p:nvSpPr>
              <p:cNvPr id="59" name="CaixaDeTexto 58"/>
              <p:cNvSpPr txBox="1"/>
              <p:nvPr/>
            </p:nvSpPr>
            <p:spPr>
              <a:xfrm>
                <a:off x="2154229" y="3318556"/>
                <a:ext cx="1771650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pt-BR" sz="1600" b="1" dirty="0">
                    <a:latin typeface="Segoe UI" panose="020B0502040204020203" pitchFamily="34" charset="0"/>
                    <a:ea typeface="Segoe UI" panose="020B0502040204020203" pitchFamily="34" charset="0"/>
                    <a:cs typeface="Segoe UI" panose="020B0502040204020203" pitchFamily="34" charset="0"/>
                  </a:rPr>
                  <a:t>Anos</a:t>
                </a:r>
              </a:p>
            </p:txBody>
          </p:sp>
        </p:grpSp>
        <p:sp>
          <p:nvSpPr>
            <p:cNvPr id="48" name="CaixaDeTexto 47"/>
            <p:cNvSpPr txBox="1"/>
            <p:nvPr/>
          </p:nvSpPr>
          <p:spPr>
            <a:xfrm>
              <a:off x="1774365" y="3793484"/>
              <a:ext cx="1593251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pt-BR" sz="1000" dirty="0"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rPr>
                <a:t>*com </a:t>
              </a:r>
              <a:r>
                <a:rPr lang="pt-BR" sz="1000" b="1" dirty="0">
                  <a:solidFill>
                    <a:srgbClr val="FF4F4F"/>
                  </a:solidFill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rPr>
                <a:t>redução de um ano de idade </a:t>
              </a:r>
              <a:r>
                <a:rPr lang="pt-BR" sz="1000" dirty="0"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rPr>
                <a:t>para </a:t>
              </a:r>
              <a:r>
                <a:rPr lang="pt-BR" sz="1000" b="1" dirty="0">
                  <a:solidFill>
                    <a:srgbClr val="FF4F4F"/>
                  </a:solidFill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rPr>
                <a:t>cada ano que exceder</a:t>
              </a:r>
              <a:r>
                <a:rPr lang="pt-BR" sz="1000" dirty="0"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rPr>
                <a:t> os </a:t>
              </a:r>
              <a:r>
                <a:rPr lang="pt-BR" sz="1000" b="1" dirty="0">
                  <a:solidFill>
                    <a:srgbClr val="FF4F4F"/>
                  </a:solidFill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rPr>
                <a:t>35 anos de contribuição</a:t>
              </a:r>
            </a:p>
          </p:txBody>
        </p:sp>
      </p:grpSp>
      <p:grpSp>
        <p:nvGrpSpPr>
          <p:cNvPr id="3" name="Grupo 2"/>
          <p:cNvGrpSpPr/>
          <p:nvPr/>
        </p:nvGrpSpPr>
        <p:grpSpPr>
          <a:xfrm>
            <a:off x="1685166" y="4684093"/>
            <a:ext cx="1771650" cy="1823256"/>
            <a:chOff x="1685166" y="4684093"/>
            <a:chExt cx="1771650" cy="1823256"/>
          </a:xfrm>
        </p:grpSpPr>
        <p:grpSp>
          <p:nvGrpSpPr>
            <p:cNvPr id="73" name="Grupo 72"/>
            <p:cNvGrpSpPr/>
            <p:nvPr/>
          </p:nvGrpSpPr>
          <p:grpSpPr>
            <a:xfrm>
              <a:off x="1685166" y="4684093"/>
              <a:ext cx="1771650" cy="1122233"/>
              <a:chOff x="2154229" y="2534877"/>
              <a:chExt cx="1771650" cy="1122233"/>
            </a:xfrm>
          </p:grpSpPr>
          <p:sp>
            <p:nvSpPr>
              <p:cNvPr id="76" name="CaixaDeTexto 75"/>
              <p:cNvSpPr txBox="1"/>
              <p:nvPr/>
            </p:nvSpPr>
            <p:spPr>
              <a:xfrm>
                <a:off x="2154229" y="2534877"/>
                <a:ext cx="1771650" cy="9233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pt-BR" sz="5400" b="1" dirty="0">
                    <a:solidFill>
                      <a:srgbClr val="FF0000"/>
                    </a:solidFill>
                    <a:latin typeface="Segoe UI" panose="020B0502040204020203" pitchFamily="34" charset="0"/>
                    <a:ea typeface="Segoe UI" panose="020B0502040204020203" pitchFamily="34" charset="0"/>
                    <a:cs typeface="Segoe UI" panose="020B0502040204020203" pitchFamily="34" charset="0"/>
                  </a:rPr>
                  <a:t>55</a:t>
                </a:r>
              </a:p>
            </p:txBody>
          </p:sp>
          <p:sp>
            <p:nvSpPr>
              <p:cNvPr id="77" name="CaixaDeTexto 76"/>
              <p:cNvSpPr txBox="1"/>
              <p:nvPr/>
            </p:nvSpPr>
            <p:spPr>
              <a:xfrm>
                <a:off x="2154229" y="3318556"/>
                <a:ext cx="1771650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pt-BR" sz="1600" b="1" dirty="0">
                    <a:latin typeface="Segoe UI" panose="020B0502040204020203" pitchFamily="34" charset="0"/>
                    <a:ea typeface="Segoe UI" panose="020B0502040204020203" pitchFamily="34" charset="0"/>
                    <a:cs typeface="Segoe UI" panose="020B0502040204020203" pitchFamily="34" charset="0"/>
                  </a:rPr>
                  <a:t>Anos</a:t>
                </a:r>
              </a:p>
            </p:txBody>
          </p:sp>
        </p:grpSp>
        <p:sp>
          <p:nvSpPr>
            <p:cNvPr id="95" name="CaixaDeTexto 94"/>
            <p:cNvSpPr txBox="1"/>
            <p:nvPr/>
          </p:nvSpPr>
          <p:spPr>
            <a:xfrm>
              <a:off x="1774365" y="5799463"/>
              <a:ext cx="1593251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pt-BR" sz="1000" dirty="0"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rPr>
                <a:t>*com </a:t>
              </a:r>
              <a:r>
                <a:rPr lang="pt-BR" sz="1000" b="1" dirty="0">
                  <a:solidFill>
                    <a:srgbClr val="FF4F4F"/>
                  </a:solidFill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rPr>
                <a:t>redução de um ano de idade </a:t>
              </a:r>
              <a:r>
                <a:rPr lang="pt-BR" sz="1000" dirty="0"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rPr>
                <a:t>para </a:t>
              </a:r>
              <a:r>
                <a:rPr lang="pt-BR" sz="1000" b="1" dirty="0">
                  <a:solidFill>
                    <a:srgbClr val="FF4F4F"/>
                  </a:solidFill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rPr>
                <a:t>cada ano que exceder</a:t>
              </a:r>
              <a:r>
                <a:rPr lang="pt-BR" sz="1000" dirty="0"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rPr>
                <a:t> os </a:t>
              </a:r>
              <a:r>
                <a:rPr lang="pt-BR" sz="1000" b="1" dirty="0">
                  <a:solidFill>
                    <a:srgbClr val="FF4F4F"/>
                  </a:solidFill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rPr>
                <a:t>30 anos de contribuição</a:t>
              </a:r>
            </a:p>
          </p:txBody>
        </p:sp>
      </p:grpSp>
      <p:sp>
        <p:nvSpPr>
          <p:cNvPr id="96" name="CaixaDeTexto 95"/>
          <p:cNvSpPr txBox="1"/>
          <p:nvPr/>
        </p:nvSpPr>
        <p:spPr>
          <a:xfrm>
            <a:off x="5175430" y="3576097"/>
            <a:ext cx="177165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000" b="1" dirty="0">
                <a:solidFill>
                  <a:srgbClr val="38218B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CARREIRA</a:t>
            </a:r>
          </a:p>
        </p:txBody>
      </p:sp>
      <p:grpSp>
        <p:nvGrpSpPr>
          <p:cNvPr id="97" name="Grupo 96"/>
          <p:cNvGrpSpPr/>
          <p:nvPr/>
        </p:nvGrpSpPr>
        <p:grpSpPr>
          <a:xfrm>
            <a:off x="5186965" y="4130095"/>
            <a:ext cx="1771650" cy="1122233"/>
            <a:chOff x="2154229" y="2534877"/>
            <a:chExt cx="1771650" cy="1122233"/>
          </a:xfrm>
        </p:grpSpPr>
        <p:sp>
          <p:nvSpPr>
            <p:cNvPr id="98" name="CaixaDeTexto 97"/>
            <p:cNvSpPr txBox="1"/>
            <p:nvPr/>
          </p:nvSpPr>
          <p:spPr>
            <a:xfrm>
              <a:off x="2154229" y="2534877"/>
              <a:ext cx="1771650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pt-BR" sz="5400" b="1" dirty="0"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rPr>
                <a:t>15</a:t>
              </a:r>
            </a:p>
          </p:txBody>
        </p:sp>
        <p:sp>
          <p:nvSpPr>
            <p:cNvPr id="99" name="CaixaDeTexto 98"/>
            <p:cNvSpPr txBox="1"/>
            <p:nvPr/>
          </p:nvSpPr>
          <p:spPr>
            <a:xfrm>
              <a:off x="2154229" y="3318556"/>
              <a:ext cx="177165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pt-BR" sz="1600" b="1" dirty="0"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rPr>
                <a:t>Anos</a:t>
              </a:r>
            </a:p>
          </p:txBody>
        </p:sp>
      </p:grpSp>
      <p:grpSp>
        <p:nvGrpSpPr>
          <p:cNvPr id="5" name="Grupo 4"/>
          <p:cNvGrpSpPr/>
          <p:nvPr/>
        </p:nvGrpSpPr>
        <p:grpSpPr>
          <a:xfrm>
            <a:off x="7560886" y="1024795"/>
            <a:ext cx="4631114" cy="992209"/>
            <a:chOff x="7560886" y="1024795"/>
            <a:chExt cx="4631114" cy="992209"/>
          </a:xfrm>
        </p:grpSpPr>
        <p:pic>
          <p:nvPicPr>
            <p:cNvPr id="100" name="Imagem 99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703430" y="1150499"/>
              <a:ext cx="722264" cy="722264"/>
            </a:xfrm>
            <a:prstGeom prst="rect">
              <a:avLst/>
            </a:prstGeom>
          </p:spPr>
        </p:pic>
        <p:sp>
          <p:nvSpPr>
            <p:cNvPr id="101" name="CaixaDeTexto 100"/>
            <p:cNvSpPr txBox="1"/>
            <p:nvPr/>
          </p:nvSpPr>
          <p:spPr>
            <a:xfrm>
              <a:off x="8397090" y="1160838"/>
              <a:ext cx="3794910" cy="6832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pt-BR" b="1" dirty="0">
                  <a:solidFill>
                    <a:schemeClr val="accent4">
                      <a:lumMod val="50000"/>
                    </a:schemeClr>
                  </a:solidFill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rPr>
                <a:t>Proventos INTEGRAIS</a:t>
              </a:r>
              <a:r>
                <a:rPr lang="pt-BR" sz="1400" dirty="0"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rPr>
                <a:t>, calculados pela </a:t>
              </a:r>
              <a:r>
                <a:rPr lang="pt-BR" sz="1400" b="1" dirty="0"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rPr>
                <a:t>última remuneração</a:t>
              </a:r>
              <a:r>
                <a:rPr lang="pt-BR" sz="1400" dirty="0"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rPr>
                <a:t> no </a:t>
              </a:r>
              <a:r>
                <a:rPr lang="pt-BR" sz="1400" b="1" dirty="0"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rPr>
                <a:t>cargo efetivo.</a:t>
              </a:r>
            </a:p>
          </p:txBody>
        </p:sp>
        <p:sp>
          <p:nvSpPr>
            <p:cNvPr id="102" name="Retângulo 101"/>
            <p:cNvSpPr/>
            <p:nvPr/>
          </p:nvSpPr>
          <p:spPr>
            <a:xfrm>
              <a:off x="7560886" y="1024795"/>
              <a:ext cx="4529513" cy="992209"/>
            </a:xfrm>
            <a:prstGeom prst="rect">
              <a:avLst/>
            </a:prstGeom>
            <a:noFill/>
            <a:ln>
              <a:solidFill>
                <a:schemeClr val="accent4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</p:grpSp>
      <p:grpSp>
        <p:nvGrpSpPr>
          <p:cNvPr id="6" name="Grupo 5"/>
          <p:cNvGrpSpPr/>
          <p:nvPr/>
        </p:nvGrpSpPr>
        <p:grpSpPr>
          <a:xfrm>
            <a:off x="8336415" y="2208145"/>
            <a:ext cx="3184263" cy="942199"/>
            <a:chOff x="8336415" y="2208145"/>
            <a:chExt cx="3184263" cy="942199"/>
          </a:xfrm>
        </p:grpSpPr>
        <p:pic>
          <p:nvPicPr>
            <p:cNvPr id="103" name="Imagem 102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493880" y="2259278"/>
              <a:ext cx="760083" cy="760083"/>
            </a:xfrm>
            <a:prstGeom prst="rect">
              <a:avLst/>
            </a:prstGeom>
          </p:spPr>
        </p:pic>
        <p:sp>
          <p:nvSpPr>
            <p:cNvPr id="104" name="CaixaDeTexto 103"/>
            <p:cNvSpPr txBox="1"/>
            <p:nvPr/>
          </p:nvSpPr>
          <p:spPr>
            <a:xfrm>
              <a:off x="9379704" y="2315295"/>
              <a:ext cx="2044155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b="1" dirty="0">
                  <a:solidFill>
                    <a:schemeClr val="accent4">
                      <a:lumMod val="50000"/>
                    </a:schemeClr>
                  </a:solidFill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rPr>
                <a:t>Reajuste</a:t>
              </a:r>
              <a:r>
                <a:rPr lang="pt-BR" b="1" dirty="0">
                  <a:solidFill>
                    <a:srgbClr val="FFC000"/>
                  </a:solidFill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rPr>
                <a:t> </a:t>
              </a:r>
              <a:r>
                <a:rPr lang="pt-BR" sz="1400" dirty="0"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rPr>
                <a:t>pela regra da </a:t>
              </a:r>
              <a:r>
                <a:rPr lang="pt-BR" b="1" dirty="0">
                  <a:solidFill>
                    <a:schemeClr val="accent4">
                      <a:lumMod val="50000"/>
                    </a:schemeClr>
                  </a:solidFill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rPr>
                <a:t>PARIDADE</a:t>
              </a:r>
            </a:p>
          </p:txBody>
        </p:sp>
        <p:sp>
          <p:nvSpPr>
            <p:cNvPr id="105" name="Retângulo 104"/>
            <p:cNvSpPr/>
            <p:nvPr/>
          </p:nvSpPr>
          <p:spPr>
            <a:xfrm>
              <a:off x="8336415" y="2208145"/>
              <a:ext cx="3184263" cy="942199"/>
            </a:xfrm>
            <a:prstGeom prst="rect">
              <a:avLst/>
            </a:prstGeom>
            <a:noFill/>
            <a:ln>
              <a:solidFill>
                <a:schemeClr val="accent4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</p:grpSp>
    </p:spTree>
    <p:extLst>
      <p:ext uri="{BB962C8B-B14F-4D97-AF65-F5344CB8AC3E}">
        <p14:creationId xmlns:p14="http://schemas.microsoft.com/office/powerpoint/2010/main" val="2624346883"/>
      </p:ext>
    </p:extLst>
  </p:cSld>
  <p:clrMapOvr>
    <a:masterClrMapping/>
  </p:clrMapOvr>
  <p:transition spd="med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5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25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25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5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25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5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750"/>
                            </p:stCondLst>
                            <p:childTnLst>
                              <p:par>
                                <p:cTn id="22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5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25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5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"/>
                            </p:stCondLst>
                            <p:childTnLst>
                              <p:par>
                                <p:cTn id="2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25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25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25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25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250"/>
                            </p:stCondLst>
                            <p:childTnLst>
                              <p:par>
                                <p:cTn id="3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2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2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1500"/>
                            </p:stCondLst>
                            <p:childTnLst>
                              <p:par>
                                <p:cTn id="48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25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25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25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1750"/>
                            </p:stCondLst>
                            <p:childTnLst>
                              <p:par>
                                <p:cTn id="54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25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25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25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25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25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25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2000"/>
                            </p:stCondLst>
                            <p:childTnLst>
                              <p:par>
                                <p:cTn id="6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25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25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25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25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25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25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2250"/>
                            </p:stCondLst>
                            <p:childTnLst>
                              <p:par>
                                <p:cTn id="76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25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9" dur="25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25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25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4" dur="25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25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2500"/>
                            </p:stCondLst>
                            <p:childTnLst>
                              <p:par>
                                <p:cTn id="8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25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0" dur="25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25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25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5" dur="25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25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25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0" dur="25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25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>
                            <p:stCondLst>
                              <p:cond delay="3000"/>
                            </p:stCondLst>
                            <p:childTnLst>
                              <p:par>
                                <p:cTn id="108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" grpId="0" animBg="1"/>
      <p:bldP spid="55" grpId="0"/>
      <p:bldP spid="60" grpId="0"/>
      <p:bldP spid="61" grpId="0"/>
      <p:bldP spid="74" grpId="0"/>
      <p:bldP spid="75" grpId="0"/>
      <p:bldP spid="81" grpId="0"/>
      <p:bldP spid="94" grpId="0"/>
      <p:bldP spid="96" grpId="0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Retângulo 57"/>
          <p:cNvSpPr/>
          <p:nvPr/>
        </p:nvSpPr>
        <p:spPr>
          <a:xfrm>
            <a:off x="203200" y="197807"/>
            <a:ext cx="11988800" cy="673100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9" name="Retângulo 8"/>
          <p:cNvSpPr/>
          <p:nvPr/>
        </p:nvSpPr>
        <p:spPr>
          <a:xfrm>
            <a:off x="0" y="1"/>
            <a:ext cx="419100" cy="6857999"/>
          </a:xfrm>
          <a:prstGeom prst="rect">
            <a:avLst/>
          </a:prstGeom>
          <a:solidFill>
            <a:srgbClr val="00A24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60" name="CaixaDeTexto 59"/>
          <p:cNvSpPr txBox="1"/>
          <p:nvPr/>
        </p:nvSpPr>
        <p:spPr>
          <a:xfrm>
            <a:off x="6654329" y="3151976"/>
            <a:ext cx="177165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000" b="1" dirty="0">
                <a:solidFill>
                  <a:srgbClr val="38218B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SERVIÇO PÚBLICO</a:t>
            </a:r>
          </a:p>
        </p:txBody>
      </p:sp>
      <p:sp>
        <p:nvSpPr>
          <p:cNvPr id="61" name="CaixaDeTexto 60"/>
          <p:cNvSpPr txBox="1"/>
          <p:nvPr/>
        </p:nvSpPr>
        <p:spPr>
          <a:xfrm>
            <a:off x="7962089" y="3151976"/>
            <a:ext cx="189705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000" b="1" dirty="0">
                <a:solidFill>
                  <a:srgbClr val="38218B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TEMPO NO CARGO</a:t>
            </a:r>
            <a:r>
              <a:rPr lang="pt-BR" sz="2000" b="1" dirty="0">
                <a:solidFill>
                  <a:schemeClr val="accent3">
                    <a:lumMod val="50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**</a:t>
            </a:r>
          </a:p>
        </p:txBody>
      </p:sp>
      <p:sp>
        <p:nvSpPr>
          <p:cNvPr id="70" name="CaixaDeTexto 69"/>
          <p:cNvSpPr txBox="1"/>
          <p:nvPr/>
        </p:nvSpPr>
        <p:spPr>
          <a:xfrm>
            <a:off x="419100" y="205742"/>
            <a:ext cx="11772900" cy="400110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sz="2000" b="1" dirty="0">
                <a:solidFill>
                  <a:srgbClr val="4E022C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APOSENTADORIA VOLUNTÁRIA POR TEMPO DE </a:t>
            </a:r>
            <a:r>
              <a:rPr lang="pt-BR" sz="2000" b="1" dirty="0" smtClean="0">
                <a:solidFill>
                  <a:srgbClr val="4E022C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CONTRIBUIÇÃO E IDADE</a:t>
            </a:r>
            <a:endParaRPr lang="pt-BR" sz="2000" b="1" dirty="0">
              <a:solidFill>
                <a:srgbClr val="4E022C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71" name="CaixaDeTexto 70"/>
          <p:cNvSpPr txBox="1"/>
          <p:nvPr/>
        </p:nvSpPr>
        <p:spPr>
          <a:xfrm>
            <a:off x="419100" y="498856"/>
            <a:ext cx="11772900" cy="351122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wrap="square" rtlCol="0">
            <a:spAutoFit/>
          </a:bodyPr>
          <a:lstStyle/>
          <a:p>
            <a:pPr algn="ctr">
              <a:lnSpc>
                <a:spcPct val="135000"/>
              </a:lnSpc>
            </a:pPr>
            <a:r>
              <a:rPr lang="pt-BR" altLang="pt-BR" sz="1400" b="1" dirty="0">
                <a:solidFill>
                  <a:srgbClr val="4E022C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REGRA DE TRANSIÇÃO RPPS – Artigo 6º da Emenda Constitucional n° 41, de 19 de dezembro de 2003</a:t>
            </a:r>
          </a:p>
        </p:txBody>
      </p:sp>
      <p:pic>
        <p:nvPicPr>
          <p:cNvPr id="72" name="Imagem 7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4056" y="1388220"/>
            <a:ext cx="601766" cy="601766"/>
          </a:xfrm>
          <a:prstGeom prst="rect">
            <a:avLst/>
          </a:prstGeom>
        </p:spPr>
      </p:pic>
      <p:sp>
        <p:nvSpPr>
          <p:cNvPr id="74" name="CaixaDeTexto 73"/>
          <p:cNvSpPr txBox="1"/>
          <p:nvPr/>
        </p:nvSpPr>
        <p:spPr>
          <a:xfrm>
            <a:off x="1447474" y="1405402"/>
            <a:ext cx="197597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000" b="1" dirty="0">
                <a:solidFill>
                  <a:srgbClr val="008E4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INGRESSO </a:t>
            </a:r>
            <a:r>
              <a:rPr lang="pt-BR" sz="2000" b="1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no </a:t>
            </a:r>
            <a:r>
              <a:rPr lang="pt-BR" sz="2000" b="1" dirty="0">
                <a:solidFill>
                  <a:srgbClr val="008E4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SERVIÇO PÚBLICO</a:t>
            </a:r>
          </a:p>
        </p:txBody>
      </p:sp>
      <p:sp>
        <p:nvSpPr>
          <p:cNvPr id="75" name="CaixaDeTexto 74"/>
          <p:cNvSpPr txBox="1"/>
          <p:nvPr/>
        </p:nvSpPr>
        <p:spPr>
          <a:xfrm>
            <a:off x="3391278" y="1489464"/>
            <a:ext cx="381740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altLang="pt-BR" sz="2000" b="1" dirty="0">
                <a:solidFill>
                  <a:srgbClr val="FF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ATÉ</a:t>
            </a:r>
            <a:r>
              <a:rPr lang="pt-BR" altLang="pt-BR" sz="2000" b="1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 </a:t>
            </a:r>
            <a:r>
              <a:rPr lang="pt-BR" altLang="pt-BR" sz="2000" b="1" dirty="0" smtClean="0">
                <a:solidFill>
                  <a:srgbClr val="008E4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31 </a:t>
            </a:r>
            <a:r>
              <a:rPr lang="pt-BR" altLang="pt-BR" sz="2000" b="1" dirty="0">
                <a:solidFill>
                  <a:srgbClr val="008E4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de dezembro </a:t>
            </a:r>
            <a:r>
              <a:rPr lang="pt-BR" altLang="pt-BR" sz="2000" b="1" dirty="0" smtClean="0">
                <a:solidFill>
                  <a:srgbClr val="008E4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de </a:t>
            </a:r>
            <a:r>
              <a:rPr lang="pt-BR" altLang="pt-BR" sz="2000" b="1" dirty="0">
                <a:solidFill>
                  <a:srgbClr val="008E4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2003</a:t>
            </a:r>
            <a:endParaRPr lang="pt-BR" sz="2000" b="1" dirty="0">
              <a:solidFill>
                <a:srgbClr val="008E40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grpSp>
        <p:nvGrpSpPr>
          <p:cNvPr id="88" name="Grupo 87"/>
          <p:cNvGrpSpPr/>
          <p:nvPr/>
        </p:nvGrpSpPr>
        <p:grpSpPr>
          <a:xfrm>
            <a:off x="6654330" y="3859862"/>
            <a:ext cx="1771650" cy="1122233"/>
            <a:chOff x="2154229" y="2534877"/>
            <a:chExt cx="1771650" cy="1122233"/>
          </a:xfrm>
        </p:grpSpPr>
        <p:sp>
          <p:nvSpPr>
            <p:cNvPr id="89" name="CaixaDeTexto 88"/>
            <p:cNvSpPr txBox="1"/>
            <p:nvPr/>
          </p:nvSpPr>
          <p:spPr>
            <a:xfrm>
              <a:off x="2154229" y="2534877"/>
              <a:ext cx="1771650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pt-BR" sz="5400" b="1" dirty="0"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rPr>
                <a:t>20</a:t>
              </a:r>
            </a:p>
          </p:txBody>
        </p:sp>
        <p:sp>
          <p:nvSpPr>
            <p:cNvPr id="90" name="CaixaDeTexto 89"/>
            <p:cNvSpPr txBox="1"/>
            <p:nvPr/>
          </p:nvSpPr>
          <p:spPr>
            <a:xfrm>
              <a:off x="2154229" y="3318556"/>
              <a:ext cx="177165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pt-BR" sz="1600" b="1" dirty="0"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rPr>
                <a:t>Anos</a:t>
              </a:r>
            </a:p>
          </p:txBody>
        </p:sp>
      </p:grpSp>
      <p:grpSp>
        <p:nvGrpSpPr>
          <p:cNvPr id="91" name="Grupo 90"/>
          <p:cNvGrpSpPr/>
          <p:nvPr/>
        </p:nvGrpSpPr>
        <p:grpSpPr>
          <a:xfrm>
            <a:off x="8039805" y="3859862"/>
            <a:ext cx="1771650" cy="1122233"/>
            <a:chOff x="2154229" y="2534877"/>
            <a:chExt cx="1771650" cy="1122233"/>
          </a:xfrm>
        </p:grpSpPr>
        <p:sp>
          <p:nvSpPr>
            <p:cNvPr id="92" name="CaixaDeTexto 91"/>
            <p:cNvSpPr txBox="1"/>
            <p:nvPr/>
          </p:nvSpPr>
          <p:spPr>
            <a:xfrm>
              <a:off x="2154229" y="2534877"/>
              <a:ext cx="1771650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pt-BR" sz="5400" b="1" dirty="0"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rPr>
                <a:t>5</a:t>
              </a:r>
            </a:p>
          </p:txBody>
        </p:sp>
        <p:sp>
          <p:nvSpPr>
            <p:cNvPr id="93" name="CaixaDeTexto 92"/>
            <p:cNvSpPr txBox="1"/>
            <p:nvPr/>
          </p:nvSpPr>
          <p:spPr>
            <a:xfrm>
              <a:off x="2154229" y="3318556"/>
              <a:ext cx="177165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pt-BR" sz="1600" b="1" dirty="0"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rPr>
                <a:t>Anos</a:t>
              </a:r>
            </a:p>
          </p:txBody>
        </p:sp>
      </p:grpSp>
      <p:sp>
        <p:nvSpPr>
          <p:cNvPr id="94" name="CaixaDeTexto 93"/>
          <p:cNvSpPr txBox="1"/>
          <p:nvPr/>
        </p:nvSpPr>
        <p:spPr>
          <a:xfrm>
            <a:off x="8178011" y="4982095"/>
            <a:ext cx="1593251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600" dirty="0">
                <a:solidFill>
                  <a:schemeClr val="accent3">
                    <a:lumMod val="50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**Tempo no cargo em que se dará a aposentadoria</a:t>
            </a:r>
          </a:p>
        </p:txBody>
      </p:sp>
      <p:sp>
        <p:nvSpPr>
          <p:cNvPr id="96" name="CaixaDeTexto 95"/>
          <p:cNvSpPr txBox="1"/>
          <p:nvPr/>
        </p:nvSpPr>
        <p:spPr>
          <a:xfrm>
            <a:off x="5136519" y="3305864"/>
            <a:ext cx="177165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000" b="1" dirty="0">
                <a:solidFill>
                  <a:srgbClr val="38218B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CARREIRA</a:t>
            </a:r>
          </a:p>
        </p:txBody>
      </p:sp>
      <p:grpSp>
        <p:nvGrpSpPr>
          <p:cNvPr id="97" name="Grupo 96"/>
          <p:cNvGrpSpPr/>
          <p:nvPr/>
        </p:nvGrpSpPr>
        <p:grpSpPr>
          <a:xfrm>
            <a:off x="5148054" y="3859862"/>
            <a:ext cx="1771650" cy="1122233"/>
            <a:chOff x="2154229" y="2534877"/>
            <a:chExt cx="1771650" cy="1122233"/>
          </a:xfrm>
        </p:grpSpPr>
        <p:sp>
          <p:nvSpPr>
            <p:cNvPr id="98" name="CaixaDeTexto 97"/>
            <p:cNvSpPr txBox="1"/>
            <p:nvPr/>
          </p:nvSpPr>
          <p:spPr>
            <a:xfrm>
              <a:off x="2154229" y="2534877"/>
              <a:ext cx="1771650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pt-BR" sz="5400" b="1" dirty="0"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rPr>
                <a:t>10</a:t>
              </a:r>
            </a:p>
          </p:txBody>
        </p:sp>
        <p:sp>
          <p:nvSpPr>
            <p:cNvPr id="99" name="CaixaDeTexto 98"/>
            <p:cNvSpPr txBox="1"/>
            <p:nvPr/>
          </p:nvSpPr>
          <p:spPr>
            <a:xfrm>
              <a:off x="2154229" y="3318556"/>
              <a:ext cx="177165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pt-BR" sz="1600" b="1" dirty="0"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rPr>
                <a:t>Anos</a:t>
              </a:r>
            </a:p>
          </p:txBody>
        </p:sp>
      </p:grpSp>
      <p:grpSp>
        <p:nvGrpSpPr>
          <p:cNvPr id="3" name="Grupo 2"/>
          <p:cNvGrpSpPr/>
          <p:nvPr/>
        </p:nvGrpSpPr>
        <p:grpSpPr>
          <a:xfrm>
            <a:off x="7352114" y="1024795"/>
            <a:ext cx="4839886" cy="1337814"/>
            <a:chOff x="7680959" y="1024795"/>
            <a:chExt cx="4839886" cy="1337814"/>
          </a:xfrm>
        </p:grpSpPr>
        <p:pic>
          <p:nvPicPr>
            <p:cNvPr id="100" name="Imagem 99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823503" y="1150499"/>
              <a:ext cx="722264" cy="722264"/>
            </a:xfrm>
            <a:prstGeom prst="rect">
              <a:avLst/>
            </a:prstGeom>
          </p:spPr>
        </p:pic>
        <p:sp>
          <p:nvSpPr>
            <p:cNvPr id="101" name="CaixaDeTexto 100"/>
            <p:cNvSpPr txBox="1"/>
            <p:nvPr/>
          </p:nvSpPr>
          <p:spPr>
            <a:xfrm>
              <a:off x="8517163" y="1160838"/>
              <a:ext cx="4003682" cy="116608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pt-BR" sz="2000" b="1" dirty="0">
                  <a:solidFill>
                    <a:schemeClr val="accent4">
                      <a:lumMod val="50000"/>
                    </a:schemeClr>
                  </a:solidFill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rPr>
                <a:t>Proventos INTEGRAIS</a:t>
              </a:r>
              <a:r>
                <a:rPr lang="pt-BR" sz="2000" dirty="0"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rPr>
                <a:t>, calculados pela </a:t>
              </a:r>
              <a:r>
                <a:rPr lang="pt-BR" sz="2000" b="1" dirty="0"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rPr>
                <a:t>última remuneração</a:t>
              </a:r>
              <a:r>
                <a:rPr lang="pt-BR" sz="2000" dirty="0"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rPr>
                <a:t> no </a:t>
              </a:r>
              <a:r>
                <a:rPr lang="pt-BR" sz="2000" b="1" dirty="0"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rPr>
                <a:t>cargo efetivo.</a:t>
              </a:r>
            </a:p>
          </p:txBody>
        </p:sp>
        <p:sp>
          <p:nvSpPr>
            <p:cNvPr id="102" name="Retângulo 101"/>
            <p:cNvSpPr/>
            <p:nvPr/>
          </p:nvSpPr>
          <p:spPr>
            <a:xfrm>
              <a:off x="7680959" y="1024795"/>
              <a:ext cx="4630335" cy="1337814"/>
            </a:xfrm>
            <a:prstGeom prst="rect">
              <a:avLst/>
            </a:prstGeom>
            <a:noFill/>
            <a:ln>
              <a:solidFill>
                <a:schemeClr val="accent4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sz="2000" dirty="0"/>
            </a:p>
          </p:txBody>
        </p:sp>
      </p:grpSp>
      <p:grpSp>
        <p:nvGrpSpPr>
          <p:cNvPr id="5" name="Grupo 4"/>
          <p:cNvGrpSpPr/>
          <p:nvPr/>
        </p:nvGrpSpPr>
        <p:grpSpPr>
          <a:xfrm>
            <a:off x="9772649" y="2498652"/>
            <a:ext cx="2209800" cy="1444391"/>
            <a:chOff x="8336415" y="2208145"/>
            <a:chExt cx="3184263" cy="1444391"/>
          </a:xfrm>
        </p:grpSpPr>
        <p:pic>
          <p:nvPicPr>
            <p:cNvPr id="103" name="Imagem 102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406974" y="2482652"/>
              <a:ext cx="760083" cy="760083"/>
            </a:xfrm>
            <a:prstGeom prst="rect">
              <a:avLst/>
            </a:prstGeom>
          </p:spPr>
        </p:pic>
        <p:sp>
          <p:nvSpPr>
            <p:cNvPr id="104" name="CaixaDeTexto 103"/>
            <p:cNvSpPr txBox="1"/>
            <p:nvPr/>
          </p:nvSpPr>
          <p:spPr>
            <a:xfrm>
              <a:off x="9187383" y="2300265"/>
              <a:ext cx="2198888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sz="2000" b="1" dirty="0">
                  <a:solidFill>
                    <a:schemeClr val="accent4">
                      <a:lumMod val="50000"/>
                    </a:schemeClr>
                  </a:solidFill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rPr>
                <a:t>Reajuste</a:t>
              </a:r>
              <a:r>
                <a:rPr lang="pt-BR" sz="2000" b="1" dirty="0">
                  <a:solidFill>
                    <a:srgbClr val="FFC000"/>
                  </a:solidFill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rPr>
                <a:t> </a:t>
              </a:r>
              <a:r>
                <a:rPr lang="pt-BR" sz="2000" dirty="0"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rPr>
                <a:t>pela regra da </a:t>
              </a:r>
              <a:r>
                <a:rPr lang="pt-BR" sz="2000" b="1" dirty="0" smtClean="0">
                  <a:solidFill>
                    <a:schemeClr val="accent4">
                      <a:lumMod val="50000"/>
                    </a:schemeClr>
                  </a:solidFill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rPr>
                <a:t>PARIDADE</a:t>
              </a:r>
              <a:endParaRPr lang="pt-BR" sz="2000" b="1" dirty="0">
                <a:solidFill>
                  <a:srgbClr val="E2AC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05" name="Retângulo 104"/>
            <p:cNvSpPr/>
            <p:nvPr/>
          </p:nvSpPr>
          <p:spPr>
            <a:xfrm>
              <a:off x="8336415" y="2208145"/>
              <a:ext cx="3184263" cy="1444391"/>
            </a:xfrm>
            <a:prstGeom prst="rect">
              <a:avLst/>
            </a:prstGeom>
            <a:noFill/>
            <a:ln>
              <a:solidFill>
                <a:schemeClr val="accent4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</p:grpSp>
      <p:pic>
        <p:nvPicPr>
          <p:cNvPr id="113" name="Imagem 11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728" y="2960516"/>
            <a:ext cx="1224870" cy="1224870"/>
          </a:xfrm>
          <a:prstGeom prst="rect">
            <a:avLst/>
          </a:prstGeom>
        </p:spPr>
      </p:pic>
      <p:pic>
        <p:nvPicPr>
          <p:cNvPr id="114" name="Imagem 11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6666" y="4554718"/>
            <a:ext cx="1178993" cy="1178993"/>
          </a:xfrm>
          <a:prstGeom prst="rect">
            <a:avLst/>
          </a:prstGeom>
        </p:spPr>
      </p:pic>
      <p:sp>
        <p:nvSpPr>
          <p:cNvPr id="115" name="Retângulo 114"/>
          <p:cNvSpPr/>
          <p:nvPr/>
        </p:nvSpPr>
        <p:spPr>
          <a:xfrm flipV="1">
            <a:off x="1028186" y="4299904"/>
            <a:ext cx="4095831" cy="67824"/>
          </a:xfrm>
          <a:prstGeom prst="rect">
            <a:avLst/>
          </a:prstGeom>
          <a:solidFill>
            <a:srgbClr val="38218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16" name="CaixaDeTexto 115"/>
          <p:cNvSpPr txBox="1"/>
          <p:nvPr/>
        </p:nvSpPr>
        <p:spPr>
          <a:xfrm>
            <a:off x="1580717" y="2521677"/>
            <a:ext cx="177165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000" b="1" dirty="0">
                <a:solidFill>
                  <a:srgbClr val="38218B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IDADE</a:t>
            </a:r>
            <a:endParaRPr lang="pt-BR" sz="2000" b="1" dirty="0">
              <a:solidFill>
                <a:srgbClr val="FF0000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grpSp>
        <p:nvGrpSpPr>
          <p:cNvPr id="117" name="Grupo 116"/>
          <p:cNvGrpSpPr/>
          <p:nvPr/>
        </p:nvGrpSpPr>
        <p:grpSpPr>
          <a:xfrm>
            <a:off x="1580717" y="2986799"/>
            <a:ext cx="1771650" cy="1122233"/>
            <a:chOff x="2154229" y="2534877"/>
            <a:chExt cx="1771650" cy="1122233"/>
          </a:xfrm>
        </p:grpSpPr>
        <p:sp>
          <p:nvSpPr>
            <p:cNvPr id="118" name="CaixaDeTexto 117"/>
            <p:cNvSpPr txBox="1"/>
            <p:nvPr/>
          </p:nvSpPr>
          <p:spPr>
            <a:xfrm>
              <a:off x="2154229" y="2534877"/>
              <a:ext cx="1771650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pt-BR" sz="5400" b="1" dirty="0"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rPr>
                <a:t>60</a:t>
              </a:r>
            </a:p>
          </p:txBody>
        </p:sp>
        <p:sp>
          <p:nvSpPr>
            <p:cNvPr id="119" name="CaixaDeTexto 118"/>
            <p:cNvSpPr txBox="1"/>
            <p:nvPr/>
          </p:nvSpPr>
          <p:spPr>
            <a:xfrm>
              <a:off x="2154229" y="3318556"/>
              <a:ext cx="177165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pt-BR" sz="1600" b="1" dirty="0"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rPr>
                <a:t>Anos</a:t>
              </a:r>
            </a:p>
          </p:txBody>
        </p:sp>
      </p:grpSp>
      <p:grpSp>
        <p:nvGrpSpPr>
          <p:cNvPr id="120" name="Grupo 119"/>
          <p:cNvGrpSpPr/>
          <p:nvPr/>
        </p:nvGrpSpPr>
        <p:grpSpPr>
          <a:xfrm>
            <a:off x="1580717" y="4543008"/>
            <a:ext cx="1771650" cy="1122233"/>
            <a:chOff x="2154229" y="2534877"/>
            <a:chExt cx="1771650" cy="1122233"/>
          </a:xfrm>
        </p:grpSpPr>
        <p:sp>
          <p:nvSpPr>
            <p:cNvPr id="121" name="CaixaDeTexto 120"/>
            <p:cNvSpPr txBox="1"/>
            <p:nvPr/>
          </p:nvSpPr>
          <p:spPr>
            <a:xfrm>
              <a:off x="2154229" y="2534877"/>
              <a:ext cx="1771650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pt-BR" sz="5400" b="1" dirty="0"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rPr>
                <a:t>55</a:t>
              </a:r>
            </a:p>
          </p:txBody>
        </p:sp>
        <p:sp>
          <p:nvSpPr>
            <p:cNvPr id="122" name="CaixaDeTexto 121"/>
            <p:cNvSpPr txBox="1"/>
            <p:nvPr/>
          </p:nvSpPr>
          <p:spPr>
            <a:xfrm>
              <a:off x="2154229" y="3318556"/>
              <a:ext cx="177165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pt-BR" sz="1600" b="1" dirty="0"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rPr>
                <a:t>Anos</a:t>
              </a:r>
            </a:p>
          </p:txBody>
        </p:sp>
      </p:grpSp>
      <p:sp>
        <p:nvSpPr>
          <p:cNvPr id="123" name="CaixaDeTexto 122"/>
          <p:cNvSpPr txBox="1"/>
          <p:nvPr/>
        </p:nvSpPr>
        <p:spPr>
          <a:xfrm>
            <a:off x="3188119" y="2513646"/>
            <a:ext cx="221343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000" b="1" dirty="0">
                <a:solidFill>
                  <a:srgbClr val="38218B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CONTRIBUIÇÃO</a:t>
            </a:r>
            <a:endParaRPr lang="pt-BR" sz="2000" b="1" dirty="0">
              <a:solidFill>
                <a:srgbClr val="FF0000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grpSp>
        <p:nvGrpSpPr>
          <p:cNvPr id="124" name="Grupo 123"/>
          <p:cNvGrpSpPr/>
          <p:nvPr/>
        </p:nvGrpSpPr>
        <p:grpSpPr>
          <a:xfrm>
            <a:off x="3352367" y="2986799"/>
            <a:ext cx="1771650" cy="1122233"/>
            <a:chOff x="2154229" y="2534877"/>
            <a:chExt cx="1771650" cy="1122233"/>
          </a:xfrm>
        </p:grpSpPr>
        <p:sp>
          <p:nvSpPr>
            <p:cNvPr id="125" name="CaixaDeTexto 124"/>
            <p:cNvSpPr txBox="1"/>
            <p:nvPr/>
          </p:nvSpPr>
          <p:spPr>
            <a:xfrm>
              <a:off x="2154229" y="2534877"/>
              <a:ext cx="1771650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pt-BR" sz="5400" b="1" dirty="0"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rPr>
                <a:t>35</a:t>
              </a:r>
            </a:p>
          </p:txBody>
        </p:sp>
        <p:sp>
          <p:nvSpPr>
            <p:cNvPr id="126" name="CaixaDeTexto 125"/>
            <p:cNvSpPr txBox="1"/>
            <p:nvPr/>
          </p:nvSpPr>
          <p:spPr>
            <a:xfrm>
              <a:off x="2154229" y="3318556"/>
              <a:ext cx="177165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pt-BR" sz="1600" b="1" dirty="0"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rPr>
                <a:t>Anos</a:t>
              </a:r>
            </a:p>
          </p:txBody>
        </p:sp>
      </p:grpSp>
      <p:grpSp>
        <p:nvGrpSpPr>
          <p:cNvPr id="127" name="Grupo 126"/>
          <p:cNvGrpSpPr/>
          <p:nvPr/>
        </p:nvGrpSpPr>
        <p:grpSpPr>
          <a:xfrm>
            <a:off x="3352367" y="4543008"/>
            <a:ext cx="1771650" cy="1122233"/>
            <a:chOff x="2154229" y="2534877"/>
            <a:chExt cx="1771650" cy="1122233"/>
          </a:xfrm>
        </p:grpSpPr>
        <p:sp>
          <p:nvSpPr>
            <p:cNvPr id="128" name="CaixaDeTexto 127"/>
            <p:cNvSpPr txBox="1"/>
            <p:nvPr/>
          </p:nvSpPr>
          <p:spPr>
            <a:xfrm>
              <a:off x="2154229" y="2534877"/>
              <a:ext cx="1771650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pt-BR" sz="5400" b="1" dirty="0"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rPr>
                <a:t>30</a:t>
              </a:r>
            </a:p>
          </p:txBody>
        </p:sp>
        <p:sp>
          <p:nvSpPr>
            <p:cNvPr id="129" name="CaixaDeTexto 128"/>
            <p:cNvSpPr txBox="1"/>
            <p:nvPr/>
          </p:nvSpPr>
          <p:spPr>
            <a:xfrm>
              <a:off x="2154229" y="3318556"/>
              <a:ext cx="177165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pt-BR" sz="1600" b="1" dirty="0"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rPr>
                <a:t>Anos</a:t>
              </a:r>
            </a:p>
          </p:txBody>
        </p:sp>
      </p:grpSp>
      <p:sp>
        <p:nvSpPr>
          <p:cNvPr id="2" name="Retângulo 1"/>
          <p:cNvSpPr/>
          <p:nvPr/>
        </p:nvSpPr>
        <p:spPr>
          <a:xfrm>
            <a:off x="5173958" y="2513646"/>
            <a:ext cx="29046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pt-BR" b="1" dirty="0">
                <a:solidFill>
                  <a:srgbClr val="FF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*</a:t>
            </a:r>
          </a:p>
        </p:txBody>
      </p:sp>
      <p:sp>
        <p:nvSpPr>
          <p:cNvPr id="49" name="Retângulo 48"/>
          <p:cNvSpPr/>
          <p:nvPr/>
        </p:nvSpPr>
        <p:spPr>
          <a:xfrm>
            <a:off x="2797512" y="2510779"/>
            <a:ext cx="29046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pt-BR" b="1" dirty="0">
                <a:solidFill>
                  <a:srgbClr val="FF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*</a:t>
            </a:r>
          </a:p>
        </p:txBody>
      </p:sp>
      <p:sp>
        <p:nvSpPr>
          <p:cNvPr id="51" name="Retângulo 50"/>
          <p:cNvSpPr/>
          <p:nvPr/>
        </p:nvSpPr>
        <p:spPr>
          <a:xfrm>
            <a:off x="784056" y="5835670"/>
            <a:ext cx="6893495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altLang="pt-BR" sz="2000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*Exceto o </a:t>
            </a:r>
            <a:r>
              <a:rPr lang="pt-BR" altLang="pt-BR" sz="2000" b="1" dirty="0">
                <a:solidFill>
                  <a:srgbClr val="FF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professor(a)</a:t>
            </a:r>
            <a:r>
              <a:rPr lang="pt-BR" altLang="pt-BR" sz="2000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que comprove, </a:t>
            </a:r>
            <a:r>
              <a:rPr lang="pt-BR" altLang="pt-BR" sz="2000" b="1" dirty="0">
                <a:solidFill>
                  <a:srgbClr val="FF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exclusivamente</a:t>
            </a:r>
            <a:r>
              <a:rPr lang="pt-BR" altLang="pt-BR" sz="2000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, tempo de efetivo exercício das funções de magistério na </a:t>
            </a:r>
            <a:r>
              <a:rPr lang="pt-BR" altLang="pt-BR" sz="2000" b="1" dirty="0">
                <a:solidFill>
                  <a:srgbClr val="FF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educação infantil</a:t>
            </a:r>
            <a:r>
              <a:rPr lang="pt-BR" altLang="pt-BR" sz="2000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, no </a:t>
            </a:r>
            <a:r>
              <a:rPr lang="pt-BR" altLang="pt-BR" sz="2000" b="1" dirty="0">
                <a:solidFill>
                  <a:srgbClr val="FF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ensino fundamental</a:t>
            </a:r>
            <a:r>
              <a:rPr lang="pt-BR" altLang="pt-BR" sz="2000" dirty="0">
                <a:solidFill>
                  <a:srgbClr val="FF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pt-BR" altLang="pt-BR" sz="2000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e </a:t>
            </a:r>
            <a:r>
              <a:rPr lang="pt-BR" altLang="pt-BR" sz="2000" b="1" dirty="0">
                <a:solidFill>
                  <a:srgbClr val="FF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médio</a:t>
            </a:r>
            <a:r>
              <a:rPr lang="pt-BR" altLang="pt-BR" sz="2000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.</a:t>
            </a:r>
            <a:r>
              <a:rPr lang="en-US" altLang="pt-BR" sz="2000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</a:t>
            </a:r>
            <a:endParaRPr lang="pt-BR" sz="2000" dirty="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4774491"/>
      </p:ext>
    </p:extLst>
  </p:cSld>
  <p:clrMapOvr>
    <a:masterClrMapping/>
  </p:clrMapOvr>
  <p:transition spd="med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5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25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25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75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5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25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5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5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25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5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"/>
                            </p:stCondLst>
                            <p:childTnLst>
                              <p:par>
                                <p:cTn id="2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500"/>
                            </p:stCondLst>
                            <p:childTnLst>
                              <p:par>
                                <p:cTn id="32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25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25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5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750"/>
                            </p:stCondLst>
                            <p:childTnLst>
                              <p:par>
                                <p:cTn id="38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25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25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25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25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250" fill="hold"/>
                                        <p:tgtEl>
                                          <p:spTgt spid="1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250" fill="hold"/>
                                        <p:tgtEl>
                                          <p:spTgt spid="1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2000"/>
                            </p:stCondLst>
                            <p:childTnLst>
                              <p:par>
                                <p:cTn id="4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25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25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25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2250"/>
                            </p:stCondLst>
                            <p:childTnLst>
                              <p:par>
                                <p:cTn id="5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25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250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250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25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250" fill="hold"/>
                                        <p:tgtEl>
                                          <p:spTgt spid="1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250" fill="hold"/>
                                        <p:tgtEl>
                                          <p:spTgt spid="1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2500"/>
                            </p:stCondLst>
                            <p:childTnLst>
                              <p:par>
                                <p:cTn id="66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25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25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25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25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25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25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2750"/>
                            </p:stCondLst>
                            <p:childTnLst>
                              <p:par>
                                <p:cTn id="7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25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25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25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25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25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25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3000"/>
                            </p:stCondLst>
                            <p:childTnLst>
                              <p:par>
                                <p:cTn id="88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25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1" dur="25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25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25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6" dur="25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25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25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1" dur="25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25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3250"/>
                            </p:stCondLst>
                            <p:childTnLst>
                              <p:par>
                                <p:cTn id="104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25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7" dur="25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25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1" dur="2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2" dur="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4" fill="hold">
                            <p:stCondLst>
                              <p:cond delay="3500"/>
                            </p:stCondLst>
                            <p:childTnLst>
                              <p:par>
                                <p:cTn id="11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0" fill="hold">
                            <p:stCondLst>
                              <p:cond delay="4000"/>
                            </p:stCondLst>
                            <p:childTnLst>
                              <p:par>
                                <p:cTn id="12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8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9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0" grpId="0"/>
      <p:bldP spid="61" grpId="0"/>
      <p:bldP spid="74" grpId="0"/>
      <p:bldP spid="75" grpId="0"/>
      <p:bldP spid="94" grpId="0"/>
      <p:bldP spid="96" grpId="0"/>
      <p:bldP spid="115" grpId="0" animBg="1"/>
      <p:bldP spid="116" grpId="0"/>
      <p:bldP spid="123" grpId="0"/>
      <p:bldP spid="2" grpId="0"/>
      <p:bldP spid="49" grpId="0"/>
      <p:bldP spid="51" grpId="0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Retângulo 57"/>
          <p:cNvSpPr/>
          <p:nvPr/>
        </p:nvSpPr>
        <p:spPr>
          <a:xfrm>
            <a:off x="203200" y="241300"/>
            <a:ext cx="11988800" cy="673100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9" name="Retângulo 8"/>
          <p:cNvSpPr/>
          <p:nvPr/>
        </p:nvSpPr>
        <p:spPr>
          <a:xfrm>
            <a:off x="0" y="1"/>
            <a:ext cx="419100" cy="6857999"/>
          </a:xfrm>
          <a:prstGeom prst="rect">
            <a:avLst/>
          </a:prstGeom>
          <a:solidFill>
            <a:srgbClr val="00A24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70" name="CaixaDeTexto 69"/>
          <p:cNvSpPr txBox="1"/>
          <p:nvPr/>
        </p:nvSpPr>
        <p:spPr>
          <a:xfrm>
            <a:off x="419100" y="348633"/>
            <a:ext cx="117729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>
                <a:solidFill>
                  <a:srgbClr val="4E022C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APOSENTADORIA VOLUNTÁRIA POR IDADE - RPPS</a:t>
            </a:r>
          </a:p>
        </p:txBody>
      </p:sp>
      <p:pic>
        <p:nvPicPr>
          <p:cNvPr id="45" name="Imagem 4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64" y="2614064"/>
            <a:ext cx="1330339" cy="1330339"/>
          </a:xfrm>
          <a:prstGeom prst="rect">
            <a:avLst/>
          </a:prstGeom>
        </p:spPr>
      </p:pic>
      <p:pic>
        <p:nvPicPr>
          <p:cNvPr id="46" name="Imagem 4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5236" y="4934125"/>
            <a:ext cx="1178993" cy="1178993"/>
          </a:xfrm>
          <a:prstGeom prst="rect">
            <a:avLst/>
          </a:prstGeom>
        </p:spPr>
      </p:pic>
      <p:sp>
        <p:nvSpPr>
          <p:cNvPr id="47" name="Retângulo 46"/>
          <p:cNvSpPr/>
          <p:nvPr/>
        </p:nvSpPr>
        <p:spPr>
          <a:xfrm>
            <a:off x="1295400" y="4397369"/>
            <a:ext cx="2724150" cy="45719"/>
          </a:xfrm>
          <a:prstGeom prst="rect">
            <a:avLst/>
          </a:prstGeom>
          <a:solidFill>
            <a:srgbClr val="38218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48" name="CaixaDeTexto 47"/>
          <p:cNvSpPr txBox="1"/>
          <p:nvPr/>
        </p:nvSpPr>
        <p:spPr>
          <a:xfrm>
            <a:off x="2154229" y="1583015"/>
            <a:ext cx="17716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>
                <a:solidFill>
                  <a:srgbClr val="38218B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IDADE</a:t>
            </a:r>
          </a:p>
        </p:txBody>
      </p:sp>
      <p:grpSp>
        <p:nvGrpSpPr>
          <p:cNvPr id="49" name="Grupo 48"/>
          <p:cNvGrpSpPr/>
          <p:nvPr/>
        </p:nvGrpSpPr>
        <p:grpSpPr>
          <a:xfrm>
            <a:off x="2154229" y="2534877"/>
            <a:ext cx="1771650" cy="1460917"/>
            <a:chOff x="2154229" y="2534877"/>
            <a:chExt cx="1771650" cy="1460917"/>
          </a:xfrm>
        </p:grpSpPr>
        <p:sp>
          <p:nvSpPr>
            <p:cNvPr id="50" name="CaixaDeTexto 49"/>
            <p:cNvSpPr txBox="1"/>
            <p:nvPr/>
          </p:nvSpPr>
          <p:spPr>
            <a:xfrm>
              <a:off x="2154229" y="2534877"/>
              <a:ext cx="1771650" cy="11079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pt-BR" sz="6600" b="1" dirty="0"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rPr>
                <a:t>65</a:t>
              </a:r>
            </a:p>
          </p:txBody>
        </p:sp>
        <p:sp>
          <p:nvSpPr>
            <p:cNvPr id="51" name="CaixaDeTexto 50"/>
            <p:cNvSpPr txBox="1"/>
            <p:nvPr/>
          </p:nvSpPr>
          <p:spPr>
            <a:xfrm>
              <a:off x="2154229" y="3595684"/>
              <a:ext cx="177165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pt-BR" sz="2000" b="1" dirty="0"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rPr>
                <a:t>Anos</a:t>
              </a:r>
            </a:p>
          </p:txBody>
        </p:sp>
      </p:grpSp>
      <p:grpSp>
        <p:nvGrpSpPr>
          <p:cNvPr id="63" name="Grupo 62"/>
          <p:cNvGrpSpPr/>
          <p:nvPr/>
        </p:nvGrpSpPr>
        <p:grpSpPr>
          <a:xfrm>
            <a:off x="2154229" y="4777273"/>
            <a:ext cx="1771650" cy="1460917"/>
            <a:chOff x="2154229" y="4777273"/>
            <a:chExt cx="1771650" cy="1460917"/>
          </a:xfrm>
        </p:grpSpPr>
        <p:sp>
          <p:nvSpPr>
            <p:cNvPr id="73" name="CaixaDeTexto 72"/>
            <p:cNvSpPr txBox="1"/>
            <p:nvPr/>
          </p:nvSpPr>
          <p:spPr>
            <a:xfrm>
              <a:off x="2154229" y="4777273"/>
              <a:ext cx="1771650" cy="11079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pt-BR" sz="6600" b="1" dirty="0"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rPr>
                <a:t>60</a:t>
              </a:r>
            </a:p>
          </p:txBody>
        </p:sp>
        <p:sp>
          <p:nvSpPr>
            <p:cNvPr id="76" name="CaixaDeTexto 75"/>
            <p:cNvSpPr txBox="1"/>
            <p:nvPr/>
          </p:nvSpPr>
          <p:spPr>
            <a:xfrm>
              <a:off x="2154229" y="5838080"/>
              <a:ext cx="177165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pt-BR" sz="2000" b="1" dirty="0"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rPr>
                <a:t>Anos</a:t>
              </a:r>
            </a:p>
          </p:txBody>
        </p:sp>
      </p:grpSp>
      <p:sp>
        <p:nvSpPr>
          <p:cNvPr id="77" name="CaixaDeTexto 76"/>
          <p:cNvSpPr txBox="1"/>
          <p:nvPr/>
        </p:nvSpPr>
        <p:spPr>
          <a:xfrm>
            <a:off x="4162425" y="2614064"/>
            <a:ext cx="177165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>
                <a:solidFill>
                  <a:srgbClr val="38218B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SERVIÇO PÚBLICO</a:t>
            </a:r>
          </a:p>
        </p:txBody>
      </p:sp>
      <p:grpSp>
        <p:nvGrpSpPr>
          <p:cNvPr id="95" name="Grupo 94"/>
          <p:cNvGrpSpPr/>
          <p:nvPr/>
        </p:nvGrpSpPr>
        <p:grpSpPr>
          <a:xfrm>
            <a:off x="4162425" y="3751284"/>
            <a:ext cx="1771650" cy="1460917"/>
            <a:chOff x="4162425" y="3751284"/>
            <a:chExt cx="1771650" cy="1460917"/>
          </a:xfrm>
        </p:grpSpPr>
        <p:sp>
          <p:nvSpPr>
            <p:cNvPr id="96" name="CaixaDeTexto 95"/>
            <p:cNvSpPr txBox="1"/>
            <p:nvPr/>
          </p:nvSpPr>
          <p:spPr>
            <a:xfrm>
              <a:off x="4162425" y="3751284"/>
              <a:ext cx="1771650" cy="11079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pt-BR" sz="6600" b="1" dirty="0"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rPr>
                <a:t>10</a:t>
              </a:r>
            </a:p>
          </p:txBody>
        </p:sp>
        <p:sp>
          <p:nvSpPr>
            <p:cNvPr id="97" name="CaixaDeTexto 96"/>
            <p:cNvSpPr txBox="1"/>
            <p:nvPr/>
          </p:nvSpPr>
          <p:spPr>
            <a:xfrm>
              <a:off x="4162425" y="4812091"/>
              <a:ext cx="177165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pt-BR" sz="2000" b="1" dirty="0"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rPr>
                <a:t>Anos</a:t>
              </a:r>
            </a:p>
          </p:txBody>
        </p:sp>
      </p:grpSp>
      <p:sp>
        <p:nvSpPr>
          <p:cNvPr id="98" name="CaixaDeTexto 97"/>
          <p:cNvSpPr txBox="1"/>
          <p:nvPr/>
        </p:nvSpPr>
        <p:spPr>
          <a:xfrm>
            <a:off x="5894799" y="2614064"/>
            <a:ext cx="189705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>
                <a:solidFill>
                  <a:srgbClr val="38218B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TEMPO NO CARGO*</a:t>
            </a:r>
          </a:p>
        </p:txBody>
      </p:sp>
      <p:grpSp>
        <p:nvGrpSpPr>
          <p:cNvPr id="99" name="Grupo 98"/>
          <p:cNvGrpSpPr/>
          <p:nvPr/>
        </p:nvGrpSpPr>
        <p:grpSpPr>
          <a:xfrm>
            <a:off x="5957499" y="3751284"/>
            <a:ext cx="1771650" cy="1460917"/>
            <a:chOff x="5957499" y="3751284"/>
            <a:chExt cx="1771650" cy="1460917"/>
          </a:xfrm>
        </p:grpSpPr>
        <p:sp>
          <p:nvSpPr>
            <p:cNvPr id="100" name="CaixaDeTexto 99"/>
            <p:cNvSpPr txBox="1"/>
            <p:nvPr/>
          </p:nvSpPr>
          <p:spPr>
            <a:xfrm>
              <a:off x="5957499" y="3751284"/>
              <a:ext cx="1771650" cy="11079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pt-BR" sz="6600" b="1" dirty="0"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rPr>
                <a:t>5</a:t>
              </a:r>
            </a:p>
          </p:txBody>
        </p:sp>
        <p:sp>
          <p:nvSpPr>
            <p:cNvPr id="101" name="CaixaDeTexto 100"/>
            <p:cNvSpPr txBox="1"/>
            <p:nvPr/>
          </p:nvSpPr>
          <p:spPr>
            <a:xfrm>
              <a:off x="5957499" y="4812091"/>
              <a:ext cx="177165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pt-BR" sz="2000" b="1" dirty="0"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rPr>
                <a:t>Anos</a:t>
              </a:r>
            </a:p>
          </p:txBody>
        </p:sp>
      </p:grpSp>
      <p:sp>
        <p:nvSpPr>
          <p:cNvPr id="102" name="CaixaDeTexto 101"/>
          <p:cNvSpPr txBox="1"/>
          <p:nvPr/>
        </p:nvSpPr>
        <p:spPr>
          <a:xfrm>
            <a:off x="5894799" y="5331271"/>
            <a:ext cx="189705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600" dirty="0">
                <a:solidFill>
                  <a:schemeClr val="accent3">
                    <a:lumMod val="50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*Tempo no cargo em que se dará a aposentadoria</a:t>
            </a:r>
          </a:p>
        </p:txBody>
      </p:sp>
      <p:pic>
        <p:nvPicPr>
          <p:cNvPr id="103" name="Imagem 10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56855" y="2017693"/>
            <a:ext cx="722264" cy="722264"/>
          </a:xfrm>
          <a:prstGeom prst="rect">
            <a:avLst/>
          </a:prstGeom>
        </p:spPr>
      </p:pic>
      <p:grpSp>
        <p:nvGrpSpPr>
          <p:cNvPr id="104" name="Grupo 103"/>
          <p:cNvGrpSpPr/>
          <p:nvPr/>
        </p:nvGrpSpPr>
        <p:grpSpPr>
          <a:xfrm>
            <a:off x="9185599" y="1416518"/>
            <a:ext cx="2952750" cy="2229499"/>
            <a:chOff x="9183025" y="978372"/>
            <a:chExt cx="2952750" cy="2229499"/>
          </a:xfrm>
        </p:grpSpPr>
        <p:sp>
          <p:nvSpPr>
            <p:cNvPr id="105" name="CaixaDeTexto 104"/>
            <p:cNvSpPr txBox="1"/>
            <p:nvPr/>
          </p:nvSpPr>
          <p:spPr>
            <a:xfrm>
              <a:off x="9183025" y="978372"/>
              <a:ext cx="2724150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sz="2000" b="1" dirty="0">
                  <a:solidFill>
                    <a:schemeClr val="accent4">
                      <a:lumMod val="50000"/>
                    </a:schemeClr>
                  </a:solidFill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rPr>
                <a:t>Média aritmética </a:t>
              </a:r>
              <a:r>
                <a:rPr lang="pt-BR" sz="2000" dirty="0"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rPr>
                <a:t>das </a:t>
              </a:r>
              <a:r>
                <a:rPr lang="pt-BR" sz="2000" b="1" dirty="0"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rPr>
                <a:t>80%</a:t>
              </a:r>
              <a:r>
                <a:rPr lang="pt-BR" sz="2000" dirty="0"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rPr>
                <a:t> </a:t>
              </a:r>
              <a:r>
                <a:rPr lang="pt-BR" sz="2000" b="1" dirty="0"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rPr>
                <a:t>maiores bases </a:t>
              </a:r>
              <a:r>
                <a:rPr lang="pt-BR" sz="2000" dirty="0"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rPr>
                <a:t>de contribuição, </a:t>
              </a:r>
              <a:r>
                <a:rPr lang="pt-BR" sz="2000" b="1" dirty="0"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rPr>
                <a:t>a partir de julho/94,**</a:t>
              </a:r>
              <a:endParaRPr lang="pt-BR" sz="2000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06" name="Retângulo 105"/>
            <p:cNvSpPr/>
            <p:nvPr/>
          </p:nvSpPr>
          <p:spPr>
            <a:xfrm>
              <a:off x="9293826" y="2376874"/>
              <a:ext cx="2841949" cy="83099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pt-BR" sz="1600" b="1" dirty="0"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rPr>
                <a:t>*</a:t>
              </a:r>
              <a:r>
                <a:rPr lang="pt-BR" sz="1600" dirty="0"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rPr>
                <a:t>*respeitada a proporção sobre a última remuneração </a:t>
              </a:r>
              <a:endParaRPr lang="pt-BR" sz="1600" dirty="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  <a:p>
              <a:r>
                <a:rPr lang="pt-BR" sz="1600" dirty="0" smtClean="0"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rPr>
                <a:t>do </a:t>
              </a:r>
              <a:r>
                <a:rPr lang="pt-BR" sz="1600" dirty="0"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rPr>
                <a:t>cargo efetivo.</a:t>
              </a:r>
            </a:p>
          </p:txBody>
        </p:sp>
      </p:grpSp>
      <p:pic>
        <p:nvPicPr>
          <p:cNvPr id="107" name="Imagem 10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83628" y="4318359"/>
            <a:ext cx="873139" cy="873139"/>
          </a:xfrm>
          <a:prstGeom prst="rect">
            <a:avLst/>
          </a:prstGeom>
        </p:spPr>
      </p:pic>
      <p:sp>
        <p:nvSpPr>
          <p:cNvPr id="108" name="CaixaDeTexto 107"/>
          <p:cNvSpPr txBox="1"/>
          <p:nvPr/>
        </p:nvSpPr>
        <p:spPr>
          <a:xfrm>
            <a:off x="9327549" y="4423330"/>
            <a:ext cx="272415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b="1" dirty="0">
                <a:solidFill>
                  <a:schemeClr val="accent4">
                    <a:lumMod val="50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Reajuste</a:t>
            </a:r>
            <a:r>
              <a:rPr lang="pt-BR" sz="2000" b="1" dirty="0">
                <a:solidFill>
                  <a:srgbClr val="FFC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pt-BR" sz="1600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pelo índice do </a:t>
            </a:r>
            <a:r>
              <a:rPr lang="pt-BR" sz="2000" b="1" dirty="0">
                <a:solidFill>
                  <a:schemeClr val="accent4">
                    <a:lumMod val="50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INPC/IBGE</a:t>
            </a:r>
          </a:p>
        </p:txBody>
      </p:sp>
      <p:sp>
        <p:nvSpPr>
          <p:cNvPr id="109" name="Retângulo 108"/>
          <p:cNvSpPr/>
          <p:nvPr/>
        </p:nvSpPr>
        <p:spPr>
          <a:xfrm>
            <a:off x="8165499" y="1257884"/>
            <a:ext cx="3810000" cy="2425700"/>
          </a:xfrm>
          <a:prstGeom prst="rect">
            <a:avLst/>
          </a:prstGeom>
          <a:noFill/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10" name="Retângulo 109"/>
          <p:cNvSpPr/>
          <p:nvPr/>
        </p:nvSpPr>
        <p:spPr>
          <a:xfrm>
            <a:off x="8165499" y="4089787"/>
            <a:ext cx="3810000" cy="1374972"/>
          </a:xfrm>
          <a:prstGeom prst="rect">
            <a:avLst/>
          </a:prstGeom>
          <a:noFill/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385919136"/>
      </p:ext>
    </p:extLst>
  </p:cSld>
  <p:clrMapOvr>
    <a:masterClrMapping/>
  </p:clrMapOvr>
  <p:transition spd="med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25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25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50"/>
                            </p:stCondLst>
                            <p:childTnLst>
                              <p:par>
                                <p:cTn id="1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750"/>
                            </p:stCondLst>
                            <p:childTnLst>
                              <p:par>
                                <p:cTn id="16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5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25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5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5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25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5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25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25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5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250"/>
                            </p:stCondLst>
                            <p:childTnLst>
                              <p:par>
                                <p:cTn id="3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5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25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5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25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25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25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500"/>
                            </p:stCondLst>
                            <p:childTnLst>
                              <p:par>
                                <p:cTn id="44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25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25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25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25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25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25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25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25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25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1750"/>
                            </p:stCondLst>
                            <p:childTnLst>
                              <p:par>
                                <p:cTn id="6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2250"/>
                            </p:stCondLst>
                            <p:childTnLst>
                              <p:par>
                                <p:cTn id="76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/>
      <p:bldP spid="77" grpId="0"/>
      <p:bldP spid="98" grpId="0"/>
      <p:bldP spid="102" grpId="0"/>
      <p:bldP spid="108" grpId="0"/>
      <p:bldP spid="109" grpId="0" animBg="1"/>
      <p:bldP spid="110" grpId="0" animBg="1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Retângulo 57"/>
          <p:cNvSpPr/>
          <p:nvPr/>
        </p:nvSpPr>
        <p:spPr>
          <a:xfrm>
            <a:off x="203200" y="241300"/>
            <a:ext cx="11988800" cy="673100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9" name="Retângulo 8"/>
          <p:cNvSpPr/>
          <p:nvPr/>
        </p:nvSpPr>
        <p:spPr>
          <a:xfrm>
            <a:off x="0" y="1"/>
            <a:ext cx="419100" cy="6857999"/>
          </a:xfrm>
          <a:prstGeom prst="rect">
            <a:avLst/>
          </a:prstGeom>
          <a:solidFill>
            <a:srgbClr val="00A24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70" name="CaixaDeTexto 69"/>
          <p:cNvSpPr txBox="1"/>
          <p:nvPr/>
        </p:nvSpPr>
        <p:spPr>
          <a:xfrm>
            <a:off x="419100" y="300216"/>
            <a:ext cx="117729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>
                <a:solidFill>
                  <a:srgbClr val="4E022C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APOSENTADORIA COMPULSÓRIA - RPPS</a:t>
            </a:r>
          </a:p>
        </p:txBody>
      </p:sp>
      <p:pic>
        <p:nvPicPr>
          <p:cNvPr id="45" name="Imagem 4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24605" y="2062432"/>
            <a:ext cx="1309008" cy="1309008"/>
          </a:xfrm>
          <a:prstGeom prst="rect">
            <a:avLst/>
          </a:prstGeom>
        </p:spPr>
      </p:pic>
      <p:pic>
        <p:nvPicPr>
          <p:cNvPr id="46" name="Imagem 4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93757" y="2129589"/>
            <a:ext cx="1178993" cy="1178993"/>
          </a:xfrm>
          <a:prstGeom prst="rect">
            <a:avLst/>
          </a:prstGeom>
        </p:spPr>
      </p:pic>
      <p:grpSp>
        <p:nvGrpSpPr>
          <p:cNvPr id="49" name="Grupo 48"/>
          <p:cNvGrpSpPr/>
          <p:nvPr/>
        </p:nvGrpSpPr>
        <p:grpSpPr>
          <a:xfrm>
            <a:off x="2651515" y="3784455"/>
            <a:ext cx="1771650" cy="1726515"/>
            <a:chOff x="2154229" y="2534877"/>
            <a:chExt cx="1771650" cy="1726515"/>
          </a:xfrm>
        </p:grpSpPr>
        <p:sp>
          <p:nvSpPr>
            <p:cNvPr id="50" name="CaixaDeTexto 49"/>
            <p:cNvSpPr txBox="1"/>
            <p:nvPr/>
          </p:nvSpPr>
          <p:spPr>
            <a:xfrm>
              <a:off x="2154229" y="2534877"/>
              <a:ext cx="1771650" cy="144655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pt-BR" sz="8800" b="1" dirty="0">
                  <a:solidFill>
                    <a:srgbClr val="35088E"/>
                  </a:solidFill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rPr>
                <a:t>75</a:t>
              </a:r>
            </a:p>
          </p:txBody>
        </p:sp>
        <p:sp>
          <p:nvSpPr>
            <p:cNvPr id="51" name="CaixaDeTexto 50"/>
            <p:cNvSpPr txBox="1"/>
            <p:nvPr/>
          </p:nvSpPr>
          <p:spPr>
            <a:xfrm>
              <a:off x="2154229" y="3738172"/>
              <a:ext cx="177165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pt-BR" sz="2800" b="1" dirty="0"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rPr>
                <a:t>Anos</a:t>
              </a:r>
            </a:p>
          </p:txBody>
        </p:sp>
      </p:grpSp>
      <p:pic>
        <p:nvPicPr>
          <p:cNvPr id="103" name="Imagem 10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96373" y="2586318"/>
            <a:ext cx="722264" cy="722264"/>
          </a:xfrm>
          <a:prstGeom prst="rect">
            <a:avLst/>
          </a:prstGeom>
        </p:spPr>
      </p:pic>
      <p:grpSp>
        <p:nvGrpSpPr>
          <p:cNvPr id="104" name="Grupo 103"/>
          <p:cNvGrpSpPr/>
          <p:nvPr/>
        </p:nvGrpSpPr>
        <p:grpSpPr>
          <a:xfrm>
            <a:off x="7172185" y="1805065"/>
            <a:ext cx="3153555" cy="2245587"/>
            <a:chOff x="9225392" y="968574"/>
            <a:chExt cx="3153555" cy="2245587"/>
          </a:xfrm>
        </p:grpSpPr>
        <p:sp>
          <p:nvSpPr>
            <p:cNvPr id="105" name="CaixaDeTexto 104"/>
            <p:cNvSpPr txBox="1"/>
            <p:nvPr/>
          </p:nvSpPr>
          <p:spPr>
            <a:xfrm>
              <a:off x="9225392" y="968574"/>
              <a:ext cx="2724150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sz="2000" b="1" dirty="0">
                  <a:solidFill>
                    <a:schemeClr val="accent4">
                      <a:lumMod val="50000"/>
                    </a:schemeClr>
                  </a:solidFill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rPr>
                <a:t>Média aritmética </a:t>
              </a:r>
              <a:r>
                <a:rPr lang="pt-BR" sz="2000" dirty="0"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rPr>
                <a:t>das </a:t>
              </a:r>
              <a:r>
                <a:rPr lang="pt-BR" sz="2000" b="1" dirty="0"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rPr>
                <a:t>80%</a:t>
              </a:r>
              <a:r>
                <a:rPr lang="pt-BR" sz="2000" dirty="0"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rPr>
                <a:t> </a:t>
              </a:r>
              <a:r>
                <a:rPr lang="pt-BR" sz="2000" b="1" dirty="0"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rPr>
                <a:t>maiores bases </a:t>
              </a:r>
              <a:r>
                <a:rPr lang="pt-BR" sz="2000" dirty="0"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rPr>
                <a:t>de contribuição, </a:t>
              </a:r>
              <a:r>
                <a:rPr lang="pt-BR" sz="2000" b="1" dirty="0"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rPr>
                <a:t>a partir de julho/94,**</a:t>
              </a:r>
              <a:endParaRPr lang="pt-BR" sz="2000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06" name="Retângulo 105"/>
            <p:cNvSpPr/>
            <p:nvPr/>
          </p:nvSpPr>
          <p:spPr>
            <a:xfrm>
              <a:off x="9258499" y="2383164"/>
              <a:ext cx="3120448" cy="83099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pt-BR" sz="1600" b="1" dirty="0"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rPr>
                <a:t>*</a:t>
              </a:r>
              <a:r>
                <a:rPr lang="pt-BR" sz="1600" dirty="0"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rPr>
                <a:t>*respeitada a proporção </a:t>
              </a:r>
              <a:endParaRPr lang="pt-BR" sz="1600" dirty="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  <a:p>
              <a:r>
                <a:rPr lang="pt-BR" sz="1600" dirty="0" smtClean="0"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rPr>
                <a:t>sobre </a:t>
              </a:r>
              <a:r>
                <a:rPr lang="pt-BR" sz="1600" dirty="0"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rPr>
                <a:t>a última remuneração </a:t>
              </a:r>
              <a:endParaRPr lang="pt-BR" sz="1600" dirty="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  <a:p>
              <a:r>
                <a:rPr lang="pt-BR" sz="1600" dirty="0" smtClean="0"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rPr>
                <a:t>do cargo </a:t>
              </a:r>
              <a:r>
                <a:rPr lang="pt-BR" sz="1600" dirty="0"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rPr>
                <a:t>efetivo,</a:t>
              </a:r>
            </a:p>
          </p:txBody>
        </p:sp>
      </p:grpSp>
      <p:pic>
        <p:nvPicPr>
          <p:cNvPr id="107" name="Imagem 10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7847" y="4716704"/>
            <a:ext cx="873139" cy="873139"/>
          </a:xfrm>
          <a:prstGeom prst="rect">
            <a:avLst/>
          </a:prstGeom>
        </p:spPr>
      </p:pic>
      <p:sp>
        <p:nvSpPr>
          <p:cNvPr id="108" name="CaixaDeTexto 107"/>
          <p:cNvSpPr txBox="1"/>
          <p:nvPr/>
        </p:nvSpPr>
        <p:spPr>
          <a:xfrm>
            <a:off x="7271768" y="4827372"/>
            <a:ext cx="272415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b="1" dirty="0">
                <a:solidFill>
                  <a:schemeClr val="accent4">
                    <a:lumMod val="50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Reajuste</a:t>
            </a:r>
            <a:r>
              <a:rPr lang="pt-BR" sz="2000" b="1" dirty="0">
                <a:solidFill>
                  <a:srgbClr val="FFC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pt-BR" sz="2000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pelo índice do </a:t>
            </a:r>
            <a:r>
              <a:rPr lang="pt-BR" sz="2000" b="1" dirty="0">
                <a:solidFill>
                  <a:schemeClr val="accent4">
                    <a:lumMod val="50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INPC/IBGE</a:t>
            </a:r>
          </a:p>
        </p:txBody>
      </p:sp>
      <p:sp>
        <p:nvSpPr>
          <p:cNvPr id="109" name="Retângulo 108"/>
          <p:cNvSpPr/>
          <p:nvPr/>
        </p:nvSpPr>
        <p:spPr>
          <a:xfrm>
            <a:off x="6109718" y="1656229"/>
            <a:ext cx="3810000" cy="2425700"/>
          </a:xfrm>
          <a:prstGeom prst="rect">
            <a:avLst/>
          </a:prstGeom>
          <a:noFill/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10" name="Retângulo 109"/>
          <p:cNvSpPr/>
          <p:nvPr/>
        </p:nvSpPr>
        <p:spPr>
          <a:xfrm>
            <a:off x="6109718" y="4488132"/>
            <a:ext cx="3810000" cy="1374972"/>
          </a:xfrm>
          <a:prstGeom prst="rect">
            <a:avLst/>
          </a:prstGeom>
          <a:noFill/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650210410"/>
      </p:ext>
    </p:extLst>
  </p:cSld>
  <p:clrMapOvr>
    <a:masterClrMapping/>
  </p:clrMapOvr>
  <p:transition spd="med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000"/>
                            </p:stCondLst>
                            <p:childTnLst>
                              <p:par>
                                <p:cTn id="3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8" grpId="0"/>
      <p:bldP spid="109" grpId="0" animBg="1"/>
      <p:bldP spid="110" grpId="0" animBg="1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Retângulo 57"/>
          <p:cNvSpPr/>
          <p:nvPr/>
        </p:nvSpPr>
        <p:spPr>
          <a:xfrm>
            <a:off x="203200" y="197807"/>
            <a:ext cx="11988800" cy="673100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9" name="Retângulo 8"/>
          <p:cNvSpPr/>
          <p:nvPr/>
        </p:nvSpPr>
        <p:spPr>
          <a:xfrm>
            <a:off x="0" y="1"/>
            <a:ext cx="419100" cy="6857999"/>
          </a:xfrm>
          <a:prstGeom prst="rect">
            <a:avLst/>
          </a:prstGeom>
          <a:solidFill>
            <a:srgbClr val="00A24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70" name="CaixaDeTexto 69"/>
          <p:cNvSpPr txBox="1"/>
          <p:nvPr/>
        </p:nvSpPr>
        <p:spPr>
          <a:xfrm>
            <a:off x="419100" y="300216"/>
            <a:ext cx="117729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>
                <a:solidFill>
                  <a:srgbClr val="4E022C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APOSENTADORIA POR INVALIDEZ</a:t>
            </a:r>
          </a:p>
        </p:txBody>
      </p:sp>
      <p:pic>
        <p:nvPicPr>
          <p:cNvPr id="20" name="Imagem 1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6053" y="5521923"/>
            <a:ext cx="873139" cy="873139"/>
          </a:xfrm>
          <a:prstGeom prst="rect">
            <a:avLst/>
          </a:prstGeom>
        </p:spPr>
      </p:pic>
      <p:sp>
        <p:nvSpPr>
          <p:cNvPr id="21" name="CaixaDeTexto 20"/>
          <p:cNvSpPr txBox="1"/>
          <p:nvPr/>
        </p:nvSpPr>
        <p:spPr>
          <a:xfrm>
            <a:off x="2597321" y="5604549"/>
            <a:ext cx="8098010" cy="70788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pt-BR" sz="2000" b="1" dirty="0">
                <a:solidFill>
                  <a:srgbClr val="C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Reajuste e Cálculo </a:t>
            </a:r>
            <a:r>
              <a:rPr lang="pt-BR" sz="2000" b="1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do Benefício </a:t>
            </a:r>
            <a:r>
              <a:rPr lang="pt-BR" sz="2000" b="1" dirty="0">
                <a:solidFill>
                  <a:srgbClr val="C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depende</a:t>
            </a:r>
            <a:r>
              <a:rPr lang="pt-BR" sz="2000" b="1" dirty="0">
                <a:solidFill>
                  <a:schemeClr val="accent4">
                    <a:lumMod val="50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pt-BR" sz="2000" b="1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da </a:t>
            </a:r>
            <a:endParaRPr lang="pt-BR" sz="2000" b="1" dirty="0" smtClean="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  <a:p>
            <a:r>
              <a:rPr lang="pt-BR" sz="2000" b="1" dirty="0" smtClean="0">
                <a:solidFill>
                  <a:srgbClr val="C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data </a:t>
            </a:r>
            <a:r>
              <a:rPr lang="pt-BR" sz="2000" b="1" dirty="0">
                <a:solidFill>
                  <a:srgbClr val="C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de ingresso </a:t>
            </a:r>
            <a:r>
              <a:rPr lang="pt-BR" sz="2000" b="1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no serviço público.</a:t>
            </a:r>
          </a:p>
        </p:txBody>
      </p:sp>
      <p:sp>
        <p:nvSpPr>
          <p:cNvPr id="22" name="Retângulo 21"/>
          <p:cNvSpPr/>
          <p:nvPr/>
        </p:nvSpPr>
        <p:spPr>
          <a:xfrm>
            <a:off x="1599115" y="5483710"/>
            <a:ext cx="6586630" cy="1056078"/>
          </a:xfrm>
          <a:prstGeom prst="rect">
            <a:avLst/>
          </a:prstGeom>
          <a:noFill/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2000"/>
          </a:p>
        </p:txBody>
      </p:sp>
      <p:sp>
        <p:nvSpPr>
          <p:cNvPr id="2" name="Retângulo 1"/>
          <p:cNvSpPr/>
          <p:nvPr/>
        </p:nvSpPr>
        <p:spPr>
          <a:xfrm>
            <a:off x="1381051" y="1756960"/>
            <a:ext cx="4404057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defTabSz="1163638" fontAlgn="base">
              <a:spcBef>
                <a:spcPct val="0"/>
              </a:spcBef>
              <a:spcAft>
                <a:spcPct val="0"/>
              </a:spcAft>
            </a:pPr>
            <a:r>
              <a:rPr lang="pt-BR" sz="2000" b="1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Invalidez decorrente de</a:t>
            </a:r>
            <a:endParaRPr lang="pt-BR" sz="2000" b="1" dirty="0">
              <a:solidFill>
                <a:schemeClr val="accent2">
                  <a:lumMod val="75000"/>
                </a:schemeClr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grpSp>
        <p:nvGrpSpPr>
          <p:cNvPr id="3" name="Grupo 2"/>
          <p:cNvGrpSpPr/>
          <p:nvPr/>
        </p:nvGrpSpPr>
        <p:grpSpPr>
          <a:xfrm>
            <a:off x="1638543" y="3614660"/>
            <a:ext cx="4086022" cy="995184"/>
            <a:chOff x="1330026" y="3494053"/>
            <a:chExt cx="4086022" cy="995184"/>
          </a:xfrm>
        </p:grpSpPr>
        <p:pic>
          <p:nvPicPr>
            <p:cNvPr id="24" name="Imagem 23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30026" y="3494053"/>
              <a:ext cx="722264" cy="722264"/>
            </a:xfrm>
            <a:prstGeom prst="rect">
              <a:avLst/>
            </a:prstGeom>
          </p:spPr>
        </p:pic>
        <p:sp>
          <p:nvSpPr>
            <p:cNvPr id="25" name="CaixaDeTexto 24"/>
            <p:cNvSpPr txBox="1"/>
            <p:nvPr/>
          </p:nvSpPr>
          <p:spPr>
            <a:xfrm>
              <a:off x="2175470" y="3658240"/>
              <a:ext cx="3240578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pt-BR" sz="2000" b="1" dirty="0"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rPr>
                <a:t>Proventos</a:t>
              </a:r>
              <a:r>
                <a:rPr lang="pt-BR" sz="2000" b="1" dirty="0">
                  <a:solidFill>
                    <a:schemeClr val="accent2">
                      <a:lumMod val="75000"/>
                    </a:schemeClr>
                  </a:solidFill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rPr>
                <a:t> </a:t>
              </a:r>
              <a:r>
                <a:rPr lang="pt-BR" sz="2000" b="1" dirty="0">
                  <a:solidFill>
                    <a:schemeClr val="accent2">
                      <a:lumMod val="50000"/>
                    </a:schemeClr>
                  </a:solidFill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rPr>
                <a:t>PROPORCIONAIS</a:t>
              </a:r>
            </a:p>
          </p:txBody>
        </p:sp>
      </p:grpSp>
      <p:sp>
        <p:nvSpPr>
          <p:cNvPr id="26" name="Retângulo 25"/>
          <p:cNvSpPr/>
          <p:nvPr/>
        </p:nvSpPr>
        <p:spPr>
          <a:xfrm>
            <a:off x="1126441" y="1385454"/>
            <a:ext cx="4793363" cy="3583709"/>
          </a:xfrm>
          <a:prstGeom prst="rect">
            <a:avLst/>
          </a:prstGeom>
          <a:noFill/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2000"/>
          </a:p>
        </p:txBody>
      </p:sp>
      <p:sp>
        <p:nvSpPr>
          <p:cNvPr id="31" name="Retângulo de cantos arredondados 30"/>
          <p:cNvSpPr/>
          <p:nvPr/>
        </p:nvSpPr>
        <p:spPr>
          <a:xfrm>
            <a:off x="3609559" y="2352415"/>
            <a:ext cx="2218266" cy="1047204"/>
          </a:xfrm>
          <a:prstGeom prst="roundRect">
            <a:avLst/>
          </a:prstGeom>
          <a:solidFill>
            <a:srgbClr val="FDF6F1"/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000" b="1" dirty="0">
                <a:solidFill>
                  <a:schemeClr val="accent2">
                    <a:lumMod val="50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Acidente de qualquer natureza</a:t>
            </a:r>
          </a:p>
        </p:txBody>
      </p:sp>
      <p:sp>
        <p:nvSpPr>
          <p:cNvPr id="32" name="Retângulo de cantos arredondados 31"/>
          <p:cNvSpPr/>
          <p:nvPr/>
        </p:nvSpPr>
        <p:spPr>
          <a:xfrm>
            <a:off x="1258867" y="2351369"/>
            <a:ext cx="2218266" cy="1048250"/>
          </a:xfrm>
          <a:prstGeom prst="roundRect">
            <a:avLst/>
          </a:prstGeom>
          <a:solidFill>
            <a:srgbClr val="FDF6F1"/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000" b="1" dirty="0">
                <a:solidFill>
                  <a:schemeClr val="accent2">
                    <a:lumMod val="50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Doença </a:t>
            </a:r>
            <a:endParaRPr lang="pt-BR" sz="2000" b="1" dirty="0" smtClean="0">
              <a:solidFill>
                <a:schemeClr val="accent2">
                  <a:lumMod val="50000"/>
                </a:schemeClr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  <a:p>
            <a:pPr algn="ctr"/>
            <a:r>
              <a:rPr lang="pt-BR" sz="2000" b="1" dirty="0" smtClean="0">
                <a:solidFill>
                  <a:schemeClr val="accent2">
                    <a:lumMod val="50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comum</a:t>
            </a:r>
            <a:endParaRPr lang="pt-BR" sz="2000" b="1" dirty="0">
              <a:solidFill>
                <a:schemeClr val="accent2">
                  <a:lumMod val="50000"/>
                </a:schemeClr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34" name="Retângulo 33"/>
          <p:cNvSpPr/>
          <p:nvPr/>
        </p:nvSpPr>
        <p:spPr>
          <a:xfrm>
            <a:off x="6890937" y="1600308"/>
            <a:ext cx="4404057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defTabSz="1163638" fontAlgn="base">
              <a:spcBef>
                <a:spcPct val="0"/>
              </a:spcBef>
              <a:spcAft>
                <a:spcPct val="0"/>
              </a:spcAft>
            </a:pPr>
            <a:r>
              <a:rPr lang="pt-BR" sz="2000" b="1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Invalidez decorrente de</a:t>
            </a:r>
            <a:endParaRPr lang="pt-BR" sz="2000" b="1" dirty="0">
              <a:solidFill>
                <a:schemeClr val="accent2">
                  <a:lumMod val="75000"/>
                </a:schemeClr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grpSp>
        <p:nvGrpSpPr>
          <p:cNvPr id="35" name="Grupo 34"/>
          <p:cNvGrpSpPr/>
          <p:nvPr/>
        </p:nvGrpSpPr>
        <p:grpSpPr>
          <a:xfrm>
            <a:off x="7467600" y="3731608"/>
            <a:ext cx="3481350" cy="960944"/>
            <a:chOff x="1330026" y="3494053"/>
            <a:chExt cx="3481350" cy="960944"/>
          </a:xfrm>
        </p:grpSpPr>
        <p:pic>
          <p:nvPicPr>
            <p:cNvPr id="36" name="Imagem 35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30026" y="3494053"/>
              <a:ext cx="722264" cy="722264"/>
            </a:xfrm>
            <a:prstGeom prst="rect">
              <a:avLst/>
            </a:prstGeom>
          </p:spPr>
        </p:pic>
        <p:sp>
          <p:nvSpPr>
            <p:cNvPr id="37" name="CaixaDeTexto 36"/>
            <p:cNvSpPr txBox="1"/>
            <p:nvPr/>
          </p:nvSpPr>
          <p:spPr>
            <a:xfrm>
              <a:off x="2175470" y="3658240"/>
              <a:ext cx="2635906" cy="79675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pt-BR" sz="2000" b="1" dirty="0"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rPr>
                <a:t>Proventos</a:t>
              </a:r>
              <a:r>
                <a:rPr lang="pt-BR" sz="2000" b="1" dirty="0">
                  <a:solidFill>
                    <a:schemeClr val="accent2">
                      <a:lumMod val="75000"/>
                    </a:schemeClr>
                  </a:solidFill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rPr>
                <a:t> </a:t>
              </a:r>
              <a:r>
                <a:rPr lang="pt-BR" sz="2000" b="1" dirty="0">
                  <a:solidFill>
                    <a:srgbClr val="00A249"/>
                  </a:solidFill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rPr>
                <a:t>INTEGRAIS</a:t>
              </a:r>
            </a:p>
          </p:txBody>
        </p:sp>
      </p:grpSp>
      <p:sp>
        <p:nvSpPr>
          <p:cNvPr id="38" name="Retângulo 37"/>
          <p:cNvSpPr/>
          <p:nvPr/>
        </p:nvSpPr>
        <p:spPr>
          <a:xfrm>
            <a:off x="6636327" y="1385454"/>
            <a:ext cx="4793363" cy="3583709"/>
          </a:xfrm>
          <a:prstGeom prst="rect">
            <a:avLst/>
          </a:prstGeom>
          <a:noFill/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2000"/>
          </a:p>
        </p:txBody>
      </p:sp>
      <p:sp>
        <p:nvSpPr>
          <p:cNvPr id="40" name="Retângulo de cantos arredondados 39"/>
          <p:cNvSpPr/>
          <p:nvPr/>
        </p:nvSpPr>
        <p:spPr>
          <a:xfrm>
            <a:off x="6768753" y="2152464"/>
            <a:ext cx="2218266" cy="569620"/>
          </a:xfrm>
          <a:prstGeom prst="roundRect">
            <a:avLst/>
          </a:prstGeom>
          <a:solidFill>
            <a:srgbClr val="FBFDF9"/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000" b="1" dirty="0">
                <a:solidFill>
                  <a:srgbClr val="00A249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Acidente do Trabalho </a:t>
            </a:r>
          </a:p>
        </p:txBody>
      </p:sp>
      <p:sp>
        <p:nvSpPr>
          <p:cNvPr id="42" name="Retângulo de cantos arredondados 41"/>
          <p:cNvSpPr/>
          <p:nvPr/>
        </p:nvSpPr>
        <p:spPr>
          <a:xfrm>
            <a:off x="9119445" y="2152464"/>
            <a:ext cx="2218266" cy="569620"/>
          </a:xfrm>
          <a:prstGeom prst="roundRect">
            <a:avLst/>
          </a:prstGeom>
          <a:solidFill>
            <a:srgbClr val="FBFDF9"/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000" b="1" dirty="0">
                <a:solidFill>
                  <a:srgbClr val="00A249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Moléstia profissional</a:t>
            </a:r>
          </a:p>
        </p:txBody>
      </p:sp>
      <p:sp>
        <p:nvSpPr>
          <p:cNvPr id="43" name="Retângulo de cantos arredondados 42"/>
          <p:cNvSpPr/>
          <p:nvPr/>
        </p:nvSpPr>
        <p:spPr>
          <a:xfrm>
            <a:off x="6768753" y="2829999"/>
            <a:ext cx="4568958" cy="569620"/>
          </a:xfrm>
          <a:prstGeom prst="roundRect">
            <a:avLst/>
          </a:prstGeom>
          <a:solidFill>
            <a:srgbClr val="FBFDF9"/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000" b="1" dirty="0">
                <a:solidFill>
                  <a:srgbClr val="00A249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Doença grave, contagiosa </a:t>
            </a:r>
            <a:endParaRPr lang="pt-BR" sz="2000" b="1" dirty="0" smtClean="0">
              <a:solidFill>
                <a:srgbClr val="00A249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  <a:p>
            <a:pPr algn="ctr"/>
            <a:r>
              <a:rPr lang="pt-BR" sz="2000" b="1" dirty="0" smtClean="0">
                <a:solidFill>
                  <a:srgbClr val="00A249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ou </a:t>
            </a:r>
            <a:r>
              <a:rPr lang="pt-BR" sz="2000" b="1" dirty="0">
                <a:solidFill>
                  <a:srgbClr val="00A249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incurável</a:t>
            </a:r>
          </a:p>
        </p:txBody>
      </p:sp>
    </p:spTree>
    <p:extLst>
      <p:ext uri="{BB962C8B-B14F-4D97-AF65-F5344CB8AC3E}">
        <p14:creationId xmlns:p14="http://schemas.microsoft.com/office/powerpoint/2010/main" val="32362632"/>
      </p:ext>
    </p:extLst>
  </p:cSld>
  <p:clrMapOvr>
    <a:masterClrMapping/>
  </p:clrMapOvr>
  <p:transition spd="med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500"/>
                            </p:stCondLst>
                            <p:childTnLst>
                              <p:par>
                                <p:cTn id="24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000"/>
                            </p:stCondLst>
                            <p:childTnLst>
                              <p:par>
                                <p:cTn id="3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500"/>
                            </p:stCondLst>
                            <p:childTnLst>
                              <p:par>
                                <p:cTn id="3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3000"/>
                            </p:stCondLst>
                            <p:childTnLst>
                              <p:par>
                                <p:cTn id="4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3500"/>
                            </p:stCondLst>
                            <p:childTnLst>
                              <p:par>
                                <p:cTn id="4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4000"/>
                            </p:stCondLst>
                            <p:childTnLst>
                              <p:par>
                                <p:cTn id="5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4500"/>
                            </p:stCondLst>
                            <p:childTnLst>
                              <p:par>
                                <p:cTn id="6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2" grpId="0" animBg="1"/>
      <p:bldP spid="2" grpId="0"/>
      <p:bldP spid="26" grpId="0" animBg="1"/>
      <p:bldP spid="31" grpId="0" animBg="1"/>
      <p:bldP spid="32" grpId="0" animBg="1"/>
      <p:bldP spid="34" grpId="0"/>
      <p:bldP spid="38" grpId="0" animBg="1"/>
      <p:bldP spid="40" grpId="0" animBg="1"/>
      <p:bldP spid="42" grpId="0" animBg="1"/>
      <p:bldP spid="43" grpId="0" animBg="1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tângulo 17"/>
          <p:cNvSpPr/>
          <p:nvPr/>
        </p:nvSpPr>
        <p:spPr>
          <a:xfrm>
            <a:off x="0" y="1"/>
            <a:ext cx="419100" cy="6857999"/>
          </a:xfrm>
          <a:prstGeom prst="rect">
            <a:avLst/>
          </a:prstGeom>
          <a:solidFill>
            <a:srgbClr val="00A24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grpSp>
        <p:nvGrpSpPr>
          <p:cNvPr id="5" name="Grupo 4"/>
          <p:cNvGrpSpPr/>
          <p:nvPr/>
        </p:nvGrpSpPr>
        <p:grpSpPr>
          <a:xfrm>
            <a:off x="7431227" y="4397960"/>
            <a:ext cx="3778148" cy="2460040"/>
            <a:chOff x="8822494" y="4372967"/>
            <a:chExt cx="7063680" cy="2236927"/>
          </a:xfrm>
        </p:grpSpPr>
        <p:sp>
          <p:nvSpPr>
            <p:cNvPr id="71" name="Retângulo 70"/>
            <p:cNvSpPr/>
            <p:nvPr/>
          </p:nvSpPr>
          <p:spPr>
            <a:xfrm>
              <a:off x="8822494" y="4372967"/>
              <a:ext cx="7063680" cy="2236927"/>
            </a:xfrm>
            <a:prstGeom prst="rect">
              <a:avLst/>
            </a:prstGeom>
            <a:solidFill>
              <a:schemeClr val="accent3">
                <a:lumMod val="20000"/>
                <a:lumOff val="80000"/>
              </a:schemeClr>
            </a:solidFill>
            <a:ln>
              <a:solidFill>
                <a:schemeClr val="accent3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7" name="Retângulo 6"/>
            <p:cNvSpPr/>
            <p:nvPr/>
          </p:nvSpPr>
          <p:spPr>
            <a:xfrm>
              <a:off x="8966081" y="4409578"/>
              <a:ext cx="6776505" cy="132343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 algn="just"/>
              <a:r>
                <a:rPr lang="pt-BR" sz="2000" dirty="0">
                  <a:solidFill>
                    <a:prstClr val="black"/>
                  </a:solidFill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rPr>
                <a:t>*Através de </a:t>
              </a:r>
              <a:r>
                <a:rPr lang="pt-BR" sz="2000" b="1" dirty="0">
                  <a:solidFill>
                    <a:prstClr val="black"/>
                  </a:solidFill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rPr>
                <a:t>convênios</a:t>
              </a:r>
              <a:r>
                <a:rPr lang="pt-BR" sz="2000" dirty="0">
                  <a:solidFill>
                    <a:prstClr val="black"/>
                  </a:solidFill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rPr>
                <a:t> firmados com os entes patrocinadores (Prefeitura, Câmara, FIEB) a </a:t>
              </a:r>
              <a:r>
                <a:rPr lang="pt-BR" sz="2000" b="1" dirty="0">
                  <a:solidFill>
                    <a:prstClr val="black"/>
                  </a:solidFill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rPr>
                <a:t>perícia médica é acompanhada pelo Instituto </a:t>
              </a:r>
              <a:r>
                <a:rPr lang="pt-BR" sz="2000" dirty="0">
                  <a:solidFill>
                    <a:prstClr val="black"/>
                  </a:solidFill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rPr>
                <a:t>nos casos de </a:t>
              </a:r>
              <a:r>
                <a:rPr lang="pt-BR" sz="2000" b="1" dirty="0">
                  <a:solidFill>
                    <a:prstClr val="black"/>
                  </a:solidFill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rPr>
                <a:t>afastamento temporário do trabalho</a:t>
              </a:r>
              <a:r>
                <a:rPr lang="pt-BR" sz="2000" dirty="0">
                  <a:solidFill>
                    <a:prstClr val="black"/>
                  </a:solidFill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rPr>
                <a:t>.</a:t>
              </a:r>
            </a:p>
          </p:txBody>
        </p:sp>
      </p:grpSp>
      <p:grpSp>
        <p:nvGrpSpPr>
          <p:cNvPr id="39" name="Grupo 38"/>
          <p:cNvGrpSpPr/>
          <p:nvPr/>
        </p:nvGrpSpPr>
        <p:grpSpPr>
          <a:xfrm>
            <a:off x="996656" y="0"/>
            <a:ext cx="2688224" cy="6858000"/>
            <a:chOff x="1201548" y="0"/>
            <a:chExt cx="3099783" cy="6858000"/>
          </a:xfrm>
          <a:solidFill>
            <a:schemeClr val="bg2">
              <a:lumMod val="90000"/>
            </a:schemeClr>
          </a:solidFill>
        </p:grpSpPr>
        <p:sp>
          <p:nvSpPr>
            <p:cNvPr id="43" name="Retângulo 42"/>
            <p:cNvSpPr/>
            <p:nvPr/>
          </p:nvSpPr>
          <p:spPr>
            <a:xfrm>
              <a:off x="1201550" y="0"/>
              <a:ext cx="3099781" cy="6858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sz="2400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44" name="CaixaDeTexto 43"/>
            <p:cNvSpPr txBox="1"/>
            <p:nvPr/>
          </p:nvSpPr>
          <p:spPr>
            <a:xfrm>
              <a:off x="1201548" y="2890391"/>
              <a:ext cx="3099781" cy="1077218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/>
              <a:r>
                <a:rPr lang="pt-BR" sz="3200" b="1" dirty="0">
                  <a:solidFill>
                    <a:srgbClr val="4E022C"/>
                  </a:solidFill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rPr>
                <a:t>PERÍCIAS MÉDICAS</a:t>
              </a:r>
            </a:p>
          </p:txBody>
        </p:sp>
      </p:grpSp>
      <p:sp>
        <p:nvSpPr>
          <p:cNvPr id="22" name="Retângulo 21"/>
          <p:cNvSpPr/>
          <p:nvPr/>
        </p:nvSpPr>
        <p:spPr>
          <a:xfrm>
            <a:off x="3777963" y="292674"/>
            <a:ext cx="7445828" cy="6565326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accent3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3" name="Retângulo 22"/>
          <p:cNvSpPr/>
          <p:nvPr/>
        </p:nvSpPr>
        <p:spPr>
          <a:xfrm>
            <a:off x="4262440" y="531173"/>
            <a:ext cx="745058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pt-BR" sz="2400" b="1" dirty="0">
                <a:solidFill>
                  <a:prstClr val="black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O</a:t>
            </a:r>
            <a:r>
              <a:rPr lang="pt-BR" sz="2400" dirty="0">
                <a:solidFill>
                  <a:prstClr val="black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pt-BR" sz="2400" b="1" dirty="0">
                <a:solidFill>
                  <a:prstClr val="black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IPRESB</a:t>
            </a:r>
            <a:r>
              <a:rPr lang="pt-BR" sz="2400" dirty="0">
                <a:solidFill>
                  <a:prstClr val="black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pt-BR" sz="2400" b="1" dirty="0">
                <a:solidFill>
                  <a:prstClr val="black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realiza</a:t>
            </a:r>
            <a:r>
              <a:rPr lang="pt-BR" sz="2400" dirty="0">
                <a:solidFill>
                  <a:prstClr val="black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pt-BR" sz="2400" b="1" dirty="0">
                <a:solidFill>
                  <a:prstClr val="black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perícias médicas</a:t>
            </a:r>
            <a:r>
              <a:rPr lang="pt-BR" sz="2400" dirty="0">
                <a:solidFill>
                  <a:prstClr val="black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pt-BR" sz="2400" b="1" dirty="0" smtClean="0">
                <a:solidFill>
                  <a:prstClr val="black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para:</a:t>
            </a:r>
            <a:endParaRPr lang="pt-BR" sz="2400" b="1" dirty="0">
              <a:solidFill>
                <a:prstClr val="black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grpSp>
        <p:nvGrpSpPr>
          <p:cNvPr id="24" name="Grupo 23"/>
          <p:cNvGrpSpPr/>
          <p:nvPr/>
        </p:nvGrpSpPr>
        <p:grpSpPr>
          <a:xfrm>
            <a:off x="3951685" y="2134609"/>
            <a:ext cx="3365980" cy="1511564"/>
            <a:chOff x="4654550" y="3276599"/>
            <a:chExt cx="3086100" cy="2160197"/>
          </a:xfrm>
        </p:grpSpPr>
        <p:sp>
          <p:nvSpPr>
            <p:cNvPr id="25" name="Retângulo 24"/>
            <p:cNvSpPr/>
            <p:nvPr/>
          </p:nvSpPr>
          <p:spPr>
            <a:xfrm>
              <a:off x="4654550" y="3276599"/>
              <a:ext cx="3086100" cy="2160197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28" name="CaixaDeTexto 27"/>
            <p:cNvSpPr txBox="1"/>
            <p:nvPr/>
          </p:nvSpPr>
          <p:spPr>
            <a:xfrm>
              <a:off x="4772369" y="3553058"/>
              <a:ext cx="2815989" cy="14514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pt-BR" sz="2000" b="1" dirty="0">
                  <a:solidFill>
                    <a:schemeClr val="bg1"/>
                  </a:solidFill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rPr>
                <a:t>CONCESSÃO E REVISÃO APOSENTADORIA POR </a:t>
              </a:r>
              <a:r>
                <a:rPr lang="pt-BR" sz="2000" b="1" dirty="0" smtClean="0">
                  <a:solidFill>
                    <a:schemeClr val="bg1"/>
                  </a:solidFill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rPr>
                <a:t>INVALIDEZ</a:t>
              </a:r>
              <a:endParaRPr lang="pt-BR" sz="2000" b="1" dirty="0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</p:grpSp>
      <p:grpSp>
        <p:nvGrpSpPr>
          <p:cNvPr id="29" name="Grupo 28"/>
          <p:cNvGrpSpPr/>
          <p:nvPr/>
        </p:nvGrpSpPr>
        <p:grpSpPr>
          <a:xfrm>
            <a:off x="7607301" y="2138512"/>
            <a:ext cx="3365980" cy="1511564"/>
            <a:chOff x="8445500" y="3276599"/>
            <a:chExt cx="3086100" cy="2160197"/>
          </a:xfrm>
        </p:grpSpPr>
        <p:sp>
          <p:nvSpPr>
            <p:cNvPr id="30" name="Retângulo 29"/>
            <p:cNvSpPr/>
            <p:nvPr/>
          </p:nvSpPr>
          <p:spPr>
            <a:xfrm>
              <a:off x="8445500" y="3276599"/>
              <a:ext cx="3086100" cy="2160197"/>
            </a:xfrm>
            <a:prstGeom prst="rect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31" name="CaixaDeTexto 30"/>
            <p:cNvSpPr txBox="1"/>
            <p:nvPr/>
          </p:nvSpPr>
          <p:spPr>
            <a:xfrm>
              <a:off x="8688648" y="3579055"/>
              <a:ext cx="2654831" cy="14514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pt-BR" sz="2000" b="1" dirty="0">
                  <a:solidFill>
                    <a:schemeClr val="bg1"/>
                  </a:solidFill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rPr>
                <a:t>PENSÃO POR MORTE </a:t>
              </a:r>
              <a:r>
                <a:rPr lang="pt-BR" sz="2000" b="1" dirty="0" smtClean="0">
                  <a:solidFill>
                    <a:schemeClr val="bg1"/>
                  </a:solidFill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rPr>
                <a:t>DE </a:t>
              </a:r>
              <a:r>
                <a:rPr lang="pt-BR" sz="2000" b="1" dirty="0">
                  <a:solidFill>
                    <a:schemeClr val="bg1"/>
                  </a:solidFill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rPr>
                <a:t>DEPENDENTE INVÁLIDO</a:t>
              </a:r>
            </a:p>
          </p:txBody>
        </p:sp>
      </p:grpSp>
      <p:grpSp>
        <p:nvGrpSpPr>
          <p:cNvPr id="35" name="Grupo 34"/>
          <p:cNvGrpSpPr/>
          <p:nvPr/>
        </p:nvGrpSpPr>
        <p:grpSpPr>
          <a:xfrm>
            <a:off x="3937395" y="3792314"/>
            <a:ext cx="3359799" cy="1499307"/>
            <a:chOff x="6225838" y="2738508"/>
            <a:chExt cx="3365980" cy="1511564"/>
          </a:xfrm>
          <a:solidFill>
            <a:schemeClr val="accent4">
              <a:lumMod val="75000"/>
            </a:schemeClr>
          </a:solidFill>
        </p:grpSpPr>
        <p:sp>
          <p:nvSpPr>
            <p:cNvPr id="36" name="Retângulo 35"/>
            <p:cNvSpPr/>
            <p:nvPr/>
          </p:nvSpPr>
          <p:spPr>
            <a:xfrm>
              <a:off x="6225838" y="2738508"/>
              <a:ext cx="3365980" cy="1511564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37" name="CaixaDeTexto 36"/>
            <p:cNvSpPr txBox="1"/>
            <p:nvPr/>
          </p:nvSpPr>
          <p:spPr>
            <a:xfrm>
              <a:off x="6588877" y="2768759"/>
              <a:ext cx="2724026" cy="1023966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/>
              <a:endParaRPr lang="pt-BR" sz="2000" b="1" dirty="0" smtClean="0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  <a:p>
              <a:pPr algn="ctr"/>
              <a:r>
                <a:rPr lang="pt-BR" sz="2000" b="1" dirty="0" smtClean="0">
                  <a:solidFill>
                    <a:schemeClr val="bg1"/>
                  </a:solidFill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rPr>
                <a:t>ISENÇÃO </a:t>
              </a:r>
              <a:r>
                <a:rPr lang="pt-BR" sz="2000" b="1" dirty="0">
                  <a:solidFill>
                    <a:schemeClr val="bg1"/>
                  </a:solidFill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rPr>
                <a:t>DE IMPOSTO DE </a:t>
              </a:r>
              <a:r>
                <a:rPr lang="pt-BR" sz="2000" b="1" dirty="0" smtClean="0">
                  <a:solidFill>
                    <a:schemeClr val="bg1"/>
                  </a:solidFill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rPr>
                <a:t>RENDA</a:t>
              </a:r>
              <a:endParaRPr lang="pt-BR" sz="2000" b="1" dirty="0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</p:grpSp>
      <p:grpSp>
        <p:nvGrpSpPr>
          <p:cNvPr id="26" name="Grupo 25"/>
          <p:cNvGrpSpPr/>
          <p:nvPr/>
        </p:nvGrpSpPr>
        <p:grpSpPr>
          <a:xfrm>
            <a:off x="7611262" y="3822320"/>
            <a:ext cx="3359799" cy="1416895"/>
            <a:chOff x="7846656" y="2710826"/>
            <a:chExt cx="3365980" cy="1517870"/>
          </a:xfrm>
          <a:solidFill>
            <a:schemeClr val="accent6">
              <a:lumMod val="75000"/>
            </a:schemeClr>
          </a:solidFill>
        </p:grpSpPr>
        <p:sp>
          <p:nvSpPr>
            <p:cNvPr id="27" name="Retângulo 26"/>
            <p:cNvSpPr/>
            <p:nvPr/>
          </p:nvSpPr>
          <p:spPr>
            <a:xfrm>
              <a:off x="7846656" y="2717131"/>
              <a:ext cx="3365980" cy="1511565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38" name="CaixaDeTexto 37"/>
            <p:cNvSpPr txBox="1"/>
            <p:nvPr/>
          </p:nvSpPr>
          <p:spPr>
            <a:xfrm>
              <a:off x="7856175" y="2710826"/>
              <a:ext cx="3356461" cy="1192950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/>
              <a:endParaRPr lang="pt-BR" sz="2000" b="1" dirty="0" smtClean="0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  <a:p>
              <a:pPr algn="ctr"/>
              <a:r>
                <a:rPr lang="pt-BR" sz="2000" b="1" dirty="0" smtClean="0">
                  <a:solidFill>
                    <a:schemeClr val="bg1"/>
                  </a:solidFill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rPr>
                <a:t>ANÁLISE </a:t>
              </a:r>
              <a:r>
                <a:rPr lang="pt-BR" sz="2000" b="1" dirty="0">
                  <a:solidFill>
                    <a:schemeClr val="bg1"/>
                  </a:solidFill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rPr>
                <a:t>DE PERÍODO ESPECIAL</a:t>
              </a:r>
            </a:p>
          </p:txBody>
        </p:sp>
      </p:grpSp>
      <p:sp>
        <p:nvSpPr>
          <p:cNvPr id="40" name="Retângulo 39"/>
          <p:cNvSpPr/>
          <p:nvPr/>
        </p:nvSpPr>
        <p:spPr>
          <a:xfrm>
            <a:off x="7386466" y="4342372"/>
            <a:ext cx="3624547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endParaRPr lang="pt-BR" sz="2000" dirty="0">
              <a:solidFill>
                <a:prstClr val="black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20816721"/>
      </p:ext>
    </p:extLst>
  </p:cSld>
  <p:clrMapOvr>
    <a:masterClrMapping/>
  </p:clrMapOvr>
  <p:transition spd="med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23" grpId="0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Retângulo 57"/>
          <p:cNvSpPr/>
          <p:nvPr/>
        </p:nvSpPr>
        <p:spPr>
          <a:xfrm>
            <a:off x="203200" y="197807"/>
            <a:ext cx="11988800" cy="673100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9" name="Retângulo 8"/>
          <p:cNvSpPr/>
          <p:nvPr/>
        </p:nvSpPr>
        <p:spPr>
          <a:xfrm>
            <a:off x="0" y="1"/>
            <a:ext cx="419100" cy="6857999"/>
          </a:xfrm>
          <a:prstGeom prst="rect">
            <a:avLst/>
          </a:prstGeom>
          <a:solidFill>
            <a:srgbClr val="00A24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70" name="CaixaDeTexto 69"/>
          <p:cNvSpPr txBox="1"/>
          <p:nvPr/>
        </p:nvSpPr>
        <p:spPr>
          <a:xfrm>
            <a:off x="419100" y="300216"/>
            <a:ext cx="117729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>
                <a:solidFill>
                  <a:srgbClr val="4E022C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APOSENTADORIA ESPECIAL</a:t>
            </a:r>
          </a:p>
        </p:txBody>
      </p:sp>
      <p:sp>
        <p:nvSpPr>
          <p:cNvPr id="2" name="Retângulo 1"/>
          <p:cNvSpPr/>
          <p:nvPr/>
        </p:nvSpPr>
        <p:spPr>
          <a:xfrm>
            <a:off x="1353127" y="1264688"/>
            <a:ext cx="440574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defTabSz="1163638" fontAlgn="base">
              <a:spcBef>
                <a:spcPct val="0"/>
              </a:spcBef>
              <a:spcAft>
                <a:spcPct val="0"/>
              </a:spcAft>
            </a:pPr>
            <a:r>
              <a:rPr lang="pt-BR" altLang="pt-BR" sz="2400" b="1" dirty="0">
                <a:solidFill>
                  <a:srgbClr val="00A52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SÚMULA VINCULANTE Nº 33</a:t>
            </a:r>
          </a:p>
        </p:txBody>
      </p:sp>
      <p:sp>
        <p:nvSpPr>
          <p:cNvPr id="3" name="Retângulo 2"/>
          <p:cNvSpPr/>
          <p:nvPr/>
        </p:nvSpPr>
        <p:spPr>
          <a:xfrm>
            <a:off x="914400" y="2031688"/>
            <a:ext cx="4683297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 defTabSz="1163638" fontAlgn="base">
              <a:spcBef>
                <a:spcPct val="0"/>
              </a:spcBef>
              <a:spcAft>
                <a:spcPct val="0"/>
              </a:spcAft>
            </a:pPr>
            <a:r>
              <a:rPr lang="pt-BR" altLang="pt-BR" sz="2000" b="1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Aplicam-se ao servidor público</a:t>
            </a:r>
            <a:r>
              <a:rPr lang="pt-BR" altLang="pt-BR" sz="2000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, no que couber, as </a:t>
            </a:r>
            <a:r>
              <a:rPr lang="pt-BR" altLang="pt-BR" sz="2000" b="1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regras do regime geral</a:t>
            </a:r>
            <a:r>
              <a:rPr lang="pt-BR" altLang="pt-BR" sz="2000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da previdência social sobre aposentadoria especial de que trata o </a:t>
            </a:r>
            <a:r>
              <a:rPr lang="pt-BR" altLang="pt-BR" sz="2000" b="1" dirty="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artigo </a:t>
            </a:r>
            <a:r>
              <a:rPr lang="pt-BR" altLang="pt-BR" sz="2000" b="1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40, § 4º, inciso III</a:t>
            </a:r>
            <a:r>
              <a:rPr lang="pt-BR" altLang="pt-BR" sz="2000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da Constituição Federal, </a:t>
            </a:r>
            <a:r>
              <a:rPr lang="pt-BR" altLang="pt-BR" sz="2000" b="1" dirty="0">
                <a:solidFill>
                  <a:schemeClr val="accent4">
                    <a:lumMod val="50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até a edição de lei complementar específica</a:t>
            </a:r>
            <a:r>
              <a:rPr lang="pt-BR" altLang="pt-BR" sz="2000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.</a:t>
            </a:r>
          </a:p>
        </p:txBody>
      </p:sp>
      <p:sp>
        <p:nvSpPr>
          <p:cNvPr id="10" name="Freeform 502"/>
          <p:cNvSpPr>
            <a:spLocks noEditPoints="1"/>
          </p:cNvSpPr>
          <p:nvPr/>
        </p:nvSpPr>
        <p:spPr bwMode="auto">
          <a:xfrm>
            <a:off x="783087" y="3200400"/>
            <a:ext cx="4457533" cy="478182"/>
          </a:xfrm>
          <a:custGeom>
            <a:avLst/>
            <a:gdLst>
              <a:gd name="T0" fmla="*/ 685 w 1319"/>
              <a:gd name="T1" fmla="*/ 39 h 237"/>
              <a:gd name="T2" fmla="*/ 684 w 1319"/>
              <a:gd name="T3" fmla="*/ 48 h 237"/>
              <a:gd name="T4" fmla="*/ 686 w 1319"/>
              <a:gd name="T5" fmla="*/ 40 h 237"/>
              <a:gd name="T6" fmla="*/ 689 w 1319"/>
              <a:gd name="T7" fmla="*/ 38 h 237"/>
              <a:gd name="T8" fmla="*/ 1030 w 1319"/>
              <a:gd name="T9" fmla="*/ 43 h 237"/>
              <a:gd name="T10" fmla="*/ 1319 w 1319"/>
              <a:gd name="T11" fmla="*/ 126 h 237"/>
              <a:gd name="T12" fmla="*/ 1278 w 1319"/>
              <a:gd name="T13" fmla="*/ 85 h 237"/>
              <a:gd name="T14" fmla="*/ 1098 w 1319"/>
              <a:gd name="T15" fmla="*/ 53 h 237"/>
              <a:gd name="T16" fmla="*/ 927 w 1319"/>
              <a:gd name="T17" fmla="*/ 38 h 237"/>
              <a:gd name="T18" fmla="*/ 835 w 1319"/>
              <a:gd name="T19" fmla="*/ 36 h 237"/>
              <a:gd name="T20" fmla="*/ 809 w 1319"/>
              <a:gd name="T21" fmla="*/ 36 h 237"/>
              <a:gd name="T22" fmla="*/ 927 w 1319"/>
              <a:gd name="T23" fmla="*/ 39 h 237"/>
              <a:gd name="T24" fmla="*/ 906 w 1319"/>
              <a:gd name="T25" fmla="*/ 40 h 237"/>
              <a:gd name="T26" fmla="*/ 954 w 1319"/>
              <a:gd name="T27" fmla="*/ 43 h 237"/>
              <a:gd name="T28" fmla="*/ 718 w 1319"/>
              <a:gd name="T29" fmla="*/ 40 h 237"/>
              <a:gd name="T30" fmla="*/ 1084 w 1319"/>
              <a:gd name="T31" fmla="*/ 57 h 237"/>
              <a:gd name="T32" fmla="*/ 954 w 1319"/>
              <a:gd name="T33" fmla="*/ 48 h 237"/>
              <a:gd name="T34" fmla="*/ 688 w 1319"/>
              <a:gd name="T35" fmla="*/ 45 h 237"/>
              <a:gd name="T36" fmla="*/ 692 w 1319"/>
              <a:gd name="T37" fmla="*/ 45 h 237"/>
              <a:gd name="T38" fmla="*/ 941 w 1319"/>
              <a:gd name="T39" fmla="*/ 49 h 237"/>
              <a:gd name="T40" fmla="*/ 1142 w 1319"/>
              <a:gd name="T41" fmla="*/ 69 h 237"/>
              <a:gd name="T42" fmla="*/ 1291 w 1319"/>
              <a:gd name="T43" fmla="*/ 105 h 237"/>
              <a:gd name="T44" fmla="*/ 1300 w 1319"/>
              <a:gd name="T45" fmla="*/ 134 h 237"/>
              <a:gd name="T46" fmla="*/ 1171 w 1319"/>
              <a:gd name="T47" fmla="*/ 185 h 237"/>
              <a:gd name="T48" fmla="*/ 765 w 1319"/>
              <a:gd name="T49" fmla="*/ 221 h 237"/>
              <a:gd name="T50" fmla="*/ 244 w 1319"/>
              <a:gd name="T51" fmla="*/ 206 h 237"/>
              <a:gd name="T52" fmla="*/ 14 w 1319"/>
              <a:gd name="T53" fmla="*/ 149 h 237"/>
              <a:gd name="T54" fmla="*/ 350 w 1319"/>
              <a:gd name="T55" fmla="*/ 42 h 237"/>
              <a:gd name="T56" fmla="*/ 774 w 1319"/>
              <a:gd name="T57" fmla="*/ 16 h 237"/>
              <a:gd name="T58" fmla="*/ 1123 w 1319"/>
              <a:gd name="T59" fmla="*/ 36 h 237"/>
              <a:gd name="T60" fmla="*/ 1130 w 1319"/>
              <a:gd name="T61" fmla="*/ 38 h 237"/>
              <a:gd name="T62" fmla="*/ 1137 w 1319"/>
              <a:gd name="T63" fmla="*/ 38 h 237"/>
              <a:gd name="T64" fmla="*/ 1144 w 1319"/>
              <a:gd name="T65" fmla="*/ 33 h 237"/>
              <a:gd name="T66" fmla="*/ 1143 w 1319"/>
              <a:gd name="T67" fmla="*/ 25 h 237"/>
              <a:gd name="T68" fmla="*/ 1137 w 1319"/>
              <a:gd name="T69" fmla="*/ 20 h 237"/>
              <a:gd name="T70" fmla="*/ 1131 w 1319"/>
              <a:gd name="T71" fmla="*/ 19 h 237"/>
              <a:gd name="T72" fmla="*/ 1122 w 1319"/>
              <a:gd name="T73" fmla="*/ 19 h 237"/>
              <a:gd name="T74" fmla="*/ 920 w 1319"/>
              <a:gd name="T75" fmla="*/ 2 h 237"/>
              <a:gd name="T76" fmla="*/ 750 w 1319"/>
              <a:gd name="T77" fmla="*/ 1 h 237"/>
              <a:gd name="T78" fmla="*/ 385 w 1319"/>
              <a:gd name="T79" fmla="*/ 23 h 237"/>
              <a:gd name="T80" fmla="*/ 65 w 1319"/>
              <a:gd name="T81" fmla="*/ 94 h 237"/>
              <a:gd name="T82" fmla="*/ 7 w 1319"/>
              <a:gd name="T83" fmla="*/ 168 h 237"/>
              <a:gd name="T84" fmla="*/ 158 w 1319"/>
              <a:gd name="T85" fmla="*/ 212 h 237"/>
              <a:gd name="T86" fmla="*/ 992 w 1319"/>
              <a:gd name="T87" fmla="*/ 223 h 237"/>
              <a:gd name="T88" fmla="*/ 1284 w 1319"/>
              <a:gd name="T89" fmla="*/ 161 h 237"/>
              <a:gd name="T90" fmla="*/ 1319 w 1319"/>
              <a:gd name="T91" fmla="*/ 126 h 237"/>
              <a:gd name="T92" fmla="*/ 985 w 1319"/>
              <a:gd name="T93" fmla="*/ 52 h 237"/>
              <a:gd name="T94" fmla="*/ 688 w 1319"/>
              <a:gd name="T95" fmla="*/ 44 h 237"/>
              <a:gd name="T96" fmla="*/ 1041 w 1319"/>
              <a:gd name="T97" fmla="*/ 46 h 237"/>
              <a:gd name="T98" fmla="*/ 688 w 1319"/>
              <a:gd name="T99" fmla="*/ 45 h 237"/>
              <a:gd name="T100" fmla="*/ 1270 w 1319"/>
              <a:gd name="T101" fmla="*/ 96 h 237"/>
              <a:gd name="T102" fmla="*/ 688 w 1319"/>
              <a:gd name="T103" fmla="*/ 46 h 237"/>
              <a:gd name="T104" fmla="*/ 769 w 1319"/>
              <a:gd name="T105" fmla="*/ 37 h 237"/>
              <a:gd name="T106" fmla="*/ 926 w 1319"/>
              <a:gd name="T107" fmla="*/ 46 h 237"/>
              <a:gd name="T108" fmla="*/ 986 w 1319"/>
              <a:gd name="T109" fmla="*/ 52 h 237"/>
              <a:gd name="T110" fmla="*/ 687 w 1319"/>
              <a:gd name="T111" fmla="*/ 41 h 237"/>
              <a:gd name="T112" fmla="*/ 689 w 1319"/>
              <a:gd name="T113" fmla="*/ 38 h 237"/>
              <a:gd name="T114" fmla="*/ 689 w 1319"/>
              <a:gd name="T115" fmla="*/ 45 h 237"/>
              <a:gd name="T116" fmla="*/ 688 w 1319"/>
              <a:gd name="T117" fmla="*/ 41 h 237"/>
              <a:gd name="T118" fmla="*/ 689 w 1319"/>
              <a:gd name="T119" fmla="*/ 41 h 23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1319" h="237">
                <a:moveTo>
                  <a:pt x="686" y="40"/>
                </a:moveTo>
                <a:cubicBezTo>
                  <a:pt x="686" y="40"/>
                  <a:pt x="686" y="40"/>
                  <a:pt x="686" y="40"/>
                </a:cubicBezTo>
                <a:cubicBezTo>
                  <a:pt x="686" y="40"/>
                  <a:pt x="685" y="40"/>
                  <a:pt x="684" y="40"/>
                </a:cubicBezTo>
                <a:cubicBezTo>
                  <a:pt x="684" y="40"/>
                  <a:pt x="684" y="40"/>
                  <a:pt x="684" y="40"/>
                </a:cubicBezTo>
                <a:cubicBezTo>
                  <a:pt x="684" y="40"/>
                  <a:pt x="684" y="40"/>
                  <a:pt x="683" y="40"/>
                </a:cubicBezTo>
                <a:cubicBezTo>
                  <a:pt x="684" y="39"/>
                  <a:pt x="685" y="40"/>
                  <a:pt x="685" y="39"/>
                </a:cubicBezTo>
                <a:cubicBezTo>
                  <a:pt x="685" y="39"/>
                  <a:pt x="685" y="39"/>
                  <a:pt x="685" y="39"/>
                </a:cubicBezTo>
                <a:cubicBezTo>
                  <a:pt x="686" y="39"/>
                  <a:pt x="687" y="39"/>
                  <a:pt x="688" y="39"/>
                </a:cubicBezTo>
                <a:cubicBezTo>
                  <a:pt x="687" y="40"/>
                  <a:pt x="686" y="39"/>
                  <a:pt x="686" y="40"/>
                </a:cubicBezTo>
                <a:close/>
                <a:moveTo>
                  <a:pt x="684" y="48"/>
                </a:moveTo>
                <a:cubicBezTo>
                  <a:pt x="685" y="48"/>
                  <a:pt x="685" y="48"/>
                  <a:pt x="685" y="48"/>
                </a:cubicBezTo>
                <a:cubicBezTo>
                  <a:pt x="685" y="48"/>
                  <a:pt x="684" y="48"/>
                  <a:pt x="684" y="48"/>
                </a:cubicBezTo>
                <a:close/>
                <a:moveTo>
                  <a:pt x="685" y="46"/>
                </a:moveTo>
                <a:cubicBezTo>
                  <a:pt x="685" y="46"/>
                  <a:pt x="685" y="46"/>
                  <a:pt x="685" y="46"/>
                </a:cubicBezTo>
                <a:cubicBezTo>
                  <a:pt x="685" y="46"/>
                  <a:pt x="685" y="46"/>
                  <a:pt x="685" y="46"/>
                </a:cubicBezTo>
                <a:close/>
                <a:moveTo>
                  <a:pt x="686" y="40"/>
                </a:moveTo>
                <a:cubicBezTo>
                  <a:pt x="686" y="40"/>
                  <a:pt x="687" y="40"/>
                  <a:pt x="687" y="40"/>
                </a:cubicBezTo>
                <a:cubicBezTo>
                  <a:pt x="686" y="40"/>
                  <a:pt x="686" y="40"/>
                  <a:pt x="686" y="40"/>
                </a:cubicBezTo>
                <a:cubicBezTo>
                  <a:pt x="686" y="40"/>
                  <a:pt x="686" y="40"/>
                  <a:pt x="686" y="40"/>
                </a:cubicBezTo>
                <a:close/>
                <a:moveTo>
                  <a:pt x="686" y="43"/>
                </a:moveTo>
                <a:cubicBezTo>
                  <a:pt x="686" y="44"/>
                  <a:pt x="686" y="43"/>
                  <a:pt x="686" y="43"/>
                </a:cubicBezTo>
                <a:close/>
                <a:moveTo>
                  <a:pt x="689" y="38"/>
                </a:moveTo>
                <a:cubicBezTo>
                  <a:pt x="688" y="38"/>
                  <a:pt x="688" y="38"/>
                  <a:pt x="688" y="39"/>
                </a:cubicBezTo>
                <a:cubicBezTo>
                  <a:pt x="688" y="39"/>
                  <a:pt x="689" y="39"/>
                  <a:pt x="689" y="38"/>
                </a:cubicBezTo>
                <a:close/>
                <a:moveTo>
                  <a:pt x="685" y="46"/>
                </a:moveTo>
                <a:cubicBezTo>
                  <a:pt x="685" y="46"/>
                  <a:pt x="685" y="46"/>
                  <a:pt x="685" y="46"/>
                </a:cubicBezTo>
                <a:close/>
                <a:moveTo>
                  <a:pt x="685" y="45"/>
                </a:moveTo>
                <a:cubicBezTo>
                  <a:pt x="685" y="45"/>
                  <a:pt x="685" y="45"/>
                  <a:pt x="685" y="45"/>
                </a:cubicBezTo>
                <a:cubicBezTo>
                  <a:pt x="685" y="45"/>
                  <a:pt x="685" y="45"/>
                  <a:pt x="685" y="45"/>
                </a:cubicBezTo>
                <a:close/>
                <a:moveTo>
                  <a:pt x="1030" y="43"/>
                </a:moveTo>
                <a:cubicBezTo>
                  <a:pt x="1023" y="42"/>
                  <a:pt x="1012" y="41"/>
                  <a:pt x="1009" y="41"/>
                </a:cubicBezTo>
                <a:cubicBezTo>
                  <a:pt x="1019" y="42"/>
                  <a:pt x="1026" y="43"/>
                  <a:pt x="1030" y="43"/>
                </a:cubicBezTo>
                <a:close/>
                <a:moveTo>
                  <a:pt x="1122" y="54"/>
                </a:moveTo>
                <a:cubicBezTo>
                  <a:pt x="1109" y="53"/>
                  <a:pt x="1109" y="53"/>
                  <a:pt x="1109" y="53"/>
                </a:cubicBezTo>
                <a:cubicBezTo>
                  <a:pt x="1108" y="53"/>
                  <a:pt x="1118" y="54"/>
                  <a:pt x="1122" y="54"/>
                </a:cubicBezTo>
                <a:close/>
                <a:moveTo>
                  <a:pt x="1319" y="126"/>
                </a:moveTo>
                <a:cubicBezTo>
                  <a:pt x="1319" y="125"/>
                  <a:pt x="1319" y="125"/>
                  <a:pt x="1319" y="125"/>
                </a:cubicBezTo>
                <a:cubicBezTo>
                  <a:pt x="1319" y="124"/>
                  <a:pt x="1319" y="124"/>
                  <a:pt x="1319" y="124"/>
                </a:cubicBezTo>
                <a:cubicBezTo>
                  <a:pt x="1319" y="118"/>
                  <a:pt x="1316" y="112"/>
                  <a:pt x="1313" y="108"/>
                </a:cubicBezTo>
                <a:cubicBezTo>
                  <a:pt x="1309" y="103"/>
                  <a:pt x="1305" y="100"/>
                  <a:pt x="1301" y="97"/>
                </a:cubicBezTo>
                <a:cubicBezTo>
                  <a:pt x="1293" y="91"/>
                  <a:pt x="1285" y="88"/>
                  <a:pt x="1279" y="86"/>
                </a:cubicBezTo>
                <a:cubicBezTo>
                  <a:pt x="1280" y="86"/>
                  <a:pt x="1280" y="86"/>
                  <a:pt x="1278" y="85"/>
                </a:cubicBezTo>
                <a:cubicBezTo>
                  <a:pt x="1272" y="83"/>
                  <a:pt x="1269" y="82"/>
                  <a:pt x="1262" y="80"/>
                </a:cubicBezTo>
                <a:cubicBezTo>
                  <a:pt x="1239" y="73"/>
                  <a:pt x="1219" y="70"/>
                  <a:pt x="1199" y="67"/>
                </a:cubicBezTo>
                <a:cubicBezTo>
                  <a:pt x="1180" y="64"/>
                  <a:pt x="1162" y="61"/>
                  <a:pt x="1142" y="58"/>
                </a:cubicBezTo>
                <a:cubicBezTo>
                  <a:pt x="1137" y="58"/>
                  <a:pt x="1123" y="55"/>
                  <a:pt x="1119" y="55"/>
                </a:cubicBezTo>
                <a:cubicBezTo>
                  <a:pt x="1126" y="56"/>
                  <a:pt x="1135" y="57"/>
                  <a:pt x="1134" y="57"/>
                </a:cubicBezTo>
                <a:cubicBezTo>
                  <a:pt x="1122" y="56"/>
                  <a:pt x="1106" y="54"/>
                  <a:pt x="1098" y="53"/>
                </a:cubicBezTo>
                <a:cubicBezTo>
                  <a:pt x="1083" y="51"/>
                  <a:pt x="1076" y="50"/>
                  <a:pt x="1062" y="49"/>
                </a:cubicBezTo>
                <a:cubicBezTo>
                  <a:pt x="1059" y="48"/>
                  <a:pt x="1065" y="49"/>
                  <a:pt x="1058" y="48"/>
                </a:cubicBezTo>
                <a:cubicBezTo>
                  <a:pt x="1037" y="46"/>
                  <a:pt x="1027" y="45"/>
                  <a:pt x="1008" y="43"/>
                </a:cubicBezTo>
                <a:cubicBezTo>
                  <a:pt x="1003" y="43"/>
                  <a:pt x="980" y="41"/>
                  <a:pt x="974" y="41"/>
                </a:cubicBezTo>
                <a:cubicBezTo>
                  <a:pt x="968" y="40"/>
                  <a:pt x="980" y="41"/>
                  <a:pt x="975" y="41"/>
                </a:cubicBezTo>
                <a:cubicBezTo>
                  <a:pt x="927" y="38"/>
                  <a:pt x="927" y="38"/>
                  <a:pt x="927" y="38"/>
                </a:cubicBezTo>
                <a:cubicBezTo>
                  <a:pt x="923" y="38"/>
                  <a:pt x="920" y="38"/>
                  <a:pt x="914" y="38"/>
                </a:cubicBezTo>
                <a:cubicBezTo>
                  <a:pt x="909" y="37"/>
                  <a:pt x="915" y="37"/>
                  <a:pt x="908" y="37"/>
                </a:cubicBezTo>
                <a:cubicBezTo>
                  <a:pt x="902" y="37"/>
                  <a:pt x="913" y="38"/>
                  <a:pt x="912" y="38"/>
                </a:cubicBezTo>
                <a:cubicBezTo>
                  <a:pt x="903" y="37"/>
                  <a:pt x="905" y="38"/>
                  <a:pt x="900" y="38"/>
                </a:cubicBezTo>
                <a:cubicBezTo>
                  <a:pt x="888" y="37"/>
                  <a:pt x="880" y="37"/>
                  <a:pt x="869" y="37"/>
                </a:cubicBezTo>
                <a:cubicBezTo>
                  <a:pt x="835" y="36"/>
                  <a:pt x="835" y="36"/>
                  <a:pt x="835" y="36"/>
                </a:cubicBezTo>
                <a:cubicBezTo>
                  <a:pt x="811" y="36"/>
                  <a:pt x="811" y="36"/>
                  <a:pt x="811" y="36"/>
                </a:cubicBezTo>
                <a:cubicBezTo>
                  <a:pt x="786" y="36"/>
                  <a:pt x="786" y="36"/>
                  <a:pt x="786" y="36"/>
                </a:cubicBezTo>
                <a:cubicBezTo>
                  <a:pt x="781" y="36"/>
                  <a:pt x="790" y="36"/>
                  <a:pt x="782" y="36"/>
                </a:cubicBezTo>
                <a:cubicBezTo>
                  <a:pt x="749" y="36"/>
                  <a:pt x="716" y="37"/>
                  <a:pt x="692" y="38"/>
                </a:cubicBezTo>
                <a:cubicBezTo>
                  <a:pt x="729" y="36"/>
                  <a:pt x="757" y="36"/>
                  <a:pt x="790" y="36"/>
                </a:cubicBezTo>
                <a:cubicBezTo>
                  <a:pt x="795" y="36"/>
                  <a:pt x="804" y="36"/>
                  <a:pt x="809" y="36"/>
                </a:cubicBezTo>
                <a:cubicBezTo>
                  <a:pt x="811" y="36"/>
                  <a:pt x="804" y="36"/>
                  <a:pt x="811" y="36"/>
                </a:cubicBezTo>
                <a:cubicBezTo>
                  <a:pt x="818" y="36"/>
                  <a:pt x="818" y="36"/>
                  <a:pt x="818" y="36"/>
                </a:cubicBezTo>
                <a:cubicBezTo>
                  <a:pt x="814" y="36"/>
                  <a:pt x="821" y="36"/>
                  <a:pt x="823" y="37"/>
                </a:cubicBezTo>
                <a:cubicBezTo>
                  <a:pt x="851" y="37"/>
                  <a:pt x="873" y="37"/>
                  <a:pt x="898" y="38"/>
                </a:cubicBezTo>
                <a:cubicBezTo>
                  <a:pt x="902" y="38"/>
                  <a:pt x="894" y="38"/>
                  <a:pt x="900" y="38"/>
                </a:cubicBezTo>
                <a:cubicBezTo>
                  <a:pt x="927" y="39"/>
                  <a:pt x="927" y="39"/>
                  <a:pt x="927" y="39"/>
                </a:cubicBezTo>
                <a:cubicBezTo>
                  <a:pt x="930" y="40"/>
                  <a:pt x="937" y="40"/>
                  <a:pt x="933" y="40"/>
                </a:cubicBezTo>
                <a:cubicBezTo>
                  <a:pt x="901" y="38"/>
                  <a:pt x="856" y="37"/>
                  <a:pt x="817" y="37"/>
                </a:cubicBezTo>
                <a:cubicBezTo>
                  <a:pt x="806" y="37"/>
                  <a:pt x="793" y="37"/>
                  <a:pt x="787" y="37"/>
                </a:cubicBezTo>
                <a:cubicBezTo>
                  <a:pt x="804" y="37"/>
                  <a:pt x="818" y="37"/>
                  <a:pt x="833" y="38"/>
                </a:cubicBezTo>
                <a:cubicBezTo>
                  <a:pt x="853" y="38"/>
                  <a:pt x="874" y="38"/>
                  <a:pt x="893" y="39"/>
                </a:cubicBezTo>
                <a:cubicBezTo>
                  <a:pt x="906" y="40"/>
                  <a:pt x="906" y="40"/>
                  <a:pt x="906" y="40"/>
                </a:cubicBezTo>
                <a:cubicBezTo>
                  <a:pt x="920" y="40"/>
                  <a:pt x="920" y="40"/>
                  <a:pt x="920" y="40"/>
                </a:cubicBezTo>
                <a:cubicBezTo>
                  <a:pt x="929" y="41"/>
                  <a:pt x="929" y="41"/>
                  <a:pt x="929" y="41"/>
                </a:cubicBezTo>
                <a:cubicBezTo>
                  <a:pt x="937" y="41"/>
                  <a:pt x="944" y="41"/>
                  <a:pt x="953" y="42"/>
                </a:cubicBezTo>
                <a:cubicBezTo>
                  <a:pt x="968" y="43"/>
                  <a:pt x="983" y="44"/>
                  <a:pt x="999" y="46"/>
                </a:cubicBezTo>
                <a:cubicBezTo>
                  <a:pt x="1002" y="46"/>
                  <a:pt x="1001" y="46"/>
                  <a:pt x="997" y="46"/>
                </a:cubicBezTo>
                <a:cubicBezTo>
                  <a:pt x="977" y="44"/>
                  <a:pt x="974" y="44"/>
                  <a:pt x="954" y="43"/>
                </a:cubicBezTo>
                <a:cubicBezTo>
                  <a:pt x="956" y="43"/>
                  <a:pt x="958" y="43"/>
                  <a:pt x="957" y="43"/>
                </a:cubicBezTo>
                <a:cubicBezTo>
                  <a:pt x="951" y="43"/>
                  <a:pt x="949" y="42"/>
                  <a:pt x="945" y="42"/>
                </a:cubicBezTo>
                <a:cubicBezTo>
                  <a:pt x="960" y="43"/>
                  <a:pt x="958" y="43"/>
                  <a:pt x="953" y="43"/>
                </a:cubicBezTo>
                <a:cubicBezTo>
                  <a:pt x="916" y="41"/>
                  <a:pt x="870" y="39"/>
                  <a:pt x="840" y="39"/>
                </a:cubicBezTo>
                <a:cubicBezTo>
                  <a:pt x="836" y="39"/>
                  <a:pt x="834" y="39"/>
                  <a:pt x="829" y="39"/>
                </a:cubicBezTo>
                <a:cubicBezTo>
                  <a:pt x="794" y="38"/>
                  <a:pt x="755" y="38"/>
                  <a:pt x="718" y="40"/>
                </a:cubicBezTo>
                <a:cubicBezTo>
                  <a:pt x="761" y="39"/>
                  <a:pt x="805" y="38"/>
                  <a:pt x="854" y="39"/>
                </a:cubicBezTo>
                <a:cubicBezTo>
                  <a:pt x="856" y="39"/>
                  <a:pt x="854" y="39"/>
                  <a:pt x="859" y="40"/>
                </a:cubicBezTo>
                <a:cubicBezTo>
                  <a:pt x="880" y="40"/>
                  <a:pt x="904" y="41"/>
                  <a:pt x="920" y="42"/>
                </a:cubicBezTo>
                <a:cubicBezTo>
                  <a:pt x="941" y="44"/>
                  <a:pt x="941" y="44"/>
                  <a:pt x="941" y="44"/>
                </a:cubicBezTo>
                <a:cubicBezTo>
                  <a:pt x="993" y="47"/>
                  <a:pt x="1030" y="51"/>
                  <a:pt x="1079" y="57"/>
                </a:cubicBezTo>
                <a:cubicBezTo>
                  <a:pt x="1079" y="57"/>
                  <a:pt x="1082" y="57"/>
                  <a:pt x="1084" y="57"/>
                </a:cubicBezTo>
                <a:cubicBezTo>
                  <a:pt x="1073" y="57"/>
                  <a:pt x="1073" y="57"/>
                  <a:pt x="1073" y="57"/>
                </a:cubicBezTo>
                <a:cubicBezTo>
                  <a:pt x="1049" y="54"/>
                  <a:pt x="1049" y="54"/>
                  <a:pt x="1049" y="54"/>
                </a:cubicBezTo>
                <a:cubicBezTo>
                  <a:pt x="1008" y="50"/>
                  <a:pt x="950" y="45"/>
                  <a:pt x="898" y="43"/>
                </a:cubicBezTo>
                <a:cubicBezTo>
                  <a:pt x="892" y="43"/>
                  <a:pt x="897" y="43"/>
                  <a:pt x="901" y="44"/>
                </a:cubicBezTo>
                <a:cubicBezTo>
                  <a:pt x="926" y="45"/>
                  <a:pt x="948" y="46"/>
                  <a:pt x="975" y="48"/>
                </a:cubicBezTo>
                <a:cubicBezTo>
                  <a:pt x="984" y="50"/>
                  <a:pt x="974" y="49"/>
                  <a:pt x="954" y="48"/>
                </a:cubicBezTo>
                <a:cubicBezTo>
                  <a:pt x="937" y="47"/>
                  <a:pt x="914" y="45"/>
                  <a:pt x="893" y="45"/>
                </a:cubicBezTo>
                <a:cubicBezTo>
                  <a:pt x="871" y="44"/>
                  <a:pt x="851" y="43"/>
                  <a:pt x="841" y="43"/>
                </a:cubicBezTo>
                <a:cubicBezTo>
                  <a:pt x="791" y="42"/>
                  <a:pt x="742" y="43"/>
                  <a:pt x="693" y="45"/>
                </a:cubicBezTo>
                <a:cubicBezTo>
                  <a:pt x="689" y="45"/>
                  <a:pt x="689" y="45"/>
                  <a:pt x="689" y="45"/>
                </a:cubicBezTo>
                <a:cubicBezTo>
                  <a:pt x="689" y="45"/>
                  <a:pt x="689" y="45"/>
                  <a:pt x="689" y="45"/>
                </a:cubicBezTo>
                <a:cubicBezTo>
                  <a:pt x="688" y="45"/>
                  <a:pt x="688" y="45"/>
                  <a:pt x="688" y="45"/>
                </a:cubicBezTo>
                <a:cubicBezTo>
                  <a:pt x="686" y="45"/>
                  <a:pt x="686" y="45"/>
                  <a:pt x="686" y="45"/>
                </a:cubicBezTo>
                <a:cubicBezTo>
                  <a:pt x="686" y="45"/>
                  <a:pt x="687" y="45"/>
                  <a:pt x="688" y="45"/>
                </a:cubicBezTo>
                <a:cubicBezTo>
                  <a:pt x="689" y="45"/>
                  <a:pt x="689" y="45"/>
                  <a:pt x="689" y="45"/>
                </a:cubicBezTo>
                <a:cubicBezTo>
                  <a:pt x="689" y="45"/>
                  <a:pt x="689" y="45"/>
                  <a:pt x="689" y="45"/>
                </a:cubicBezTo>
                <a:cubicBezTo>
                  <a:pt x="689" y="45"/>
                  <a:pt x="689" y="45"/>
                  <a:pt x="689" y="45"/>
                </a:cubicBezTo>
                <a:cubicBezTo>
                  <a:pt x="692" y="45"/>
                  <a:pt x="692" y="45"/>
                  <a:pt x="692" y="45"/>
                </a:cubicBezTo>
                <a:cubicBezTo>
                  <a:pt x="701" y="45"/>
                  <a:pt x="701" y="45"/>
                  <a:pt x="701" y="45"/>
                </a:cubicBezTo>
                <a:cubicBezTo>
                  <a:pt x="701" y="45"/>
                  <a:pt x="703" y="44"/>
                  <a:pt x="707" y="44"/>
                </a:cubicBezTo>
                <a:cubicBezTo>
                  <a:pt x="756" y="43"/>
                  <a:pt x="811" y="43"/>
                  <a:pt x="855" y="43"/>
                </a:cubicBezTo>
                <a:cubicBezTo>
                  <a:pt x="873" y="44"/>
                  <a:pt x="908" y="45"/>
                  <a:pt x="926" y="47"/>
                </a:cubicBezTo>
                <a:cubicBezTo>
                  <a:pt x="922" y="47"/>
                  <a:pt x="907" y="46"/>
                  <a:pt x="888" y="46"/>
                </a:cubicBezTo>
                <a:cubicBezTo>
                  <a:pt x="907" y="46"/>
                  <a:pt x="925" y="48"/>
                  <a:pt x="941" y="49"/>
                </a:cubicBezTo>
                <a:cubicBezTo>
                  <a:pt x="955" y="49"/>
                  <a:pt x="978" y="51"/>
                  <a:pt x="985" y="52"/>
                </a:cubicBezTo>
                <a:cubicBezTo>
                  <a:pt x="986" y="52"/>
                  <a:pt x="984" y="52"/>
                  <a:pt x="985" y="52"/>
                </a:cubicBezTo>
                <a:cubicBezTo>
                  <a:pt x="986" y="52"/>
                  <a:pt x="996" y="53"/>
                  <a:pt x="997" y="53"/>
                </a:cubicBezTo>
                <a:cubicBezTo>
                  <a:pt x="1004" y="53"/>
                  <a:pt x="1003" y="53"/>
                  <a:pt x="1011" y="54"/>
                </a:cubicBezTo>
                <a:cubicBezTo>
                  <a:pt x="1022" y="55"/>
                  <a:pt x="1022" y="55"/>
                  <a:pt x="1029" y="56"/>
                </a:cubicBezTo>
                <a:cubicBezTo>
                  <a:pt x="1067" y="59"/>
                  <a:pt x="1104" y="64"/>
                  <a:pt x="1142" y="69"/>
                </a:cubicBezTo>
                <a:cubicBezTo>
                  <a:pt x="1154" y="71"/>
                  <a:pt x="1154" y="71"/>
                  <a:pt x="1154" y="71"/>
                </a:cubicBezTo>
                <a:cubicBezTo>
                  <a:pt x="1158" y="72"/>
                  <a:pt x="1155" y="72"/>
                  <a:pt x="1159" y="72"/>
                </a:cubicBezTo>
                <a:cubicBezTo>
                  <a:pt x="1162" y="73"/>
                  <a:pt x="1161" y="72"/>
                  <a:pt x="1165" y="73"/>
                </a:cubicBezTo>
                <a:cubicBezTo>
                  <a:pt x="1179" y="75"/>
                  <a:pt x="1196" y="78"/>
                  <a:pt x="1211" y="81"/>
                </a:cubicBezTo>
                <a:cubicBezTo>
                  <a:pt x="1229" y="84"/>
                  <a:pt x="1249" y="88"/>
                  <a:pt x="1267" y="94"/>
                </a:cubicBezTo>
                <a:cubicBezTo>
                  <a:pt x="1275" y="97"/>
                  <a:pt x="1284" y="101"/>
                  <a:pt x="1291" y="105"/>
                </a:cubicBezTo>
                <a:cubicBezTo>
                  <a:pt x="1298" y="109"/>
                  <a:pt x="1303" y="114"/>
                  <a:pt x="1305" y="119"/>
                </a:cubicBezTo>
                <a:cubicBezTo>
                  <a:pt x="1306" y="122"/>
                  <a:pt x="1306" y="121"/>
                  <a:pt x="1306" y="121"/>
                </a:cubicBezTo>
                <a:cubicBezTo>
                  <a:pt x="1306" y="121"/>
                  <a:pt x="1306" y="121"/>
                  <a:pt x="1307" y="124"/>
                </a:cubicBezTo>
                <a:cubicBezTo>
                  <a:pt x="1307" y="125"/>
                  <a:pt x="1307" y="126"/>
                  <a:pt x="1307" y="126"/>
                </a:cubicBezTo>
                <a:cubicBezTo>
                  <a:pt x="1307" y="127"/>
                  <a:pt x="1306" y="127"/>
                  <a:pt x="1306" y="128"/>
                </a:cubicBezTo>
                <a:cubicBezTo>
                  <a:pt x="1304" y="130"/>
                  <a:pt x="1302" y="132"/>
                  <a:pt x="1300" y="134"/>
                </a:cubicBezTo>
                <a:cubicBezTo>
                  <a:pt x="1296" y="138"/>
                  <a:pt x="1291" y="142"/>
                  <a:pt x="1285" y="145"/>
                </a:cubicBezTo>
                <a:cubicBezTo>
                  <a:pt x="1274" y="152"/>
                  <a:pt x="1262" y="158"/>
                  <a:pt x="1250" y="163"/>
                </a:cubicBezTo>
                <a:cubicBezTo>
                  <a:pt x="1247" y="164"/>
                  <a:pt x="1244" y="165"/>
                  <a:pt x="1241" y="166"/>
                </a:cubicBezTo>
                <a:cubicBezTo>
                  <a:pt x="1231" y="169"/>
                  <a:pt x="1231" y="169"/>
                  <a:pt x="1231" y="169"/>
                </a:cubicBezTo>
                <a:cubicBezTo>
                  <a:pt x="1224" y="171"/>
                  <a:pt x="1218" y="173"/>
                  <a:pt x="1211" y="175"/>
                </a:cubicBezTo>
                <a:cubicBezTo>
                  <a:pt x="1198" y="178"/>
                  <a:pt x="1184" y="182"/>
                  <a:pt x="1171" y="185"/>
                </a:cubicBezTo>
                <a:cubicBezTo>
                  <a:pt x="1167" y="186"/>
                  <a:pt x="1170" y="185"/>
                  <a:pt x="1164" y="186"/>
                </a:cubicBezTo>
                <a:cubicBezTo>
                  <a:pt x="1156" y="188"/>
                  <a:pt x="1158" y="188"/>
                  <a:pt x="1152" y="189"/>
                </a:cubicBezTo>
                <a:cubicBezTo>
                  <a:pt x="1147" y="190"/>
                  <a:pt x="1144" y="191"/>
                  <a:pt x="1141" y="191"/>
                </a:cubicBezTo>
                <a:cubicBezTo>
                  <a:pt x="1110" y="197"/>
                  <a:pt x="1078" y="201"/>
                  <a:pt x="1045" y="205"/>
                </a:cubicBezTo>
                <a:cubicBezTo>
                  <a:pt x="1013" y="208"/>
                  <a:pt x="980" y="210"/>
                  <a:pt x="947" y="213"/>
                </a:cubicBezTo>
                <a:cubicBezTo>
                  <a:pt x="885" y="217"/>
                  <a:pt x="823" y="220"/>
                  <a:pt x="765" y="221"/>
                </a:cubicBezTo>
                <a:cubicBezTo>
                  <a:pt x="719" y="222"/>
                  <a:pt x="675" y="223"/>
                  <a:pt x="633" y="222"/>
                </a:cubicBezTo>
                <a:cubicBezTo>
                  <a:pt x="578" y="222"/>
                  <a:pt x="530" y="221"/>
                  <a:pt x="478" y="219"/>
                </a:cubicBezTo>
                <a:cubicBezTo>
                  <a:pt x="441" y="218"/>
                  <a:pt x="400" y="216"/>
                  <a:pt x="368" y="214"/>
                </a:cubicBezTo>
                <a:cubicBezTo>
                  <a:pt x="350" y="214"/>
                  <a:pt x="350" y="214"/>
                  <a:pt x="350" y="214"/>
                </a:cubicBezTo>
                <a:cubicBezTo>
                  <a:pt x="321" y="212"/>
                  <a:pt x="321" y="212"/>
                  <a:pt x="321" y="212"/>
                </a:cubicBezTo>
                <a:cubicBezTo>
                  <a:pt x="296" y="210"/>
                  <a:pt x="270" y="209"/>
                  <a:pt x="244" y="206"/>
                </a:cubicBezTo>
                <a:cubicBezTo>
                  <a:pt x="215" y="204"/>
                  <a:pt x="188" y="201"/>
                  <a:pt x="160" y="198"/>
                </a:cubicBezTo>
                <a:cubicBezTo>
                  <a:pt x="144" y="196"/>
                  <a:pt x="129" y="194"/>
                  <a:pt x="114" y="191"/>
                </a:cubicBezTo>
                <a:cubicBezTo>
                  <a:pt x="103" y="189"/>
                  <a:pt x="93" y="187"/>
                  <a:pt x="82" y="185"/>
                </a:cubicBezTo>
                <a:cubicBezTo>
                  <a:pt x="68" y="182"/>
                  <a:pt x="53" y="178"/>
                  <a:pt x="40" y="172"/>
                </a:cubicBezTo>
                <a:cubicBezTo>
                  <a:pt x="33" y="170"/>
                  <a:pt x="26" y="166"/>
                  <a:pt x="22" y="163"/>
                </a:cubicBezTo>
                <a:cubicBezTo>
                  <a:pt x="17" y="159"/>
                  <a:pt x="14" y="154"/>
                  <a:pt x="14" y="149"/>
                </a:cubicBezTo>
                <a:cubicBezTo>
                  <a:pt x="14" y="144"/>
                  <a:pt x="19" y="137"/>
                  <a:pt x="26" y="131"/>
                </a:cubicBezTo>
                <a:cubicBezTo>
                  <a:pt x="33" y="126"/>
                  <a:pt x="41" y="121"/>
                  <a:pt x="50" y="117"/>
                </a:cubicBezTo>
                <a:cubicBezTo>
                  <a:pt x="67" y="108"/>
                  <a:pt x="85" y="101"/>
                  <a:pt x="103" y="95"/>
                </a:cubicBezTo>
                <a:cubicBezTo>
                  <a:pt x="144" y="82"/>
                  <a:pt x="195" y="70"/>
                  <a:pt x="235" y="61"/>
                </a:cubicBezTo>
                <a:cubicBezTo>
                  <a:pt x="268" y="55"/>
                  <a:pt x="302" y="49"/>
                  <a:pt x="340" y="44"/>
                </a:cubicBezTo>
                <a:cubicBezTo>
                  <a:pt x="350" y="42"/>
                  <a:pt x="350" y="42"/>
                  <a:pt x="350" y="42"/>
                </a:cubicBezTo>
                <a:cubicBezTo>
                  <a:pt x="407" y="35"/>
                  <a:pt x="471" y="28"/>
                  <a:pt x="517" y="25"/>
                </a:cubicBezTo>
                <a:cubicBezTo>
                  <a:pt x="534" y="24"/>
                  <a:pt x="549" y="23"/>
                  <a:pt x="565" y="22"/>
                </a:cubicBezTo>
                <a:cubicBezTo>
                  <a:pt x="583" y="21"/>
                  <a:pt x="599" y="20"/>
                  <a:pt x="616" y="19"/>
                </a:cubicBezTo>
                <a:cubicBezTo>
                  <a:pt x="632" y="19"/>
                  <a:pt x="632" y="19"/>
                  <a:pt x="632" y="19"/>
                </a:cubicBezTo>
                <a:cubicBezTo>
                  <a:pt x="649" y="18"/>
                  <a:pt x="666" y="17"/>
                  <a:pt x="684" y="17"/>
                </a:cubicBezTo>
                <a:cubicBezTo>
                  <a:pt x="712" y="16"/>
                  <a:pt x="742" y="16"/>
                  <a:pt x="774" y="16"/>
                </a:cubicBezTo>
                <a:cubicBezTo>
                  <a:pt x="799" y="16"/>
                  <a:pt x="836" y="16"/>
                  <a:pt x="864" y="16"/>
                </a:cubicBezTo>
                <a:cubicBezTo>
                  <a:pt x="912" y="18"/>
                  <a:pt x="961" y="19"/>
                  <a:pt x="1010" y="23"/>
                </a:cubicBezTo>
                <a:cubicBezTo>
                  <a:pt x="1026" y="24"/>
                  <a:pt x="1041" y="26"/>
                  <a:pt x="1058" y="27"/>
                </a:cubicBezTo>
                <a:cubicBezTo>
                  <a:pt x="1075" y="29"/>
                  <a:pt x="1096" y="31"/>
                  <a:pt x="1117" y="35"/>
                </a:cubicBezTo>
                <a:cubicBezTo>
                  <a:pt x="1123" y="36"/>
                  <a:pt x="1123" y="36"/>
                  <a:pt x="1123" y="36"/>
                </a:cubicBezTo>
                <a:cubicBezTo>
                  <a:pt x="1123" y="36"/>
                  <a:pt x="1123" y="36"/>
                  <a:pt x="1123" y="36"/>
                </a:cubicBezTo>
                <a:cubicBezTo>
                  <a:pt x="1124" y="36"/>
                  <a:pt x="1124" y="36"/>
                  <a:pt x="1124" y="36"/>
                </a:cubicBezTo>
                <a:cubicBezTo>
                  <a:pt x="1125" y="36"/>
                  <a:pt x="1125" y="36"/>
                  <a:pt x="1125" y="36"/>
                </a:cubicBezTo>
                <a:cubicBezTo>
                  <a:pt x="1125" y="36"/>
                  <a:pt x="1127" y="36"/>
                  <a:pt x="1127" y="37"/>
                </a:cubicBezTo>
                <a:cubicBezTo>
                  <a:pt x="1127" y="38"/>
                  <a:pt x="1128" y="36"/>
                  <a:pt x="1129" y="37"/>
                </a:cubicBezTo>
                <a:cubicBezTo>
                  <a:pt x="1129" y="37"/>
                  <a:pt x="1129" y="37"/>
                  <a:pt x="1129" y="38"/>
                </a:cubicBezTo>
                <a:cubicBezTo>
                  <a:pt x="1129" y="38"/>
                  <a:pt x="1129" y="38"/>
                  <a:pt x="1130" y="38"/>
                </a:cubicBezTo>
                <a:cubicBezTo>
                  <a:pt x="1130" y="38"/>
                  <a:pt x="1130" y="39"/>
                  <a:pt x="1131" y="39"/>
                </a:cubicBezTo>
                <a:cubicBezTo>
                  <a:pt x="1131" y="39"/>
                  <a:pt x="1131" y="39"/>
                  <a:pt x="1131" y="39"/>
                </a:cubicBezTo>
                <a:cubicBezTo>
                  <a:pt x="1132" y="39"/>
                  <a:pt x="1132" y="39"/>
                  <a:pt x="1133" y="39"/>
                </a:cubicBezTo>
                <a:cubicBezTo>
                  <a:pt x="1133" y="39"/>
                  <a:pt x="1134" y="39"/>
                  <a:pt x="1134" y="39"/>
                </a:cubicBezTo>
                <a:cubicBezTo>
                  <a:pt x="1135" y="39"/>
                  <a:pt x="1135" y="39"/>
                  <a:pt x="1135" y="39"/>
                </a:cubicBezTo>
                <a:cubicBezTo>
                  <a:pt x="1136" y="39"/>
                  <a:pt x="1136" y="39"/>
                  <a:pt x="1137" y="38"/>
                </a:cubicBezTo>
                <a:cubicBezTo>
                  <a:pt x="1137" y="38"/>
                  <a:pt x="1138" y="38"/>
                  <a:pt x="1138" y="38"/>
                </a:cubicBezTo>
                <a:cubicBezTo>
                  <a:pt x="1138" y="38"/>
                  <a:pt x="1139" y="38"/>
                  <a:pt x="1139" y="38"/>
                </a:cubicBezTo>
                <a:cubicBezTo>
                  <a:pt x="1140" y="37"/>
                  <a:pt x="1141" y="36"/>
                  <a:pt x="1142" y="36"/>
                </a:cubicBezTo>
                <a:cubicBezTo>
                  <a:pt x="1142" y="36"/>
                  <a:pt x="1142" y="35"/>
                  <a:pt x="1143" y="35"/>
                </a:cubicBezTo>
                <a:cubicBezTo>
                  <a:pt x="1143" y="35"/>
                  <a:pt x="1143" y="35"/>
                  <a:pt x="1143" y="35"/>
                </a:cubicBezTo>
                <a:cubicBezTo>
                  <a:pt x="1143" y="34"/>
                  <a:pt x="1143" y="33"/>
                  <a:pt x="1144" y="33"/>
                </a:cubicBezTo>
                <a:cubicBezTo>
                  <a:pt x="1144" y="33"/>
                  <a:pt x="1144" y="33"/>
                  <a:pt x="1144" y="33"/>
                </a:cubicBezTo>
                <a:cubicBezTo>
                  <a:pt x="1144" y="32"/>
                  <a:pt x="1144" y="31"/>
                  <a:pt x="1144" y="30"/>
                </a:cubicBezTo>
                <a:cubicBezTo>
                  <a:pt x="1144" y="29"/>
                  <a:pt x="1144" y="28"/>
                  <a:pt x="1144" y="28"/>
                </a:cubicBezTo>
                <a:cubicBezTo>
                  <a:pt x="1144" y="28"/>
                  <a:pt x="1144" y="27"/>
                  <a:pt x="1144" y="27"/>
                </a:cubicBezTo>
                <a:cubicBezTo>
                  <a:pt x="1144" y="26"/>
                  <a:pt x="1143" y="26"/>
                  <a:pt x="1143" y="26"/>
                </a:cubicBezTo>
                <a:cubicBezTo>
                  <a:pt x="1143" y="25"/>
                  <a:pt x="1143" y="25"/>
                  <a:pt x="1143" y="25"/>
                </a:cubicBezTo>
                <a:cubicBezTo>
                  <a:pt x="1143" y="25"/>
                  <a:pt x="1142" y="24"/>
                  <a:pt x="1142" y="24"/>
                </a:cubicBezTo>
                <a:cubicBezTo>
                  <a:pt x="1142" y="24"/>
                  <a:pt x="1142" y="24"/>
                  <a:pt x="1142" y="24"/>
                </a:cubicBezTo>
                <a:cubicBezTo>
                  <a:pt x="1141" y="23"/>
                  <a:pt x="1141" y="22"/>
                  <a:pt x="1140" y="22"/>
                </a:cubicBezTo>
                <a:cubicBezTo>
                  <a:pt x="1140" y="22"/>
                  <a:pt x="1139" y="21"/>
                  <a:pt x="1139" y="21"/>
                </a:cubicBezTo>
                <a:cubicBezTo>
                  <a:pt x="1138" y="21"/>
                  <a:pt x="1137" y="21"/>
                  <a:pt x="1137" y="20"/>
                </a:cubicBezTo>
                <a:cubicBezTo>
                  <a:pt x="1137" y="20"/>
                  <a:pt x="1137" y="20"/>
                  <a:pt x="1137" y="20"/>
                </a:cubicBezTo>
                <a:cubicBezTo>
                  <a:pt x="1137" y="20"/>
                  <a:pt x="1136" y="20"/>
                  <a:pt x="1136" y="20"/>
                </a:cubicBezTo>
                <a:cubicBezTo>
                  <a:pt x="1136" y="20"/>
                  <a:pt x="1135" y="20"/>
                  <a:pt x="1135" y="20"/>
                </a:cubicBezTo>
                <a:cubicBezTo>
                  <a:pt x="1135" y="20"/>
                  <a:pt x="1134" y="19"/>
                  <a:pt x="1134" y="19"/>
                </a:cubicBezTo>
                <a:cubicBezTo>
                  <a:pt x="1134" y="19"/>
                  <a:pt x="1134" y="20"/>
                  <a:pt x="1133" y="20"/>
                </a:cubicBezTo>
                <a:cubicBezTo>
                  <a:pt x="1133" y="20"/>
                  <a:pt x="1132" y="19"/>
                  <a:pt x="1132" y="19"/>
                </a:cubicBezTo>
                <a:cubicBezTo>
                  <a:pt x="1131" y="19"/>
                  <a:pt x="1131" y="19"/>
                  <a:pt x="1131" y="19"/>
                </a:cubicBezTo>
                <a:cubicBezTo>
                  <a:pt x="1131" y="19"/>
                  <a:pt x="1130" y="19"/>
                  <a:pt x="1130" y="20"/>
                </a:cubicBezTo>
                <a:cubicBezTo>
                  <a:pt x="1130" y="20"/>
                  <a:pt x="1128" y="19"/>
                  <a:pt x="1127" y="20"/>
                </a:cubicBezTo>
                <a:cubicBezTo>
                  <a:pt x="1127" y="19"/>
                  <a:pt x="1127" y="19"/>
                  <a:pt x="1126" y="19"/>
                </a:cubicBezTo>
                <a:cubicBezTo>
                  <a:pt x="1126" y="19"/>
                  <a:pt x="1126" y="19"/>
                  <a:pt x="1126" y="19"/>
                </a:cubicBezTo>
                <a:cubicBezTo>
                  <a:pt x="1126" y="19"/>
                  <a:pt x="1126" y="19"/>
                  <a:pt x="1126" y="19"/>
                </a:cubicBezTo>
                <a:cubicBezTo>
                  <a:pt x="1122" y="19"/>
                  <a:pt x="1122" y="19"/>
                  <a:pt x="1122" y="19"/>
                </a:cubicBezTo>
                <a:cubicBezTo>
                  <a:pt x="1103" y="16"/>
                  <a:pt x="1103" y="16"/>
                  <a:pt x="1103" y="16"/>
                </a:cubicBezTo>
                <a:cubicBezTo>
                  <a:pt x="1098" y="15"/>
                  <a:pt x="1092" y="15"/>
                  <a:pt x="1087" y="14"/>
                </a:cubicBezTo>
                <a:cubicBezTo>
                  <a:pt x="1078" y="13"/>
                  <a:pt x="1067" y="12"/>
                  <a:pt x="1056" y="11"/>
                </a:cubicBezTo>
                <a:cubicBezTo>
                  <a:pt x="1037" y="9"/>
                  <a:pt x="1021" y="8"/>
                  <a:pt x="1005" y="7"/>
                </a:cubicBezTo>
                <a:cubicBezTo>
                  <a:pt x="981" y="5"/>
                  <a:pt x="964" y="4"/>
                  <a:pt x="944" y="3"/>
                </a:cubicBezTo>
                <a:cubicBezTo>
                  <a:pt x="920" y="2"/>
                  <a:pt x="920" y="2"/>
                  <a:pt x="920" y="2"/>
                </a:cubicBezTo>
                <a:cubicBezTo>
                  <a:pt x="898" y="2"/>
                  <a:pt x="898" y="2"/>
                  <a:pt x="898" y="2"/>
                </a:cubicBezTo>
                <a:cubicBezTo>
                  <a:pt x="875" y="1"/>
                  <a:pt x="875" y="1"/>
                  <a:pt x="875" y="1"/>
                </a:cubicBezTo>
                <a:cubicBezTo>
                  <a:pt x="860" y="1"/>
                  <a:pt x="860" y="1"/>
                  <a:pt x="860" y="1"/>
                </a:cubicBezTo>
                <a:cubicBezTo>
                  <a:pt x="844" y="0"/>
                  <a:pt x="844" y="0"/>
                  <a:pt x="844" y="0"/>
                </a:cubicBezTo>
                <a:cubicBezTo>
                  <a:pt x="824" y="0"/>
                  <a:pt x="824" y="0"/>
                  <a:pt x="824" y="0"/>
                </a:cubicBezTo>
                <a:cubicBezTo>
                  <a:pt x="800" y="0"/>
                  <a:pt x="773" y="0"/>
                  <a:pt x="750" y="1"/>
                </a:cubicBezTo>
                <a:cubicBezTo>
                  <a:pt x="708" y="1"/>
                  <a:pt x="671" y="2"/>
                  <a:pt x="622" y="4"/>
                </a:cubicBezTo>
                <a:cubicBezTo>
                  <a:pt x="587" y="6"/>
                  <a:pt x="587" y="6"/>
                  <a:pt x="587" y="6"/>
                </a:cubicBezTo>
                <a:cubicBezTo>
                  <a:pt x="584" y="6"/>
                  <a:pt x="584" y="6"/>
                  <a:pt x="580" y="6"/>
                </a:cubicBezTo>
                <a:cubicBezTo>
                  <a:pt x="554" y="7"/>
                  <a:pt x="527" y="10"/>
                  <a:pt x="500" y="11"/>
                </a:cubicBezTo>
                <a:cubicBezTo>
                  <a:pt x="497" y="12"/>
                  <a:pt x="497" y="12"/>
                  <a:pt x="497" y="12"/>
                </a:cubicBezTo>
                <a:cubicBezTo>
                  <a:pt x="460" y="14"/>
                  <a:pt x="414" y="19"/>
                  <a:pt x="385" y="23"/>
                </a:cubicBezTo>
                <a:cubicBezTo>
                  <a:pt x="363" y="25"/>
                  <a:pt x="337" y="29"/>
                  <a:pt x="309" y="33"/>
                </a:cubicBezTo>
                <a:cubicBezTo>
                  <a:pt x="297" y="35"/>
                  <a:pt x="284" y="37"/>
                  <a:pt x="272" y="39"/>
                </a:cubicBezTo>
                <a:cubicBezTo>
                  <a:pt x="249" y="44"/>
                  <a:pt x="218" y="50"/>
                  <a:pt x="196" y="55"/>
                </a:cubicBezTo>
                <a:cubicBezTo>
                  <a:pt x="176" y="60"/>
                  <a:pt x="176" y="60"/>
                  <a:pt x="176" y="60"/>
                </a:cubicBezTo>
                <a:cubicBezTo>
                  <a:pt x="164" y="63"/>
                  <a:pt x="152" y="66"/>
                  <a:pt x="139" y="69"/>
                </a:cubicBezTo>
                <a:cubicBezTo>
                  <a:pt x="115" y="76"/>
                  <a:pt x="89" y="84"/>
                  <a:pt x="65" y="94"/>
                </a:cubicBezTo>
                <a:cubicBezTo>
                  <a:pt x="53" y="99"/>
                  <a:pt x="41" y="104"/>
                  <a:pt x="30" y="111"/>
                </a:cubicBezTo>
                <a:cubicBezTo>
                  <a:pt x="25" y="114"/>
                  <a:pt x="19" y="118"/>
                  <a:pt x="15" y="122"/>
                </a:cubicBezTo>
                <a:cubicBezTo>
                  <a:pt x="10" y="127"/>
                  <a:pt x="5" y="131"/>
                  <a:pt x="2" y="138"/>
                </a:cubicBezTo>
                <a:cubicBezTo>
                  <a:pt x="1" y="142"/>
                  <a:pt x="0" y="146"/>
                  <a:pt x="0" y="151"/>
                </a:cubicBezTo>
                <a:cubicBezTo>
                  <a:pt x="0" y="155"/>
                  <a:pt x="1" y="159"/>
                  <a:pt x="3" y="163"/>
                </a:cubicBezTo>
                <a:cubicBezTo>
                  <a:pt x="4" y="165"/>
                  <a:pt x="6" y="166"/>
                  <a:pt x="7" y="168"/>
                </a:cubicBezTo>
                <a:cubicBezTo>
                  <a:pt x="8" y="169"/>
                  <a:pt x="10" y="171"/>
                  <a:pt x="11" y="172"/>
                </a:cubicBezTo>
                <a:cubicBezTo>
                  <a:pt x="14" y="175"/>
                  <a:pt x="17" y="177"/>
                  <a:pt x="21" y="179"/>
                </a:cubicBezTo>
                <a:cubicBezTo>
                  <a:pt x="33" y="186"/>
                  <a:pt x="45" y="190"/>
                  <a:pt x="58" y="193"/>
                </a:cubicBezTo>
                <a:cubicBezTo>
                  <a:pt x="70" y="197"/>
                  <a:pt x="83" y="200"/>
                  <a:pt x="95" y="202"/>
                </a:cubicBezTo>
                <a:cubicBezTo>
                  <a:pt x="101" y="203"/>
                  <a:pt x="108" y="204"/>
                  <a:pt x="113" y="205"/>
                </a:cubicBezTo>
                <a:cubicBezTo>
                  <a:pt x="128" y="208"/>
                  <a:pt x="142" y="210"/>
                  <a:pt x="158" y="212"/>
                </a:cubicBezTo>
                <a:cubicBezTo>
                  <a:pt x="197" y="217"/>
                  <a:pt x="236" y="220"/>
                  <a:pt x="272" y="223"/>
                </a:cubicBezTo>
                <a:cubicBezTo>
                  <a:pt x="318" y="226"/>
                  <a:pt x="386" y="230"/>
                  <a:pt x="440" y="232"/>
                </a:cubicBezTo>
                <a:cubicBezTo>
                  <a:pt x="452" y="232"/>
                  <a:pt x="464" y="233"/>
                  <a:pt x="476" y="233"/>
                </a:cubicBezTo>
                <a:cubicBezTo>
                  <a:pt x="515" y="234"/>
                  <a:pt x="564" y="235"/>
                  <a:pt x="605" y="236"/>
                </a:cubicBezTo>
                <a:cubicBezTo>
                  <a:pt x="690" y="237"/>
                  <a:pt x="777" y="235"/>
                  <a:pt x="863" y="231"/>
                </a:cubicBezTo>
                <a:cubicBezTo>
                  <a:pt x="906" y="229"/>
                  <a:pt x="950" y="227"/>
                  <a:pt x="992" y="223"/>
                </a:cubicBezTo>
                <a:cubicBezTo>
                  <a:pt x="1035" y="220"/>
                  <a:pt x="1078" y="216"/>
                  <a:pt x="1120" y="209"/>
                </a:cubicBezTo>
                <a:cubicBezTo>
                  <a:pt x="1133" y="207"/>
                  <a:pt x="1153" y="203"/>
                  <a:pt x="1164" y="200"/>
                </a:cubicBezTo>
                <a:cubicBezTo>
                  <a:pt x="1167" y="200"/>
                  <a:pt x="1174" y="198"/>
                  <a:pt x="1180" y="197"/>
                </a:cubicBezTo>
                <a:cubicBezTo>
                  <a:pt x="1201" y="191"/>
                  <a:pt x="1226" y="184"/>
                  <a:pt x="1252" y="176"/>
                </a:cubicBezTo>
                <a:cubicBezTo>
                  <a:pt x="1259" y="174"/>
                  <a:pt x="1274" y="167"/>
                  <a:pt x="1282" y="162"/>
                </a:cubicBezTo>
                <a:cubicBezTo>
                  <a:pt x="1286" y="160"/>
                  <a:pt x="1277" y="165"/>
                  <a:pt x="1284" y="161"/>
                </a:cubicBezTo>
                <a:cubicBezTo>
                  <a:pt x="1288" y="159"/>
                  <a:pt x="1294" y="155"/>
                  <a:pt x="1301" y="150"/>
                </a:cubicBezTo>
                <a:cubicBezTo>
                  <a:pt x="1304" y="148"/>
                  <a:pt x="1308" y="145"/>
                  <a:pt x="1311" y="141"/>
                </a:cubicBezTo>
                <a:cubicBezTo>
                  <a:pt x="1313" y="139"/>
                  <a:pt x="1315" y="137"/>
                  <a:pt x="1317" y="134"/>
                </a:cubicBezTo>
                <a:cubicBezTo>
                  <a:pt x="1317" y="133"/>
                  <a:pt x="1318" y="132"/>
                  <a:pt x="1319" y="130"/>
                </a:cubicBezTo>
                <a:cubicBezTo>
                  <a:pt x="1319" y="129"/>
                  <a:pt x="1319" y="128"/>
                  <a:pt x="1319" y="127"/>
                </a:cubicBezTo>
                <a:cubicBezTo>
                  <a:pt x="1319" y="126"/>
                  <a:pt x="1319" y="126"/>
                  <a:pt x="1319" y="126"/>
                </a:cubicBezTo>
                <a:close/>
                <a:moveTo>
                  <a:pt x="1104" y="52"/>
                </a:moveTo>
                <a:cubicBezTo>
                  <a:pt x="1102" y="51"/>
                  <a:pt x="1092" y="50"/>
                  <a:pt x="1091" y="50"/>
                </a:cubicBezTo>
                <a:cubicBezTo>
                  <a:pt x="1095" y="50"/>
                  <a:pt x="1103" y="52"/>
                  <a:pt x="1104" y="52"/>
                </a:cubicBezTo>
                <a:close/>
                <a:moveTo>
                  <a:pt x="985" y="52"/>
                </a:moveTo>
                <a:cubicBezTo>
                  <a:pt x="985" y="52"/>
                  <a:pt x="985" y="52"/>
                  <a:pt x="985" y="52"/>
                </a:cubicBezTo>
                <a:cubicBezTo>
                  <a:pt x="985" y="52"/>
                  <a:pt x="985" y="52"/>
                  <a:pt x="985" y="52"/>
                </a:cubicBezTo>
                <a:close/>
                <a:moveTo>
                  <a:pt x="689" y="44"/>
                </a:moveTo>
                <a:cubicBezTo>
                  <a:pt x="689" y="43"/>
                  <a:pt x="688" y="44"/>
                  <a:pt x="688" y="43"/>
                </a:cubicBezTo>
                <a:cubicBezTo>
                  <a:pt x="689" y="43"/>
                  <a:pt x="689" y="43"/>
                  <a:pt x="689" y="43"/>
                </a:cubicBezTo>
                <a:cubicBezTo>
                  <a:pt x="689" y="43"/>
                  <a:pt x="687" y="43"/>
                  <a:pt x="687" y="43"/>
                </a:cubicBezTo>
                <a:cubicBezTo>
                  <a:pt x="687" y="43"/>
                  <a:pt x="688" y="44"/>
                  <a:pt x="688" y="43"/>
                </a:cubicBezTo>
                <a:cubicBezTo>
                  <a:pt x="688" y="43"/>
                  <a:pt x="688" y="43"/>
                  <a:pt x="688" y="44"/>
                </a:cubicBezTo>
                <a:cubicBezTo>
                  <a:pt x="688" y="44"/>
                  <a:pt x="688" y="43"/>
                  <a:pt x="688" y="43"/>
                </a:cubicBezTo>
                <a:cubicBezTo>
                  <a:pt x="688" y="44"/>
                  <a:pt x="688" y="44"/>
                  <a:pt x="688" y="44"/>
                </a:cubicBezTo>
                <a:cubicBezTo>
                  <a:pt x="689" y="44"/>
                  <a:pt x="689" y="44"/>
                  <a:pt x="689" y="44"/>
                </a:cubicBezTo>
                <a:close/>
                <a:moveTo>
                  <a:pt x="1041" y="46"/>
                </a:moveTo>
                <a:cubicBezTo>
                  <a:pt x="1044" y="47"/>
                  <a:pt x="1051" y="47"/>
                  <a:pt x="1053" y="48"/>
                </a:cubicBezTo>
                <a:cubicBezTo>
                  <a:pt x="1049" y="47"/>
                  <a:pt x="1042" y="46"/>
                  <a:pt x="1041" y="46"/>
                </a:cubicBezTo>
                <a:close/>
                <a:moveTo>
                  <a:pt x="689" y="39"/>
                </a:moveTo>
                <a:cubicBezTo>
                  <a:pt x="689" y="39"/>
                  <a:pt x="688" y="39"/>
                  <a:pt x="688" y="39"/>
                </a:cubicBezTo>
                <a:cubicBezTo>
                  <a:pt x="689" y="39"/>
                  <a:pt x="689" y="39"/>
                  <a:pt x="689" y="39"/>
                </a:cubicBezTo>
                <a:close/>
                <a:moveTo>
                  <a:pt x="688" y="45"/>
                </a:moveTo>
                <a:cubicBezTo>
                  <a:pt x="688" y="45"/>
                  <a:pt x="688" y="45"/>
                  <a:pt x="687" y="45"/>
                </a:cubicBezTo>
                <a:cubicBezTo>
                  <a:pt x="688" y="45"/>
                  <a:pt x="688" y="45"/>
                  <a:pt x="688" y="45"/>
                </a:cubicBezTo>
                <a:close/>
                <a:moveTo>
                  <a:pt x="863" y="47"/>
                </a:moveTo>
                <a:cubicBezTo>
                  <a:pt x="849" y="46"/>
                  <a:pt x="839" y="46"/>
                  <a:pt x="830" y="46"/>
                </a:cubicBezTo>
                <a:cubicBezTo>
                  <a:pt x="838" y="46"/>
                  <a:pt x="848" y="46"/>
                  <a:pt x="853" y="47"/>
                </a:cubicBezTo>
                <a:cubicBezTo>
                  <a:pt x="855" y="46"/>
                  <a:pt x="860" y="47"/>
                  <a:pt x="863" y="47"/>
                </a:cubicBezTo>
                <a:close/>
                <a:moveTo>
                  <a:pt x="1279" y="100"/>
                </a:moveTo>
                <a:cubicBezTo>
                  <a:pt x="1276" y="98"/>
                  <a:pt x="1271" y="96"/>
                  <a:pt x="1270" y="96"/>
                </a:cubicBezTo>
                <a:cubicBezTo>
                  <a:pt x="1274" y="98"/>
                  <a:pt x="1277" y="99"/>
                  <a:pt x="1279" y="100"/>
                </a:cubicBezTo>
                <a:close/>
                <a:moveTo>
                  <a:pt x="688" y="39"/>
                </a:moveTo>
                <a:cubicBezTo>
                  <a:pt x="688" y="39"/>
                  <a:pt x="688" y="39"/>
                  <a:pt x="688" y="39"/>
                </a:cubicBezTo>
                <a:cubicBezTo>
                  <a:pt x="688" y="39"/>
                  <a:pt x="688" y="39"/>
                  <a:pt x="688" y="39"/>
                </a:cubicBezTo>
                <a:cubicBezTo>
                  <a:pt x="688" y="39"/>
                  <a:pt x="688" y="39"/>
                  <a:pt x="688" y="39"/>
                </a:cubicBezTo>
                <a:close/>
                <a:moveTo>
                  <a:pt x="688" y="46"/>
                </a:moveTo>
                <a:cubicBezTo>
                  <a:pt x="688" y="46"/>
                  <a:pt x="689" y="46"/>
                  <a:pt x="689" y="46"/>
                </a:cubicBezTo>
                <a:cubicBezTo>
                  <a:pt x="688" y="46"/>
                  <a:pt x="688" y="46"/>
                  <a:pt x="688" y="46"/>
                </a:cubicBezTo>
                <a:close/>
                <a:moveTo>
                  <a:pt x="769" y="37"/>
                </a:moveTo>
                <a:cubicBezTo>
                  <a:pt x="762" y="37"/>
                  <a:pt x="762" y="37"/>
                  <a:pt x="762" y="37"/>
                </a:cubicBezTo>
                <a:cubicBezTo>
                  <a:pt x="761" y="37"/>
                  <a:pt x="762" y="37"/>
                  <a:pt x="763" y="37"/>
                </a:cubicBezTo>
                <a:cubicBezTo>
                  <a:pt x="768" y="37"/>
                  <a:pt x="769" y="37"/>
                  <a:pt x="769" y="37"/>
                </a:cubicBezTo>
                <a:close/>
                <a:moveTo>
                  <a:pt x="923" y="41"/>
                </a:moveTo>
                <a:cubicBezTo>
                  <a:pt x="912" y="40"/>
                  <a:pt x="912" y="40"/>
                  <a:pt x="912" y="40"/>
                </a:cubicBezTo>
                <a:cubicBezTo>
                  <a:pt x="907" y="40"/>
                  <a:pt x="879" y="39"/>
                  <a:pt x="882" y="39"/>
                </a:cubicBezTo>
                <a:cubicBezTo>
                  <a:pt x="899" y="40"/>
                  <a:pt x="924" y="41"/>
                  <a:pt x="938" y="42"/>
                </a:cubicBezTo>
                <a:cubicBezTo>
                  <a:pt x="933" y="41"/>
                  <a:pt x="928" y="41"/>
                  <a:pt x="923" y="41"/>
                </a:cubicBezTo>
                <a:close/>
                <a:moveTo>
                  <a:pt x="926" y="46"/>
                </a:moveTo>
                <a:cubicBezTo>
                  <a:pt x="967" y="48"/>
                  <a:pt x="967" y="48"/>
                  <a:pt x="967" y="48"/>
                </a:cubicBezTo>
                <a:cubicBezTo>
                  <a:pt x="954" y="47"/>
                  <a:pt x="939" y="46"/>
                  <a:pt x="926" y="46"/>
                </a:cubicBezTo>
                <a:close/>
                <a:moveTo>
                  <a:pt x="683" y="48"/>
                </a:moveTo>
                <a:cubicBezTo>
                  <a:pt x="683" y="48"/>
                  <a:pt x="683" y="48"/>
                  <a:pt x="683" y="48"/>
                </a:cubicBezTo>
                <a:close/>
                <a:moveTo>
                  <a:pt x="985" y="52"/>
                </a:moveTo>
                <a:cubicBezTo>
                  <a:pt x="985" y="52"/>
                  <a:pt x="986" y="52"/>
                  <a:pt x="986" y="52"/>
                </a:cubicBezTo>
                <a:cubicBezTo>
                  <a:pt x="986" y="52"/>
                  <a:pt x="985" y="52"/>
                  <a:pt x="985" y="52"/>
                </a:cubicBezTo>
                <a:close/>
                <a:moveTo>
                  <a:pt x="687" y="40"/>
                </a:moveTo>
                <a:cubicBezTo>
                  <a:pt x="687" y="40"/>
                  <a:pt x="687" y="40"/>
                  <a:pt x="687" y="40"/>
                </a:cubicBezTo>
                <a:cubicBezTo>
                  <a:pt x="687" y="40"/>
                  <a:pt x="687" y="40"/>
                  <a:pt x="687" y="40"/>
                </a:cubicBezTo>
                <a:close/>
                <a:moveTo>
                  <a:pt x="687" y="41"/>
                </a:moveTo>
                <a:cubicBezTo>
                  <a:pt x="687" y="41"/>
                  <a:pt x="687" y="41"/>
                  <a:pt x="687" y="41"/>
                </a:cubicBezTo>
                <a:cubicBezTo>
                  <a:pt x="687" y="41"/>
                  <a:pt x="687" y="41"/>
                  <a:pt x="687" y="41"/>
                </a:cubicBezTo>
                <a:close/>
                <a:moveTo>
                  <a:pt x="689" y="38"/>
                </a:moveTo>
                <a:cubicBezTo>
                  <a:pt x="689" y="38"/>
                  <a:pt x="689" y="38"/>
                  <a:pt x="689" y="38"/>
                </a:cubicBezTo>
                <a:cubicBezTo>
                  <a:pt x="689" y="38"/>
                  <a:pt x="689" y="38"/>
                  <a:pt x="689" y="38"/>
                </a:cubicBezTo>
                <a:cubicBezTo>
                  <a:pt x="689" y="38"/>
                  <a:pt x="689" y="38"/>
                  <a:pt x="689" y="38"/>
                </a:cubicBezTo>
                <a:cubicBezTo>
                  <a:pt x="689" y="38"/>
                  <a:pt x="689" y="38"/>
                  <a:pt x="689" y="38"/>
                </a:cubicBezTo>
                <a:cubicBezTo>
                  <a:pt x="689" y="38"/>
                  <a:pt x="689" y="38"/>
                  <a:pt x="689" y="38"/>
                </a:cubicBezTo>
                <a:cubicBezTo>
                  <a:pt x="689" y="38"/>
                  <a:pt x="690" y="38"/>
                  <a:pt x="690" y="38"/>
                </a:cubicBezTo>
                <a:cubicBezTo>
                  <a:pt x="689" y="38"/>
                  <a:pt x="689" y="38"/>
                  <a:pt x="689" y="38"/>
                </a:cubicBezTo>
                <a:close/>
                <a:moveTo>
                  <a:pt x="689" y="45"/>
                </a:moveTo>
                <a:cubicBezTo>
                  <a:pt x="689" y="44"/>
                  <a:pt x="689" y="45"/>
                  <a:pt x="689" y="45"/>
                </a:cubicBezTo>
                <a:cubicBezTo>
                  <a:pt x="689" y="45"/>
                  <a:pt x="689" y="45"/>
                  <a:pt x="689" y="45"/>
                </a:cubicBezTo>
                <a:close/>
                <a:moveTo>
                  <a:pt x="688" y="39"/>
                </a:moveTo>
                <a:cubicBezTo>
                  <a:pt x="688" y="39"/>
                  <a:pt x="687" y="38"/>
                  <a:pt x="687" y="39"/>
                </a:cubicBezTo>
                <a:cubicBezTo>
                  <a:pt x="687" y="39"/>
                  <a:pt x="688" y="39"/>
                  <a:pt x="688" y="39"/>
                </a:cubicBezTo>
                <a:close/>
                <a:moveTo>
                  <a:pt x="688" y="41"/>
                </a:moveTo>
                <a:cubicBezTo>
                  <a:pt x="688" y="41"/>
                  <a:pt x="688" y="41"/>
                  <a:pt x="688" y="41"/>
                </a:cubicBezTo>
                <a:cubicBezTo>
                  <a:pt x="688" y="41"/>
                  <a:pt x="688" y="41"/>
                  <a:pt x="688" y="41"/>
                </a:cubicBezTo>
                <a:cubicBezTo>
                  <a:pt x="687" y="41"/>
                  <a:pt x="688" y="41"/>
                  <a:pt x="688" y="41"/>
                </a:cubicBezTo>
                <a:close/>
                <a:moveTo>
                  <a:pt x="699" y="40"/>
                </a:moveTo>
                <a:cubicBezTo>
                  <a:pt x="689" y="41"/>
                  <a:pt x="689" y="41"/>
                  <a:pt x="689" y="41"/>
                </a:cubicBezTo>
                <a:cubicBezTo>
                  <a:pt x="689" y="41"/>
                  <a:pt x="688" y="41"/>
                  <a:pt x="688" y="41"/>
                </a:cubicBezTo>
                <a:cubicBezTo>
                  <a:pt x="688" y="41"/>
                  <a:pt x="689" y="41"/>
                  <a:pt x="689" y="41"/>
                </a:cubicBezTo>
                <a:cubicBezTo>
                  <a:pt x="689" y="41"/>
                  <a:pt x="689" y="41"/>
                  <a:pt x="689" y="41"/>
                </a:cubicBezTo>
                <a:lnTo>
                  <a:pt x="699" y="40"/>
                </a:lnTo>
                <a:close/>
                <a:moveTo>
                  <a:pt x="688" y="41"/>
                </a:moveTo>
                <a:cubicBezTo>
                  <a:pt x="688" y="41"/>
                  <a:pt x="688" y="41"/>
                  <a:pt x="688" y="41"/>
                </a:cubicBezTo>
                <a:cubicBezTo>
                  <a:pt x="688" y="41"/>
                  <a:pt x="688" y="41"/>
                  <a:pt x="688" y="41"/>
                </a:cubicBezTo>
                <a:cubicBezTo>
                  <a:pt x="688" y="41"/>
                  <a:pt x="688" y="41"/>
                  <a:pt x="688" y="41"/>
                </a:cubicBezTo>
                <a:close/>
              </a:path>
            </a:pathLst>
          </a:custGeom>
          <a:solidFill>
            <a:srgbClr val="FF0000"/>
          </a:solidFill>
          <a:ln>
            <a:solidFill>
              <a:srgbClr val="FF0000"/>
            </a:solidFill>
          </a:ln>
          <a:effectLst>
            <a:outerShdw blurRad="50800" dist="254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0"/>
          <p:cNvSpPr>
            <a:spLocks noChangeAspect="1" noEditPoints="1"/>
          </p:cNvSpPr>
          <p:nvPr/>
        </p:nvSpPr>
        <p:spPr bwMode="auto">
          <a:xfrm rot="4798755" flipV="1">
            <a:off x="-119333" y="3840354"/>
            <a:ext cx="1858963" cy="378658"/>
          </a:xfrm>
          <a:custGeom>
            <a:avLst/>
            <a:gdLst>
              <a:gd name="T0" fmla="*/ 18 w 875"/>
              <a:gd name="T1" fmla="*/ 272 h 404"/>
              <a:gd name="T2" fmla="*/ 141 w 875"/>
              <a:gd name="T3" fmla="*/ 134 h 404"/>
              <a:gd name="T4" fmla="*/ 290 w 875"/>
              <a:gd name="T5" fmla="*/ 22 h 404"/>
              <a:gd name="T6" fmla="*/ 745 w 875"/>
              <a:gd name="T7" fmla="*/ 199 h 404"/>
              <a:gd name="T8" fmla="*/ 86 w 875"/>
              <a:gd name="T9" fmla="*/ 224 h 404"/>
              <a:gd name="T10" fmla="*/ 147 w 875"/>
              <a:gd name="T11" fmla="*/ 112 h 404"/>
              <a:gd name="T12" fmla="*/ 857 w 875"/>
              <a:gd name="T13" fmla="*/ 244 h 404"/>
              <a:gd name="T14" fmla="*/ 874 w 875"/>
              <a:gd name="T15" fmla="*/ 265 h 404"/>
              <a:gd name="T16" fmla="*/ 832 w 875"/>
              <a:gd name="T17" fmla="*/ 297 h 404"/>
              <a:gd name="T18" fmla="*/ 833 w 875"/>
              <a:gd name="T19" fmla="*/ 343 h 404"/>
              <a:gd name="T20" fmla="*/ 717 w 875"/>
              <a:gd name="T21" fmla="*/ 346 h 404"/>
              <a:gd name="T22" fmla="*/ 860 w 875"/>
              <a:gd name="T23" fmla="*/ 284 h 404"/>
              <a:gd name="T24" fmla="*/ 850 w 875"/>
              <a:gd name="T25" fmla="*/ 300 h 404"/>
              <a:gd name="T26" fmla="*/ 856 w 875"/>
              <a:gd name="T27" fmla="*/ 300 h 404"/>
              <a:gd name="T28" fmla="*/ 832 w 875"/>
              <a:gd name="T29" fmla="*/ 340 h 404"/>
              <a:gd name="T30" fmla="*/ 818 w 875"/>
              <a:gd name="T31" fmla="*/ 380 h 404"/>
              <a:gd name="T32" fmla="*/ 761 w 875"/>
              <a:gd name="T33" fmla="*/ 364 h 404"/>
              <a:gd name="T34" fmla="*/ 715 w 875"/>
              <a:gd name="T35" fmla="*/ 342 h 404"/>
              <a:gd name="T36" fmla="*/ 705 w 875"/>
              <a:gd name="T37" fmla="*/ 316 h 404"/>
              <a:gd name="T38" fmla="*/ 787 w 875"/>
              <a:gd name="T39" fmla="*/ 329 h 404"/>
              <a:gd name="T40" fmla="*/ 643 w 875"/>
              <a:gd name="T41" fmla="*/ 136 h 404"/>
              <a:gd name="T42" fmla="*/ 59 w 875"/>
              <a:gd name="T43" fmla="*/ 267 h 404"/>
              <a:gd name="T44" fmla="*/ 317 w 875"/>
              <a:gd name="T45" fmla="*/ 56 h 404"/>
              <a:gd name="T46" fmla="*/ 21 w 875"/>
              <a:gd name="T47" fmla="*/ 307 h 404"/>
              <a:gd name="T48" fmla="*/ 66 w 875"/>
              <a:gd name="T49" fmla="*/ 219 h 404"/>
              <a:gd name="T50" fmla="*/ 208 w 875"/>
              <a:gd name="T51" fmla="*/ 86 h 404"/>
              <a:gd name="T52" fmla="*/ 29 w 875"/>
              <a:gd name="T53" fmla="*/ 259 h 404"/>
              <a:gd name="T54" fmla="*/ 31 w 875"/>
              <a:gd name="T55" fmla="*/ 239 h 404"/>
              <a:gd name="T56" fmla="*/ 156 w 875"/>
              <a:gd name="T57" fmla="*/ 104 h 404"/>
              <a:gd name="T58" fmla="*/ 74 w 875"/>
              <a:gd name="T59" fmla="*/ 173 h 404"/>
              <a:gd name="T60" fmla="*/ 229 w 875"/>
              <a:gd name="T61" fmla="*/ 49 h 404"/>
              <a:gd name="T62" fmla="*/ 362 w 875"/>
              <a:gd name="T63" fmla="*/ 4 h 404"/>
              <a:gd name="T64" fmla="*/ 558 w 875"/>
              <a:gd name="T65" fmla="*/ 31 h 404"/>
              <a:gd name="T66" fmla="*/ 729 w 875"/>
              <a:gd name="T67" fmla="*/ 179 h 404"/>
              <a:gd name="T68" fmla="*/ 819 w 875"/>
              <a:gd name="T69" fmla="*/ 271 h 404"/>
              <a:gd name="T70" fmla="*/ 820 w 875"/>
              <a:gd name="T71" fmla="*/ 279 h 404"/>
              <a:gd name="T72" fmla="*/ 849 w 875"/>
              <a:gd name="T73" fmla="*/ 252 h 404"/>
              <a:gd name="T74" fmla="*/ 847 w 875"/>
              <a:gd name="T75" fmla="*/ 269 h 404"/>
              <a:gd name="T76" fmla="*/ 826 w 875"/>
              <a:gd name="T77" fmla="*/ 309 h 404"/>
              <a:gd name="T78" fmla="*/ 860 w 875"/>
              <a:gd name="T79" fmla="*/ 266 h 404"/>
              <a:gd name="T80" fmla="*/ 862 w 875"/>
              <a:gd name="T81" fmla="*/ 266 h 404"/>
              <a:gd name="T82" fmla="*/ 833 w 875"/>
              <a:gd name="T83" fmla="*/ 266 h 404"/>
              <a:gd name="T84" fmla="*/ 99 w 875"/>
              <a:gd name="T85" fmla="*/ 149 h 404"/>
              <a:gd name="T86" fmla="*/ 44 w 875"/>
              <a:gd name="T87" fmla="*/ 227 h 404"/>
              <a:gd name="T88" fmla="*/ 67 w 875"/>
              <a:gd name="T89" fmla="*/ 201 h 404"/>
              <a:gd name="T90" fmla="*/ 149 w 875"/>
              <a:gd name="T91" fmla="*/ 126 h 404"/>
              <a:gd name="T92" fmla="*/ 69 w 875"/>
              <a:gd name="T93" fmla="*/ 228 h 404"/>
              <a:gd name="T94" fmla="*/ 132 w 875"/>
              <a:gd name="T95" fmla="*/ 151 h 404"/>
              <a:gd name="T96" fmla="*/ 225 w 875"/>
              <a:gd name="T97" fmla="*/ 62 h 404"/>
              <a:gd name="T98" fmla="*/ 333 w 875"/>
              <a:gd name="T99" fmla="*/ 10 h 404"/>
              <a:gd name="T100" fmla="*/ 165 w 875"/>
              <a:gd name="T101" fmla="*/ 142 h 404"/>
              <a:gd name="T102" fmla="*/ 670 w 875"/>
              <a:gd name="T103" fmla="*/ 163 h 404"/>
              <a:gd name="T104" fmla="*/ 710 w 875"/>
              <a:gd name="T105" fmla="*/ 321 h 404"/>
              <a:gd name="T106" fmla="*/ 790 w 875"/>
              <a:gd name="T107" fmla="*/ 340 h 404"/>
              <a:gd name="T108" fmla="*/ 819 w 875"/>
              <a:gd name="T109" fmla="*/ 373 h 404"/>
              <a:gd name="T110" fmla="*/ 844 w 875"/>
              <a:gd name="T111" fmla="*/ 312 h 404"/>
              <a:gd name="T112" fmla="*/ 821 w 875"/>
              <a:gd name="T113" fmla="*/ 366 h 404"/>
              <a:gd name="T114" fmla="*/ 836 w 875"/>
              <a:gd name="T115" fmla="*/ 322 h 404"/>
              <a:gd name="T116" fmla="*/ 844 w 875"/>
              <a:gd name="T117" fmla="*/ 298 h 404"/>
              <a:gd name="T118" fmla="*/ 861 w 875"/>
              <a:gd name="T119" fmla="*/ 277 h 404"/>
              <a:gd name="T120" fmla="*/ 871 w 875"/>
              <a:gd name="T121" fmla="*/ 267 h 404"/>
              <a:gd name="T122" fmla="*/ 870 w 875"/>
              <a:gd name="T123" fmla="*/ 280 h 404"/>
              <a:gd name="T124" fmla="*/ 832 w 875"/>
              <a:gd name="T125" fmla="*/ 344 h 40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875" h="404">
                <a:moveTo>
                  <a:pt x="9" y="328"/>
                </a:moveTo>
                <a:cubicBezTo>
                  <a:pt x="9" y="327"/>
                  <a:pt x="10" y="326"/>
                  <a:pt x="11" y="325"/>
                </a:cubicBezTo>
                <a:cubicBezTo>
                  <a:pt x="10" y="326"/>
                  <a:pt x="10" y="327"/>
                  <a:pt x="9" y="328"/>
                </a:cubicBezTo>
                <a:close/>
                <a:moveTo>
                  <a:pt x="11" y="322"/>
                </a:moveTo>
                <a:cubicBezTo>
                  <a:pt x="10" y="323"/>
                  <a:pt x="9" y="323"/>
                  <a:pt x="9" y="325"/>
                </a:cubicBezTo>
                <a:cubicBezTo>
                  <a:pt x="10" y="324"/>
                  <a:pt x="11" y="323"/>
                  <a:pt x="11" y="322"/>
                </a:cubicBezTo>
                <a:close/>
                <a:moveTo>
                  <a:pt x="15" y="319"/>
                </a:moveTo>
                <a:cubicBezTo>
                  <a:pt x="15" y="318"/>
                  <a:pt x="15" y="318"/>
                  <a:pt x="16" y="316"/>
                </a:cubicBezTo>
                <a:cubicBezTo>
                  <a:pt x="15" y="317"/>
                  <a:pt x="15" y="317"/>
                  <a:pt x="15" y="317"/>
                </a:cubicBezTo>
                <a:cubicBezTo>
                  <a:pt x="14" y="318"/>
                  <a:pt x="15" y="318"/>
                  <a:pt x="15" y="319"/>
                </a:cubicBezTo>
                <a:close/>
                <a:moveTo>
                  <a:pt x="38" y="297"/>
                </a:moveTo>
                <a:cubicBezTo>
                  <a:pt x="38" y="296"/>
                  <a:pt x="38" y="296"/>
                  <a:pt x="38" y="295"/>
                </a:cubicBezTo>
                <a:cubicBezTo>
                  <a:pt x="38" y="296"/>
                  <a:pt x="37" y="297"/>
                  <a:pt x="37" y="298"/>
                </a:cubicBezTo>
                <a:lnTo>
                  <a:pt x="38" y="297"/>
                </a:lnTo>
                <a:close/>
                <a:moveTo>
                  <a:pt x="12" y="319"/>
                </a:moveTo>
                <a:cubicBezTo>
                  <a:pt x="12" y="319"/>
                  <a:pt x="12" y="319"/>
                  <a:pt x="12" y="320"/>
                </a:cubicBezTo>
                <a:cubicBezTo>
                  <a:pt x="12" y="320"/>
                  <a:pt x="13" y="319"/>
                  <a:pt x="13" y="318"/>
                </a:cubicBezTo>
                <a:cubicBezTo>
                  <a:pt x="13" y="318"/>
                  <a:pt x="13" y="318"/>
                  <a:pt x="12" y="319"/>
                </a:cubicBezTo>
                <a:close/>
                <a:moveTo>
                  <a:pt x="39" y="293"/>
                </a:moveTo>
                <a:cubicBezTo>
                  <a:pt x="39" y="294"/>
                  <a:pt x="39" y="294"/>
                  <a:pt x="39" y="294"/>
                </a:cubicBezTo>
                <a:cubicBezTo>
                  <a:pt x="40" y="293"/>
                  <a:pt x="40" y="293"/>
                  <a:pt x="41" y="293"/>
                </a:cubicBezTo>
                <a:cubicBezTo>
                  <a:pt x="41" y="292"/>
                  <a:pt x="40" y="292"/>
                  <a:pt x="39" y="293"/>
                </a:cubicBezTo>
                <a:close/>
                <a:moveTo>
                  <a:pt x="25" y="302"/>
                </a:moveTo>
                <a:cubicBezTo>
                  <a:pt x="24" y="302"/>
                  <a:pt x="24" y="303"/>
                  <a:pt x="24" y="304"/>
                </a:cubicBezTo>
                <a:cubicBezTo>
                  <a:pt x="24" y="304"/>
                  <a:pt x="25" y="302"/>
                  <a:pt x="25" y="302"/>
                </a:cubicBezTo>
                <a:close/>
                <a:moveTo>
                  <a:pt x="49" y="277"/>
                </a:moveTo>
                <a:cubicBezTo>
                  <a:pt x="49" y="278"/>
                  <a:pt x="49" y="278"/>
                  <a:pt x="48" y="280"/>
                </a:cubicBezTo>
                <a:cubicBezTo>
                  <a:pt x="48" y="280"/>
                  <a:pt x="48" y="280"/>
                  <a:pt x="48" y="280"/>
                </a:cubicBezTo>
                <a:cubicBezTo>
                  <a:pt x="47" y="281"/>
                  <a:pt x="47" y="281"/>
                  <a:pt x="46" y="282"/>
                </a:cubicBezTo>
                <a:cubicBezTo>
                  <a:pt x="46" y="283"/>
                  <a:pt x="46" y="284"/>
                  <a:pt x="46" y="284"/>
                </a:cubicBezTo>
                <a:cubicBezTo>
                  <a:pt x="46" y="284"/>
                  <a:pt x="47" y="283"/>
                  <a:pt x="47" y="283"/>
                </a:cubicBezTo>
                <a:cubicBezTo>
                  <a:pt x="47" y="283"/>
                  <a:pt x="47" y="282"/>
                  <a:pt x="47" y="281"/>
                </a:cubicBezTo>
                <a:cubicBezTo>
                  <a:pt x="48" y="281"/>
                  <a:pt x="49" y="280"/>
                  <a:pt x="50" y="279"/>
                </a:cubicBezTo>
                <a:cubicBezTo>
                  <a:pt x="49" y="279"/>
                  <a:pt x="50" y="277"/>
                  <a:pt x="51" y="275"/>
                </a:cubicBezTo>
                <a:cubicBezTo>
                  <a:pt x="50" y="276"/>
                  <a:pt x="50" y="277"/>
                  <a:pt x="49" y="277"/>
                </a:cubicBezTo>
                <a:close/>
                <a:moveTo>
                  <a:pt x="26" y="300"/>
                </a:moveTo>
                <a:cubicBezTo>
                  <a:pt x="27" y="299"/>
                  <a:pt x="27" y="299"/>
                  <a:pt x="27" y="299"/>
                </a:cubicBezTo>
                <a:cubicBezTo>
                  <a:pt x="27" y="299"/>
                  <a:pt x="27" y="299"/>
                  <a:pt x="27" y="298"/>
                </a:cubicBezTo>
                <a:cubicBezTo>
                  <a:pt x="27" y="298"/>
                  <a:pt x="26" y="299"/>
                  <a:pt x="26" y="300"/>
                </a:cubicBezTo>
                <a:close/>
                <a:moveTo>
                  <a:pt x="25" y="295"/>
                </a:moveTo>
                <a:cubicBezTo>
                  <a:pt x="26" y="294"/>
                  <a:pt x="26" y="293"/>
                  <a:pt x="26" y="292"/>
                </a:cubicBezTo>
                <a:cubicBezTo>
                  <a:pt x="26" y="293"/>
                  <a:pt x="25" y="295"/>
                  <a:pt x="25" y="295"/>
                </a:cubicBezTo>
                <a:close/>
                <a:moveTo>
                  <a:pt x="62" y="263"/>
                </a:moveTo>
                <a:cubicBezTo>
                  <a:pt x="63" y="262"/>
                  <a:pt x="64" y="261"/>
                  <a:pt x="64" y="260"/>
                </a:cubicBezTo>
                <a:cubicBezTo>
                  <a:pt x="63" y="261"/>
                  <a:pt x="63" y="262"/>
                  <a:pt x="62" y="263"/>
                </a:cubicBezTo>
                <a:close/>
                <a:moveTo>
                  <a:pt x="32" y="284"/>
                </a:moveTo>
                <a:cubicBezTo>
                  <a:pt x="31" y="285"/>
                  <a:pt x="31" y="285"/>
                  <a:pt x="30" y="286"/>
                </a:cubicBezTo>
                <a:cubicBezTo>
                  <a:pt x="31" y="286"/>
                  <a:pt x="32" y="285"/>
                  <a:pt x="32" y="284"/>
                </a:cubicBezTo>
                <a:close/>
                <a:moveTo>
                  <a:pt x="54" y="260"/>
                </a:moveTo>
                <a:cubicBezTo>
                  <a:pt x="55" y="261"/>
                  <a:pt x="53" y="262"/>
                  <a:pt x="54" y="262"/>
                </a:cubicBezTo>
                <a:cubicBezTo>
                  <a:pt x="55" y="261"/>
                  <a:pt x="54" y="261"/>
                  <a:pt x="55" y="259"/>
                </a:cubicBezTo>
                <a:cubicBezTo>
                  <a:pt x="55" y="259"/>
                  <a:pt x="55" y="260"/>
                  <a:pt x="54" y="260"/>
                </a:cubicBezTo>
                <a:close/>
                <a:moveTo>
                  <a:pt x="33" y="278"/>
                </a:moveTo>
                <a:cubicBezTo>
                  <a:pt x="33" y="279"/>
                  <a:pt x="34" y="277"/>
                  <a:pt x="35" y="276"/>
                </a:cubicBezTo>
                <a:cubicBezTo>
                  <a:pt x="35" y="275"/>
                  <a:pt x="33" y="277"/>
                  <a:pt x="33" y="278"/>
                </a:cubicBezTo>
                <a:close/>
                <a:moveTo>
                  <a:pt x="43" y="264"/>
                </a:moveTo>
                <a:cubicBezTo>
                  <a:pt x="42" y="265"/>
                  <a:pt x="41" y="266"/>
                  <a:pt x="41" y="267"/>
                </a:cubicBezTo>
                <a:cubicBezTo>
                  <a:pt x="40" y="268"/>
                  <a:pt x="42" y="265"/>
                  <a:pt x="41" y="267"/>
                </a:cubicBezTo>
                <a:cubicBezTo>
                  <a:pt x="42" y="266"/>
                  <a:pt x="43" y="265"/>
                  <a:pt x="43" y="264"/>
                </a:cubicBezTo>
                <a:close/>
                <a:moveTo>
                  <a:pt x="73" y="242"/>
                </a:moveTo>
                <a:cubicBezTo>
                  <a:pt x="73" y="241"/>
                  <a:pt x="72" y="243"/>
                  <a:pt x="72" y="244"/>
                </a:cubicBezTo>
                <a:cubicBezTo>
                  <a:pt x="72" y="245"/>
                  <a:pt x="73" y="242"/>
                  <a:pt x="73" y="242"/>
                </a:cubicBezTo>
                <a:close/>
                <a:moveTo>
                  <a:pt x="71" y="240"/>
                </a:moveTo>
                <a:cubicBezTo>
                  <a:pt x="70" y="241"/>
                  <a:pt x="70" y="242"/>
                  <a:pt x="70" y="242"/>
                </a:cubicBezTo>
                <a:cubicBezTo>
                  <a:pt x="69" y="243"/>
                  <a:pt x="70" y="243"/>
                  <a:pt x="70" y="243"/>
                </a:cubicBezTo>
                <a:cubicBezTo>
                  <a:pt x="70" y="241"/>
                  <a:pt x="72" y="241"/>
                  <a:pt x="71" y="240"/>
                </a:cubicBezTo>
                <a:close/>
                <a:moveTo>
                  <a:pt x="89" y="227"/>
                </a:moveTo>
                <a:cubicBezTo>
                  <a:pt x="88" y="228"/>
                  <a:pt x="88" y="229"/>
                  <a:pt x="87" y="230"/>
                </a:cubicBezTo>
                <a:cubicBezTo>
                  <a:pt x="88" y="229"/>
                  <a:pt x="89" y="228"/>
                  <a:pt x="89" y="227"/>
                </a:cubicBezTo>
                <a:close/>
                <a:moveTo>
                  <a:pt x="32" y="268"/>
                </a:moveTo>
                <a:cubicBezTo>
                  <a:pt x="32" y="270"/>
                  <a:pt x="32" y="270"/>
                  <a:pt x="32" y="270"/>
                </a:cubicBezTo>
                <a:cubicBezTo>
                  <a:pt x="33" y="269"/>
                  <a:pt x="33" y="268"/>
                  <a:pt x="33" y="268"/>
                </a:cubicBezTo>
                <a:cubicBezTo>
                  <a:pt x="34" y="267"/>
                  <a:pt x="33" y="267"/>
                  <a:pt x="32" y="268"/>
                </a:cubicBezTo>
                <a:close/>
                <a:moveTo>
                  <a:pt x="39" y="264"/>
                </a:moveTo>
                <a:cubicBezTo>
                  <a:pt x="40" y="263"/>
                  <a:pt x="40" y="262"/>
                  <a:pt x="41" y="262"/>
                </a:cubicBezTo>
                <a:cubicBezTo>
                  <a:pt x="41" y="261"/>
                  <a:pt x="39" y="263"/>
                  <a:pt x="39" y="264"/>
                </a:cubicBezTo>
                <a:close/>
                <a:moveTo>
                  <a:pt x="36" y="263"/>
                </a:moveTo>
                <a:cubicBezTo>
                  <a:pt x="35" y="264"/>
                  <a:pt x="37" y="262"/>
                  <a:pt x="36" y="264"/>
                </a:cubicBezTo>
                <a:cubicBezTo>
                  <a:pt x="36" y="264"/>
                  <a:pt x="36" y="263"/>
                  <a:pt x="36" y="263"/>
                </a:cubicBezTo>
                <a:cubicBezTo>
                  <a:pt x="38" y="261"/>
                  <a:pt x="39" y="259"/>
                  <a:pt x="41" y="257"/>
                </a:cubicBezTo>
                <a:cubicBezTo>
                  <a:pt x="41" y="255"/>
                  <a:pt x="41" y="256"/>
                  <a:pt x="41" y="255"/>
                </a:cubicBezTo>
                <a:cubicBezTo>
                  <a:pt x="40" y="256"/>
                  <a:pt x="40" y="256"/>
                  <a:pt x="40" y="257"/>
                </a:cubicBezTo>
                <a:cubicBezTo>
                  <a:pt x="39" y="258"/>
                  <a:pt x="39" y="257"/>
                  <a:pt x="38" y="258"/>
                </a:cubicBezTo>
                <a:cubicBezTo>
                  <a:pt x="39" y="259"/>
                  <a:pt x="38" y="260"/>
                  <a:pt x="38" y="261"/>
                </a:cubicBezTo>
                <a:cubicBezTo>
                  <a:pt x="37" y="262"/>
                  <a:pt x="36" y="262"/>
                  <a:pt x="36" y="263"/>
                </a:cubicBezTo>
                <a:close/>
                <a:moveTo>
                  <a:pt x="81" y="228"/>
                </a:moveTo>
                <a:cubicBezTo>
                  <a:pt x="80" y="229"/>
                  <a:pt x="81" y="229"/>
                  <a:pt x="81" y="229"/>
                </a:cubicBezTo>
                <a:cubicBezTo>
                  <a:pt x="81" y="229"/>
                  <a:pt x="82" y="228"/>
                  <a:pt x="82" y="227"/>
                </a:cubicBezTo>
                <a:cubicBezTo>
                  <a:pt x="83" y="227"/>
                  <a:pt x="82" y="228"/>
                  <a:pt x="81" y="228"/>
                </a:cubicBezTo>
                <a:cubicBezTo>
                  <a:pt x="80" y="229"/>
                  <a:pt x="81" y="227"/>
                  <a:pt x="82" y="227"/>
                </a:cubicBezTo>
                <a:cubicBezTo>
                  <a:pt x="82" y="226"/>
                  <a:pt x="81" y="228"/>
                  <a:pt x="81" y="228"/>
                </a:cubicBezTo>
                <a:close/>
                <a:moveTo>
                  <a:pt x="16" y="278"/>
                </a:moveTo>
                <a:cubicBezTo>
                  <a:pt x="17" y="277"/>
                  <a:pt x="18" y="276"/>
                  <a:pt x="18" y="275"/>
                </a:cubicBezTo>
                <a:cubicBezTo>
                  <a:pt x="17" y="276"/>
                  <a:pt x="16" y="276"/>
                  <a:pt x="16" y="278"/>
                </a:cubicBezTo>
                <a:close/>
                <a:moveTo>
                  <a:pt x="16" y="275"/>
                </a:moveTo>
                <a:cubicBezTo>
                  <a:pt x="16" y="276"/>
                  <a:pt x="16" y="277"/>
                  <a:pt x="15" y="277"/>
                </a:cubicBezTo>
                <a:cubicBezTo>
                  <a:pt x="15" y="278"/>
                  <a:pt x="16" y="276"/>
                  <a:pt x="16" y="275"/>
                </a:cubicBezTo>
                <a:close/>
                <a:moveTo>
                  <a:pt x="17" y="274"/>
                </a:moveTo>
                <a:cubicBezTo>
                  <a:pt x="17" y="274"/>
                  <a:pt x="18" y="274"/>
                  <a:pt x="18" y="274"/>
                </a:cubicBezTo>
                <a:cubicBezTo>
                  <a:pt x="18" y="273"/>
                  <a:pt x="18" y="273"/>
                  <a:pt x="18" y="272"/>
                </a:cubicBezTo>
                <a:cubicBezTo>
                  <a:pt x="18" y="273"/>
                  <a:pt x="18" y="273"/>
                  <a:pt x="17" y="274"/>
                </a:cubicBezTo>
                <a:close/>
                <a:moveTo>
                  <a:pt x="83" y="225"/>
                </a:moveTo>
                <a:cubicBezTo>
                  <a:pt x="84" y="226"/>
                  <a:pt x="85" y="223"/>
                  <a:pt x="86" y="223"/>
                </a:cubicBezTo>
                <a:cubicBezTo>
                  <a:pt x="86" y="222"/>
                  <a:pt x="84" y="224"/>
                  <a:pt x="83" y="225"/>
                </a:cubicBezTo>
                <a:close/>
                <a:moveTo>
                  <a:pt x="8" y="276"/>
                </a:moveTo>
                <a:cubicBezTo>
                  <a:pt x="7" y="277"/>
                  <a:pt x="6" y="279"/>
                  <a:pt x="6" y="280"/>
                </a:cubicBezTo>
                <a:cubicBezTo>
                  <a:pt x="7" y="279"/>
                  <a:pt x="7" y="278"/>
                  <a:pt x="8" y="276"/>
                </a:cubicBezTo>
                <a:close/>
                <a:moveTo>
                  <a:pt x="91" y="216"/>
                </a:moveTo>
                <a:cubicBezTo>
                  <a:pt x="91" y="216"/>
                  <a:pt x="90" y="217"/>
                  <a:pt x="89" y="218"/>
                </a:cubicBezTo>
                <a:cubicBezTo>
                  <a:pt x="90" y="218"/>
                  <a:pt x="91" y="217"/>
                  <a:pt x="91" y="216"/>
                </a:cubicBezTo>
                <a:close/>
                <a:moveTo>
                  <a:pt x="33" y="255"/>
                </a:moveTo>
                <a:cubicBezTo>
                  <a:pt x="33" y="257"/>
                  <a:pt x="32" y="257"/>
                  <a:pt x="31" y="258"/>
                </a:cubicBezTo>
                <a:cubicBezTo>
                  <a:pt x="32" y="258"/>
                  <a:pt x="34" y="254"/>
                  <a:pt x="33" y="255"/>
                </a:cubicBezTo>
                <a:close/>
                <a:moveTo>
                  <a:pt x="50" y="243"/>
                </a:moveTo>
                <a:cubicBezTo>
                  <a:pt x="50" y="244"/>
                  <a:pt x="52" y="241"/>
                  <a:pt x="52" y="240"/>
                </a:cubicBezTo>
                <a:cubicBezTo>
                  <a:pt x="52" y="240"/>
                  <a:pt x="52" y="240"/>
                  <a:pt x="52" y="239"/>
                </a:cubicBezTo>
                <a:cubicBezTo>
                  <a:pt x="51" y="240"/>
                  <a:pt x="51" y="242"/>
                  <a:pt x="50" y="243"/>
                </a:cubicBezTo>
                <a:close/>
                <a:moveTo>
                  <a:pt x="18" y="267"/>
                </a:moveTo>
                <a:cubicBezTo>
                  <a:pt x="19" y="266"/>
                  <a:pt x="20" y="265"/>
                  <a:pt x="21" y="263"/>
                </a:cubicBezTo>
                <a:cubicBezTo>
                  <a:pt x="20" y="264"/>
                  <a:pt x="19" y="265"/>
                  <a:pt x="18" y="267"/>
                </a:cubicBezTo>
                <a:close/>
                <a:moveTo>
                  <a:pt x="96" y="211"/>
                </a:moveTo>
                <a:cubicBezTo>
                  <a:pt x="97" y="209"/>
                  <a:pt x="99" y="208"/>
                  <a:pt x="99" y="206"/>
                </a:cubicBezTo>
                <a:cubicBezTo>
                  <a:pt x="98" y="208"/>
                  <a:pt x="96" y="209"/>
                  <a:pt x="95" y="211"/>
                </a:cubicBezTo>
                <a:cubicBezTo>
                  <a:pt x="96" y="211"/>
                  <a:pt x="96" y="211"/>
                  <a:pt x="96" y="211"/>
                </a:cubicBezTo>
                <a:close/>
                <a:moveTo>
                  <a:pt x="41" y="244"/>
                </a:moveTo>
                <a:cubicBezTo>
                  <a:pt x="41" y="244"/>
                  <a:pt x="40" y="245"/>
                  <a:pt x="40" y="245"/>
                </a:cubicBezTo>
                <a:cubicBezTo>
                  <a:pt x="40" y="245"/>
                  <a:pt x="40" y="246"/>
                  <a:pt x="40" y="246"/>
                </a:cubicBezTo>
                <a:cubicBezTo>
                  <a:pt x="41" y="246"/>
                  <a:pt x="41" y="245"/>
                  <a:pt x="41" y="244"/>
                </a:cubicBezTo>
                <a:close/>
                <a:moveTo>
                  <a:pt x="101" y="204"/>
                </a:moveTo>
                <a:cubicBezTo>
                  <a:pt x="100" y="205"/>
                  <a:pt x="100" y="205"/>
                  <a:pt x="100" y="206"/>
                </a:cubicBezTo>
                <a:cubicBezTo>
                  <a:pt x="100" y="206"/>
                  <a:pt x="101" y="205"/>
                  <a:pt x="101" y="205"/>
                </a:cubicBezTo>
                <a:cubicBezTo>
                  <a:pt x="100" y="205"/>
                  <a:pt x="102" y="204"/>
                  <a:pt x="102" y="203"/>
                </a:cubicBezTo>
                <a:cubicBezTo>
                  <a:pt x="101" y="203"/>
                  <a:pt x="101" y="204"/>
                  <a:pt x="101" y="204"/>
                </a:cubicBezTo>
                <a:close/>
                <a:moveTo>
                  <a:pt x="106" y="200"/>
                </a:moveTo>
                <a:cubicBezTo>
                  <a:pt x="104" y="201"/>
                  <a:pt x="105" y="199"/>
                  <a:pt x="104" y="200"/>
                </a:cubicBezTo>
                <a:cubicBezTo>
                  <a:pt x="105" y="201"/>
                  <a:pt x="103" y="202"/>
                  <a:pt x="103" y="203"/>
                </a:cubicBezTo>
                <a:cubicBezTo>
                  <a:pt x="104" y="201"/>
                  <a:pt x="105" y="202"/>
                  <a:pt x="106" y="200"/>
                </a:cubicBezTo>
                <a:close/>
                <a:moveTo>
                  <a:pt x="37" y="240"/>
                </a:moveTo>
                <a:cubicBezTo>
                  <a:pt x="37" y="241"/>
                  <a:pt x="37" y="241"/>
                  <a:pt x="37" y="242"/>
                </a:cubicBezTo>
                <a:cubicBezTo>
                  <a:pt x="38" y="241"/>
                  <a:pt x="39" y="239"/>
                  <a:pt x="37" y="240"/>
                </a:cubicBezTo>
                <a:close/>
                <a:moveTo>
                  <a:pt x="110" y="195"/>
                </a:moveTo>
                <a:cubicBezTo>
                  <a:pt x="111" y="194"/>
                  <a:pt x="111" y="193"/>
                  <a:pt x="112" y="192"/>
                </a:cubicBezTo>
                <a:cubicBezTo>
                  <a:pt x="113" y="191"/>
                  <a:pt x="113" y="192"/>
                  <a:pt x="112" y="193"/>
                </a:cubicBezTo>
                <a:cubicBezTo>
                  <a:pt x="114" y="192"/>
                  <a:pt x="113" y="191"/>
                  <a:pt x="115" y="189"/>
                </a:cubicBezTo>
                <a:cubicBezTo>
                  <a:pt x="115" y="189"/>
                  <a:pt x="115" y="189"/>
                  <a:pt x="114" y="190"/>
                </a:cubicBezTo>
                <a:cubicBezTo>
                  <a:pt x="113" y="191"/>
                  <a:pt x="114" y="189"/>
                  <a:pt x="115" y="189"/>
                </a:cubicBezTo>
                <a:cubicBezTo>
                  <a:pt x="113" y="191"/>
                  <a:pt x="111" y="192"/>
                  <a:pt x="110" y="195"/>
                </a:cubicBezTo>
                <a:close/>
                <a:moveTo>
                  <a:pt x="80" y="205"/>
                </a:moveTo>
                <a:cubicBezTo>
                  <a:pt x="79" y="207"/>
                  <a:pt x="78" y="208"/>
                  <a:pt x="78" y="209"/>
                </a:cubicBezTo>
                <a:cubicBezTo>
                  <a:pt x="79" y="208"/>
                  <a:pt x="80" y="206"/>
                  <a:pt x="80" y="205"/>
                </a:cubicBezTo>
                <a:close/>
                <a:moveTo>
                  <a:pt x="60" y="219"/>
                </a:moveTo>
                <a:cubicBezTo>
                  <a:pt x="59" y="219"/>
                  <a:pt x="59" y="220"/>
                  <a:pt x="59" y="220"/>
                </a:cubicBezTo>
                <a:cubicBezTo>
                  <a:pt x="60" y="219"/>
                  <a:pt x="59" y="220"/>
                  <a:pt x="60" y="220"/>
                </a:cubicBezTo>
                <a:cubicBezTo>
                  <a:pt x="60" y="219"/>
                  <a:pt x="60" y="219"/>
                  <a:pt x="60" y="219"/>
                </a:cubicBezTo>
                <a:close/>
                <a:moveTo>
                  <a:pt x="79" y="197"/>
                </a:moveTo>
                <a:cubicBezTo>
                  <a:pt x="80" y="196"/>
                  <a:pt x="81" y="195"/>
                  <a:pt x="81" y="193"/>
                </a:cubicBezTo>
                <a:cubicBezTo>
                  <a:pt x="81" y="195"/>
                  <a:pt x="79" y="196"/>
                  <a:pt x="79" y="197"/>
                </a:cubicBezTo>
                <a:close/>
                <a:moveTo>
                  <a:pt x="57" y="203"/>
                </a:moveTo>
                <a:cubicBezTo>
                  <a:pt x="57" y="203"/>
                  <a:pt x="57" y="204"/>
                  <a:pt x="56" y="204"/>
                </a:cubicBezTo>
                <a:cubicBezTo>
                  <a:pt x="57" y="204"/>
                  <a:pt x="57" y="203"/>
                  <a:pt x="58" y="203"/>
                </a:cubicBezTo>
                <a:cubicBezTo>
                  <a:pt x="59" y="201"/>
                  <a:pt x="57" y="204"/>
                  <a:pt x="57" y="203"/>
                </a:cubicBezTo>
                <a:close/>
                <a:moveTo>
                  <a:pt x="41" y="214"/>
                </a:moveTo>
                <a:cubicBezTo>
                  <a:pt x="42" y="213"/>
                  <a:pt x="43" y="212"/>
                  <a:pt x="43" y="211"/>
                </a:cubicBezTo>
                <a:cubicBezTo>
                  <a:pt x="43" y="212"/>
                  <a:pt x="41" y="214"/>
                  <a:pt x="41" y="214"/>
                </a:cubicBezTo>
                <a:close/>
                <a:moveTo>
                  <a:pt x="104" y="173"/>
                </a:moveTo>
                <a:cubicBezTo>
                  <a:pt x="105" y="173"/>
                  <a:pt x="105" y="173"/>
                  <a:pt x="105" y="173"/>
                </a:cubicBezTo>
                <a:cubicBezTo>
                  <a:pt x="105" y="172"/>
                  <a:pt x="105" y="172"/>
                  <a:pt x="105" y="172"/>
                </a:cubicBezTo>
                <a:cubicBezTo>
                  <a:pt x="105" y="171"/>
                  <a:pt x="104" y="173"/>
                  <a:pt x="104" y="173"/>
                </a:cubicBezTo>
                <a:close/>
                <a:moveTo>
                  <a:pt x="63" y="190"/>
                </a:moveTo>
                <a:cubicBezTo>
                  <a:pt x="63" y="191"/>
                  <a:pt x="62" y="192"/>
                  <a:pt x="62" y="192"/>
                </a:cubicBezTo>
                <a:cubicBezTo>
                  <a:pt x="62" y="193"/>
                  <a:pt x="60" y="194"/>
                  <a:pt x="60" y="196"/>
                </a:cubicBezTo>
                <a:cubicBezTo>
                  <a:pt x="61" y="195"/>
                  <a:pt x="61" y="194"/>
                  <a:pt x="63" y="193"/>
                </a:cubicBezTo>
                <a:cubicBezTo>
                  <a:pt x="63" y="192"/>
                  <a:pt x="62" y="193"/>
                  <a:pt x="62" y="193"/>
                </a:cubicBezTo>
                <a:cubicBezTo>
                  <a:pt x="62" y="192"/>
                  <a:pt x="64" y="191"/>
                  <a:pt x="63" y="190"/>
                </a:cubicBezTo>
                <a:close/>
                <a:moveTo>
                  <a:pt x="108" y="165"/>
                </a:moveTo>
                <a:cubicBezTo>
                  <a:pt x="108" y="164"/>
                  <a:pt x="107" y="165"/>
                  <a:pt x="106" y="166"/>
                </a:cubicBezTo>
                <a:cubicBezTo>
                  <a:pt x="105" y="167"/>
                  <a:pt x="107" y="165"/>
                  <a:pt x="106" y="167"/>
                </a:cubicBezTo>
                <a:cubicBezTo>
                  <a:pt x="107" y="166"/>
                  <a:pt x="107" y="166"/>
                  <a:pt x="108" y="165"/>
                </a:cubicBezTo>
                <a:close/>
                <a:moveTo>
                  <a:pt x="75" y="176"/>
                </a:moveTo>
                <a:cubicBezTo>
                  <a:pt x="74" y="178"/>
                  <a:pt x="73" y="179"/>
                  <a:pt x="72" y="180"/>
                </a:cubicBezTo>
                <a:cubicBezTo>
                  <a:pt x="72" y="180"/>
                  <a:pt x="75" y="177"/>
                  <a:pt x="75" y="176"/>
                </a:cubicBezTo>
                <a:close/>
                <a:moveTo>
                  <a:pt x="69" y="177"/>
                </a:moveTo>
                <a:cubicBezTo>
                  <a:pt x="69" y="178"/>
                  <a:pt x="68" y="178"/>
                  <a:pt x="67" y="180"/>
                </a:cubicBezTo>
                <a:cubicBezTo>
                  <a:pt x="68" y="179"/>
                  <a:pt x="69" y="178"/>
                  <a:pt x="69" y="177"/>
                </a:cubicBezTo>
                <a:close/>
                <a:moveTo>
                  <a:pt x="84" y="168"/>
                </a:moveTo>
                <a:cubicBezTo>
                  <a:pt x="85" y="168"/>
                  <a:pt x="86" y="167"/>
                  <a:pt x="87" y="166"/>
                </a:cubicBezTo>
                <a:cubicBezTo>
                  <a:pt x="86" y="167"/>
                  <a:pt x="85" y="167"/>
                  <a:pt x="84" y="168"/>
                </a:cubicBezTo>
                <a:close/>
                <a:moveTo>
                  <a:pt x="94" y="159"/>
                </a:moveTo>
                <a:cubicBezTo>
                  <a:pt x="93" y="160"/>
                  <a:pt x="93" y="160"/>
                  <a:pt x="93" y="160"/>
                </a:cubicBezTo>
                <a:cubicBezTo>
                  <a:pt x="94" y="160"/>
                  <a:pt x="94" y="159"/>
                  <a:pt x="95" y="158"/>
                </a:cubicBezTo>
                <a:cubicBezTo>
                  <a:pt x="95" y="158"/>
                  <a:pt x="94" y="158"/>
                  <a:pt x="94" y="159"/>
                </a:cubicBezTo>
                <a:close/>
                <a:moveTo>
                  <a:pt x="96" y="156"/>
                </a:moveTo>
                <a:cubicBezTo>
                  <a:pt x="97" y="156"/>
                  <a:pt x="98" y="155"/>
                  <a:pt x="98" y="154"/>
                </a:cubicBezTo>
                <a:cubicBezTo>
                  <a:pt x="99" y="154"/>
                  <a:pt x="97" y="155"/>
                  <a:pt x="96" y="156"/>
                </a:cubicBezTo>
                <a:close/>
                <a:moveTo>
                  <a:pt x="141" y="134"/>
                </a:moveTo>
                <a:cubicBezTo>
                  <a:pt x="141" y="134"/>
                  <a:pt x="141" y="134"/>
                  <a:pt x="141" y="134"/>
                </a:cubicBezTo>
                <a:cubicBezTo>
                  <a:pt x="141" y="133"/>
                  <a:pt x="142" y="133"/>
                  <a:pt x="142" y="133"/>
                </a:cubicBezTo>
                <a:cubicBezTo>
                  <a:pt x="143" y="133"/>
                  <a:pt x="142" y="132"/>
                  <a:pt x="143" y="132"/>
                </a:cubicBezTo>
                <a:cubicBezTo>
                  <a:pt x="144" y="130"/>
                  <a:pt x="142" y="133"/>
                  <a:pt x="142" y="132"/>
                </a:cubicBezTo>
                <a:cubicBezTo>
                  <a:pt x="141" y="132"/>
                  <a:pt x="139" y="135"/>
                  <a:pt x="141" y="134"/>
                </a:cubicBezTo>
                <a:close/>
                <a:moveTo>
                  <a:pt x="146" y="129"/>
                </a:moveTo>
                <a:cubicBezTo>
                  <a:pt x="145" y="129"/>
                  <a:pt x="145" y="129"/>
                  <a:pt x="145" y="129"/>
                </a:cubicBezTo>
                <a:cubicBezTo>
                  <a:pt x="144" y="130"/>
                  <a:pt x="144" y="130"/>
                  <a:pt x="143" y="131"/>
                </a:cubicBezTo>
                <a:cubicBezTo>
                  <a:pt x="144" y="131"/>
                  <a:pt x="144" y="130"/>
                  <a:pt x="144" y="130"/>
                </a:cubicBezTo>
                <a:cubicBezTo>
                  <a:pt x="145" y="130"/>
                  <a:pt x="145" y="130"/>
                  <a:pt x="145" y="130"/>
                </a:cubicBezTo>
                <a:cubicBezTo>
                  <a:pt x="146" y="130"/>
                  <a:pt x="146" y="129"/>
                  <a:pt x="146" y="129"/>
                </a:cubicBezTo>
                <a:close/>
                <a:moveTo>
                  <a:pt x="152" y="126"/>
                </a:moveTo>
                <a:cubicBezTo>
                  <a:pt x="151" y="126"/>
                  <a:pt x="151" y="127"/>
                  <a:pt x="150" y="128"/>
                </a:cubicBezTo>
                <a:cubicBezTo>
                  <a:pt x="151" y="127"/>
                  <a:pt x="152" y="127"/>
                  <a:pt x="152" y="126"/>
                </a:cubicBezTo>
                <a:close/>
                <a:moveTo>
                  <a:pt x="110" y="144"/>
                </a:moveTo>
                <a:cubicBezTo>
                  <a:pt x="112" y="143"/>
                  <a:pt x="111" y="142"/>
                  <a:pt x="110" y="142"/>
                </a:cubicBezTo>
                <a:cubicBezTo>
                  <a:pt x="109" y="144"/>
                  <a:pt x="110" y="143"/>
                  <a:pt x="110" y="144"/>
                </a:cubicBezTo>
                <a:close/>
                <a:moveTo>
                  <a:pt x="108" y="145"/>
                </a:moveTo>
                <a:cubicBezTo>
                  <a:pt x="109" y="143"/>
                  <a:pt x="111" y="142"/>
                  <a:pt x="111" y="141"/>
                </a:cubicBezTo>
                <a:cubicBezTo>
                  <a:pt x="110" y="142"/>
                  <a:pt x="108" y="143"/>
                  <a:pt x="108" y="145"/>
                </a:cubicBezTo>
                <a:close/>
                <a:moveTo>
                  <a:pt x="112" y="142"/>
                </a:moveTo>
                <a:cubicBezTo>
                  <a:pt x="113" y="141"/>
                  <a:pt x="114" y="140"/>
                  <a:pt x="114" y="139"/>
                </a:cubicBezTo>
                <a:cubicBezTo>
                  <a:pt x="113" y="140"/>
                  <a:pt x="113" y="141"/>
                  <a:pt x="112" y="142"/>
                </a:cubicBezTo>
                <a:cubicBezTo>
                  <a:pt x="112" y="142"/>
                  <a:pt x="112" y="141"/>
                  <a:pt x="112" y="142"/>
                </a:cubicBezTo>
                <a:close/>
                <a:moveTo>
                  <a:pt x="118" y="137"/>
                </a:moveTo>
                <a:cubicBezTo>
                  <a:pt x="117" y="139"/>
                  <a:pt x="117" y="139"/>
                  <a:pt x="117" y="139"/>
                </a:cubicBezTo>
                <a:cubicBezTo>
                  <a:pt x="119" y="137"/>
                  <a:pt x="120" y="137"/>
                  <a:pt x="118" y="137"/>
                </a:cubicBezTo>
                <a:close/>
                <a:moveTo>
                  <a:pt x="158" y="121"/>
                </a:moveTo>
                <a:cubicBezTo>
                  <a:pt x="159" y="121"/>
                  <a:pt x="160" y="120"/>
                  <a:pt x="160" y="119"/>
                </a:cubicBezTo>
                <a:cubicBezTo>
                  <a:pt x="159" y="120"/>
                  <a:pt x="158" y="120"/>
                  <a:pt x="158" y="121"/>
                </a:cubicBezTo>
                <a:close/>
                <a:moveTo>
                  <a:pt x="171" y="112"/>
                </a:moveTo>
                <a:cubicBezTo>
                  <a:pt x="173" y="109"/>
                  <a:pt x="176" y="108"/>
                  <a:pt x="177" y="106"/>
                </a:cubicBezTo>
                <a:cubicBezTo>
                  <a:pt x="175" y="108"/>
                  <a:pt x="173" y="109"/>
                  <a:pt x="171" y="111"/>
                </a:cubicBezTo>
                <a:cubicBezTo>
                  <a:pt x="171" y="111"/>
                  <a:pt x="171" y="111"/>
                  <a:pt x="171" y="110"/>
                </a:cubicBezTo>
                <a:cubicBezTo>
                  <a:pt x="169" y="111"/>
                  <a:pt x="170" y="112"/>
                  <a:pt x="171" y="112"/>
                </a:cubicBezTo>
                <a:close/>
                <a:moveTo>
                  <a:pt x="133" y="123"/>
                </a:moveTo>
                <a:cubicBezTo>
                  <a:pt x="132" y="122"/>
                  <a:pt x="131" y="125"/>
                  <a:pt x="132" y="125"/>
                </a:cubicBezTo>
                <a:cubicBezTo>
                  <a:pt x="133" y="124"/>
                  <a:pt x="132" y="123"/>
                  <a:pt x="133" y="123"/>
                </a:cubicBezTo>
                <a:close/>
                <a:moveTo>
                  <a:pt x="133" y="123"/>
                </a:moveTo>
                <a:cubicBezTo>
                  <a:pt x="134" y="123"/>
                  <a:pt x="134" y="122"/>
                  <a:pt x="135" y="121"/>
                </a:cubicBezTo>
                <a:cubicBezTo>
                  <a:pt x="134" y="121"/>
                  <a:pt x="133" y="122"/>
                  <a:pt x="133" y="123"/>
                </a:cubicBezTo>
                <a:close/>
                <a:moveTo>
                  <a:pt x="185" y="101"/>
                </a:moveTo>
                <a:cubicBezTo>
                  <a:pt x="184" y="101"/>
                  <a:pt x="183" y="101"/>
                  <a:pt x="183" y="102"/>
                </a:cubicBezTo>
                <a:cubicBezTo>
                  <a:pt x="184" y="102"/>
                  <a:pt x="184" y="102"/>
                  <a:pt x="184" y="102"/>
                </a:cubicBezTo>
                <a:cubicBezTo>
                  <a:pt x="185" y="101"/>
                  <a:pt x="184" y="101"/>
                  <a:pt x="185" y="101"/>
                </a:cubicBezTo>
                <a:close/>
                <a:moveTo>
                  <a:pt x="152" y="111"/>
                </a:moveTo>
                <a:cubicBezTo>
                  <a:pt x="152" y="110"/>
                  <a:pt x="151" y="110"/>
                  <a:pt x="152" y="109"/>
                </a:cubicBezTo>
                <a:cubicBezTo>
                  <a:pt x="151" y="110"/>
                  <a:pt x="150" y="112"/>
                  <a:pt x="152" y="111"/>
                </a:cubicBezTo>
                <a:close/>
                <a:moveTo>
                  <a:pt x="187" y="71"/>
                </a:moveTo>
                <a:cubicBezTo>
                  <a:pt x="186" y="72"/>
                  <a:pt x="186" y="73"/>
                  <a:pt x="185" y="74"/>
                </a:cubicBezTo>
                <a:cubicBezTo>
                  <a:pt x="187" y="73"/>
                  <a:pt x="187" y="72"/>
                  <a:pt x="187" y="71"/>
                </a:cubicBezTo>
                <a:close/>
                <a:moveTo>
                  <a:pt x="215" y="55"/>
                </a:moveTo>
                <a:cubicBezTo>
                  <a:pt x="216" y="55"/>
                  <a:pt x="216" y="54"/>
                  <a:pt x="217" y="54"/>
                </a:cubicBezTo>
                <a:cubicBezTo>
                  <a:pt x="218" y="54"/>
                  <a:pt x="216" y="55"/>
                  <a:pt x="216" y="55"/>
                </a:cubicBezTo>
                <a:cubicBezTo>
                  <a:pt x="217" y="55"/>
                  <a:pt x="218" y="54"/>
                  <a:pt x="219" y="53"/>
                </a:cubicBezTo>
                <a:cubicBezTo>
                  <a:pt x="218" y="54"/>
                  <a:pt x="218" y="54"/>
                  <a:pt x="217" y="53"/>
                </a:cubicBezTo>
                <a:cubicBezTo>
                  <a:pt x="218" y="52"/>
                  <a:pt x="220" y="52"/>
                  <a:pt x="221" y="51"/>
                </a:cubicBezTo>
                <a:cubicBezTo>
                  <a:pt x="220" y="51"/>
                  <a:pt x="220" y="52"/>
                  <a:pt x="219" y="52"/>
                </a:cubicBezTo>
                <a:cubicBezTo>
                  <a:pt x="217" y="53"/>
                  <a:pt x="216" y="54"/>
                  <a:pt x="215" y="54"/>
                </a:cubicBezTo>
                <a:cubicBezTo>
                  <a:pt x="215" y="55"/>
                  <a:pt x="216" y="54"/>
                  <a:pt x="215" y="55"/>
                </a:cubicBezTo>
                <a:close/>
                <a:moveTo>
                  <a:pt x="229" y="47"/>
                </a:moveTo>
                <a:cubicBezTo>
                  <a:pt x="228" y="47"/>
                  <a:pt x="227" y="49"/>
                  <a:pt x="227" y="48"/>
                </a:cubicBezTo>
                <a:cubicBezTo>
                  <a:pt x="226" y="48"/>
                  <a:pt x="226" y="49"/>
                  <a:pt x="226" y="49"/>
                </a:cubicBezTo>
                <a:cubicBezTo>
                  <a:pt x="228" y="49"/>
                  <a:pt x="228" y="49"/>
                  <a:pt x="228" y="49"/>
                </a:cubicBezTo>
                <a:cubicBezTo>
                  <a:pt x="229" y="48"/>
                  <a:pt x="229" y="48"/>
                  <a:pt x="229" y="47"/>
                </a:cubicBezTo>
                <a:close/>
                <a:moveTo>
                  <a:pt x="231" y="47"/>
                </a:moveTo>
                <a:cubicBezTo>
                  <a:pt x="231" y="47"/>
                  <a:pt x="232" y="46"/>
                  <a:pt x="233" y="45"/>
                </a:cubicBezTo>
                <a:cubicBezTo>
                  <a:pt x="232" y="45"/>
                  <a:pt x="232" y="45"/>
                  <a:pt x="232" y="45"/>
                </a:cubicBezTo>
                <a:cubicBezTo>
                  <a:pt x="231" y="46"/>
                  <a:pt x="231" y="46"/>
                  <a:pt x="231" y="46"/>
                </a:cubicBezTo>
                <a:cubicBezTo>
                  <a:pt x="231" y="46"/>
                  <a:pt x="231" y="46"/>
                  <a:pt x="230" y="47"/>
                </a:cubicBezTo>
                <a:cubicBezTo>
                  <a:pt x="231" y="47"/>
                  <a:pt x="230" y="47"/>
                  <a:pt x="231" y="47"/>
                </a:cubicBezTo>
                <a:close/>
                <a:moveTo>
                  <a:pt x="236" y="45"/>
                </a:moveTo>
                <a:cubicBezTo>
                  <a:pt x="237" y="44"/>
                  <a:pt x="238" y="44"/>
                  <a:pt x="239" y="43"/>
                </a:cubicBezTo>
                <a:cubicBezTo>
                  <a:pt x="238" y="43"/>
                  <a:pt x="237" y="45"/>
                  <a:pt x="235" y="45"/>
                </a:cubicBezTo>
                <a:cubicBezTo>
                  <a:pt x="235" y="45"/>
                  <a:pt x="236" y="45"/>
                  <a:pt x="236" y="45"/>
                </a:cubicBezTo>
                <a:close/>
                <a:moveTo>
                  <a:pt x="241" y="42"/>
                </a:moveTo>
                <a:cubicBezTo>
                  <a:pt x="241" y="42"/>
                  <a:pt x="242" y="42"/>
                  <a:pt x="242" y="41"/>
                </a:cubicBezTo>
                <a:cubicBezTo>
                  <a:pt x="242" y="41"/>
                  <a:pt x="241" y="41"/>
                  <a:pt x="241" y="41"/>
                </a:cubicBezTo>
                <a:cubicBezTo>
                  <a:pt x="240" y="42"/>
                  <a:pt x="240" y="42"/>
                  <a:pt x="241" y="42"/>
                </a:cubicBezTo>
                <a:close/>
                <a:moveTo>
                  <a:pt x="243" y="41"/>
                </a:moveTo>
                <a:cubicBezTo>
                  <a:pt x="244" y="41"/>
                  <a:pt x="243" y="41"/>
                  <a:pt x="244" y="41"/>
                </a:cubicBezTo>
                <a:cubicBezTo>
                  <a:pt x="244" y="40"/>
                  <a:pt x="243" y="40"/>
                  <a:pt x="243" y="40"/>
                </a:cubicBezTo>
                <a:cubicBezTo>
                  <a:pt x="242" y="41"/>
                  <a:pt x="242" y="41"/>
                  <a:pt x="242" y="41"/>
                </a:cubicBezTo>
                <a:cubicBezTo>
                  <a:pt x="243" y="41"/>
                  <a:pt x="242" y="41"/>
                  <a:pt x="243" y="41"/>
                </a:cubicBezTo>
                <a:close/>
                <a:moveTo>
                  <a:pt x="247" y="38"/>
                </a:moveTo>
                <a:cubicBezTo>
                  <a:pt x="246" y="39"/>
                  <a:pt x="244" y="39"/>
                  <a:pt x="243" y="39"/>
                </a:cubicBezTo>
                <a:cubicBezTo>
                  <a:pt x="243" y="40"/>
                  <a:pt x="246" y="39"/>
                  <a:pt x="247" y="38"/>
                </a:cubicBezTo>
                <a:close/>
                <a:moveTo>
                  <a:pt x="262" y="32"/>
                </a:moveTo>
                <a:cubicBezTo>
                  <a:pt x="263" y="32"/>
                  <a:pt x="264" y="31"/>
                  <a:pt x="264" y="31"/>
                </a:cubicBezTo>
                <a:cubicBezTo>
                  <a:pt x="263" y="31"/>
                  <a:pt x="263" y="32"/>
                  <a:pt x="262" y="31"/>
                </a:cubicBezTo>
                <a:cubicBezTo>
                  <a:pt x="261" y="32"/>
                  <a:pt x="261" y="33"/>
                  <a:pt x="262" y="32"/>
                </a:cubicBezTo>
                <a:close/>
                <a:moveTo>
                  <a:pt x="273" y="27"/>
                </a:moveTo>
                <a:cubicBezTo>
                  <a:pt x="272" y="28"/>
                  <a:pt x="272" y="28"/>
                  <a:pt x="272" y="28"/>
                </a:cubicBezTo>
                <a:cubicBezTo>
                  <a:pt x="273" y="28"/>
                  <a:pt x="274" y="27"/>
                  <a:pt x="275" y="27"/>
                </a:cubicBezTo>
                <a:lnTo>
                  <a:pt x="273" y="27"/>
                </a:lnTo>
                <a:close/>
                <a:moveTo>
                  <a:pt x="281" y="24"/>
                </a:moveTo>
                <a:cubicBezTo>
                  <a:pt x="280" y="24"/>
                  <a:pt x="281" y="24"/>
                  <a:pt x="280" y="25"/>
                </a:cubicBezTo>
                <a:cubicBezTo>
                  <a:pt x="280" y="25"/>
                  <a:pt x="279" y="25"/>
                  <a:pt x="278" y="26"/>
                </a:cubicBezTo>
                <a:cubicBezTo>
                  <a:pt x="280" y="25"/>
                  <a:pt x="281" y="25"/>
                  <a:pt x="282" y="24"/>
                </a:cubicBezTo>
                <a:cubicBezTo>
                  <a:pt x="283" y="24"/>
                  <a:pt x="280" y="25"/>
                  <a:pt x="281" y="24"/>
                </a:cubicBezTo>
                <a:close/>
                <a:moveTo>
                  <a:pt x="282" y="23"/>
                </a:moveTo>
                <a:cubicBezTo>
                  <a:pt x="283" y="23"/>
                  <a:pt x="284" y="22"/>
                  <a:pt x="285" y="22"/>
                </a:cubicBezTo>
                <a:cubicBezTo>
                  <a:pt x="284" y="22"/>
                  <a:pt x="283" y="22"/>
                  <a:pt x="282" y="22"/>
                </a:cubicBezTo>
                <a:cubicBezTo>
                  <a:pt x="282" y="23"/>
                  <a:pt x="283" y="22"/>
                  <a:pt x="282" y="23"/>
                </a:cubicBezTo>
                <a:close/>
                <a:moveTo>
                  <a:pt x="290" y="22"/>
                </a:moveTo>
                <a:cubicBezTo>
                  <a:pt x="292" y="21"/>
                  <a:pt x="294" y="20"/>
                  <a:pt x="296" y="20"/>
                </a:cubicBezTo>
                <a:cubicBezTo>
                  <a:pt x="297" y="19"/>
                  <a:pt x="294" y="20"/>
                  <a:pt x="293" y="20"/>
                </a:cubicBezTo>
                <a:cubicBezTo>
                  <a:pt x="292" y="20"/>
                  <a:pt x="293" y="20"/>
                  <a:pt x="291" y="21"/>
                </a:cubicBezTo>
                <a:cubicBezTo>
                  <a:pt x="289" y="21"/>
                  <a:pt x="289" y="21"/>
                  <a:pt x="288" y="21"/>
                </a:cubicBezTo>
                <a:cubicBezTo>
                  <a:pt x="288" y="22"/>
                  <a:pt x="288" y="22"/>
                  <a:pt x="290" y="22"/>
                </a:cubicBezTo>
                <a:close/>
                <a:moveTo>
                  <a:pt x="290" y="20"/>
                </a:moveTo>
                <a:cubicBezTo>
                  <a:pt x="292" y="20"/>
                  <a:pt x="293" y="19"/>
                  <a:pt x="295" y="19"/>
                </a:cubicBezTo>
                <a:cubicBezTo>
                  <a:pt x="294" y="19"/>
                  <a:pt x="291" y="19"/>
                  <a:pt x="290" y="20"/>
                </a:cubicBezTo>
                <a:close/>
                <a:moveTo>
                  <a:pt x="297" y="17"/>
                </a:moveTo>
                <a:cubicBezTo>
                  <a:pt x="298" y="17"/>
                  <a:pt x="298" y="17"/>
                  <a:pt x="299" y="17"/>
                </a:cubicBezTo>
                <a:cubicBezTo>
                  <a:pt x="300" y="17"/>
                  <a:pt x="298" y="17"/>
                  <a:pt x="299" y="16"/>
                </a:cubicBezTo>
                <a:cubicBezTo>
                  <a:pt x="298" y="16"/>
                  <a:pt x="298" y="17"/>
                  <a:pt x="297" y="17"/>
                </a:cubicBezTo>
                <a:cubicBezTo>
                  <a:pt x="298" y="17"/>
                  <a:pt x="298" y="17"/>
                  <a:pt x="297" y="17"/>
                </a:cubicBezTo>
                <a:close/>
                <a:moveTo>
                  <a:pt x="308" y="13"/>
                </a:moveTo>
                <a:cubicBezTo>
                  <a:pt x="308" y="14"/>
                  <a:pt x="308" y="14"/>
                  <a:pt x="307" y="14"/>
                </a:cubicBezTo>
                <a:cubicBezTo>
                  <a:pt x="307" y="14"/>
                  <a:pt x="308" y="14"/>
                  <a:pt x="309" y="14"/>
                </a:cubicBezTo>
                <a:cubicBezTo>
                  <a:pt x="308" y="14"/>
                  <a:pt x="309" y="13"/>
                  <a:pt x="308" y="13"/>
                </a:cubicBezTo>
                <a:close/>
                <a:moveTo>
                  <a:pt x="431" y="1"/>
                </a:moveTo>
                <a:cubicBezTo>
                  <a:pt x="430" y="1"/>
                  <a:pt x="429" y="0"/>
                  <a:pt x="427" y="0"/>
                </a:cubicBezTo>
                <a:cubicBezTo>
                  <a:pt x="426" y="0"/>
                  <a:pt x="427" y="1"/>
                  <a:pt x="426" y="1"/>
                </a:cubicBezTo>
                <a:cubicBezTo>
                  <a:pt x="428" y="1"/>
                  <a:pt x="430" y="1"/>
                  <a:pt x="431" y="1"/>
                </a:cubicBezTo>
                <a:close/>
                <a:moveTo>
                  <a:pt x="460" y="2"/>
                </a:moveTo>
                <a:cubicBezTo>
                  <a:pt x="461" y="2"/>
                  <a:pt x="462" y="2"/>
                  <a:pt x="463" y="2"/>
                </a:cubicBezTo>
                <a:cubicBezTo>
                  <a:pt x="463" y="2"/>
                  <a:pt x="461" y="1"/>
                  <a:pt x="460" y="2"/>
                </a:cubicBezTo>
                <a:close/>
                <a:moveTo>
                  <a:pt x="500" y="10"/>
                </a:moveTo>
                <a:cubicBezTo>
                  <a:pt x="498" y="9"/>
                  <a:pt x="497" y="9"/>
                  <a:pt x="495" y="9"/>
                </a:cubicBezTo>
                <a:cubicBezTo>
                  <a:pt x="495" y="9"/>
                  <a:pt x="498" y="10"/>
                  <a:pt x="500" y="10"/>
                </a:cubicBezTo>
                <a:close/>
                <a:moveTo>
                  <a:pt x="512" y="13"/>
                </a:moveTo>
                <a:cubicBezTo>
                  <a:pt x="514" y="13"/>
                  <a:pt x="517" y="14"/>
                  <a:pt x="517" y="14"/>
                </a:cubicBezTo>
                <a:cubicBezTo>
                  <a:pt x="516" y="13"/>
                  <a:pt x="513" y="13"/>
                  <a:pt x="512" y="13"/>
                </a:cubicBezTo>
                <a:close/>
                <a:moveTo>
                  <a:pt x="545" y="23"/>
                </a:moveTo>
                <a:cubicBezTo>
                  <a:pt x="546" y="24"/>
                  <a:pt x="547" y="24"/>
                  <a:pt x="548" y="25"/>
                </a:cubicBezTo>
                <a:cubicBezTo>
                  <a:pt x="549" y="25"/>
                  <a:pt x="546" y="23"/>
                  <a:pt x="545" y="23"/>
                </a:cubicBezTo>
                <a:close/>
                <a:moveTo>
                  <a:pt x="578" y="40"/>
                </a:moveTo>
                <a:cubicBezTo>
                  <a:pt x="578" y="40"/>
                  <a:pt x="577" y="39"/>
                  <a:pt x="576" y="39"/>
                </a:cubicBezTo>
                <a:cubicBezTo>
                  <a:pt x="577" y="40"/>
                  <a:pt x="576" y="40"/>
                  <a:pt x="577" y="40"/>
                </a:cubicBezTo>
                <a:cubicBezTo>
                  <a:pt x="577" y="40"/>
                  <a:pt x="578" y="40"/>
                  <a:pt x="578" y="40"/>
                </a:cubicBezTo>
                <a:close/>
                <a:moveTo>
                  <a:pt x="642" y="137"/>
                </a:moveTo>
                <a:cubicBezTo>
                  <a:pt x="644" y="139"/>
                  <a:pt x="646" y="140"/>
                  <a:pt x="648" y="142"/>
                </a:cubicBezTo>
                <a:cubicBezTo>
                  <a:pt x="647" y="141"/>
                  <a:pt x="644" y="138"/>
                  <a:pt x="642" y="137"/>
                </a:cubicBezTo>
                <a:close/>
                <a:moveTo>
                  <a:pt x="650" y="144"/>
                </a:moveTo>
                <a:cubicBezTo>
                  <a:pt x="650" y="143"/>
                  <a:pt x="649" y="143"/>
                  <a:pt x="648" y="142"/>
                </a:cubicBezTo>
                <a:cubicBezTo>
                  <a:pt x="649" y="143"/>
                  <a:pt x="649" y="144"/>
                  <a:pt x="650" y="144"/>
                </a:cubicBezTo>
                <a:close/>
                <a:moveTo>
                  <a:pt x="633" y="74"/>
                </a:moveTo>
                <a:cubicBezTo>
                  <a:pt x="635" y="75"/>
                  <a:pt x="635" y="76"/>
                  <a:pt x="637" y="77"/>
                </a:cubicBezTo>
                <a:cubicBezTo>
                  <a:pt x="636" y="75"/>
                  <a:pt x="634" y="74"/>
                  <a:pt x="632" y="73"/>
                </a:cubicBezTo>
                <a:cubicBezTo>
                  <a:pt x="633" y="74"/>
                  <a:pt x="632" y="74"/>
                  <a:pt x="633" y="74"/>
                </a:cubicBezTo>
                <a:cubicBezTo>
                  <a:pt x="633" y="74"/>
                  <a:pt x="633" y="74"/>
                  <a:pt x="633" y="74"/>
                </a:cubicBezTo>
                <a:close/>
                <a:moveTo>
                  <a:pt x="640" y="83"/>
                </a:moveTo>
                <a:cubicBezTo>
                  <a:pt x="640" y="82"/>
                  <a:pt x="642" y="83"/>
                  <a:pt x="641" y="82"/>
                </a:cubicBezTo>
                <a:cubicBezTo>
                  <a:pt x="640" y="81"/>
                  <a:pt x="640" y="82"/>
                  <a:pt x="640" y="83"/>
                </a:cubicBezTo>
                <a:close/>
                <a:moveTo>
                  <a:pt x="641" y="81"/>
                </a:moveTo>
                <a:cubicBezTo>
                  <a:pt x="641" y="80"/>
                  <a:pt x="640" y="80"/>
                  <a:pt x="639" y="79"/>
                </a:cubicBezTo>
                <a:cubicBezTo>
                  <a:pt x="639" y="79"/>
                  <a:pt x="639" y="80"/>
                  <a:pt x="640" y="80"/>
                </a:cubicBezTo>
                <a:cubicBezTo>
                  <a:pt x="641" y="81"/>
                  <a:pt x="641" y="81"/>
                  <a:pt x="641" y="81"/>
                </a:cubicBezTo>
                <a:close/>
                <a:moveTo>
                  <a:pt x="701" y="139"/>
                </a:moveTo>
                <a:cubicBezTo>
                  <a:pt x="700" y="138"/>
                  <a:pt x="700" y="138"/>
                  <a:pt x="699" y="137"/>
                </a:cubicBezTo>
                <a:cubicBezTo>
                  <a:pt x="699" y="138"/>
                  <a:pt x="699" y="137"/>
                  <a:pt x="699" y="137"/>
                </a:cubicBezTo>
                <a:cubicBezTo>
                  <a:pt x="699" y="138"/>
                  <a:pt x="700" y="138"/>
                  <a:pt x="701" y="139"/>
                </a:cubicBezTo>
                <a:close/>
                <a:moveTo>
                  <a:pt x="705" y="142"/>
                </a:moveTo>
                <a:cubicBezTo>
                  <a:pt x="704" y="141"/>
                  <a:pt x="704" y="140"/>
                  <a:pt x="703" y="141"/>
                </a:cubicBezTo>
                <a:cubicBezTo>
                  <a:pt x="704" y="141"/>
                  <a:pt x="705" y="142"/>
                  <a:pt x="705" y="142"/>
                </a:cubicBezTo>
                <a:close/>
                <a:moveTo>
                  <a:pt x="714" y="155"/>
                </a:moveTo>
                <a:cubicBezTo>
                  <a:pt x="712" y="151"/>
                  <a:pt x="709" y="149"/>
                  <a:pt x="706" y="146"/>
                </a:cubicBezTo>
                <a:cubicBezTo>
                  <a:pt x="708" y="148"/>
                  <a:pt x="710" y="151"/>
                  <a:pt x="712" y="153"/>
                </a:cubicBezTo>
                <a:cubicBezTo>
                  <a:pt x="712" y="152"/>
                  <a:pt x="713" y="154"/>
                  <a:pt x="714" y="155"/>
                </a:cubicBezTo>
                <a:close/>
                <a:moveTo>
                  <a:pt x="713" y="154"/>
                </a:moveTo>
                <a:cubicBezTo>
                  <a:pt x="713" y="155"/>
                  <a:pt x="715" y="156"/>
                  <a:pt x="715" y="157"/>
                </a:cubicBezTo>
                <a:cubicBezTo>
                  <a:pt x="715" y="156"/>
                  <a:pt x="714" y="155"/>
                  <a:pt x="713" y="154"/>
                </a:cubicBezTo>
                <a:close/>
                <a:moveTo>
                  <a:pt x="716" y="158"/>
                </a:moveTo>
                <a:cubicBezTo>
                  <a:pt x="717" y="159"/>
                  <a:pt x="718" y="161"/>
                  <a:pt x="719" y="162"/>
                </a:cubicBezTo>
                <a:cubicBezTo>
                  <a:pt x="719" y="161"/>
                  <a:pt x="717" y="159"/>
                  <a:pt x="716" y="158"/>
                </a:cubicBezTo>
                <a:close/>
                <a:moveTo>
                  <a:pt x="718" y="162"/>
                </a:moveTo>
                <a:cubicBezTo>
                  <a:pt x="719" y="163"/>
                  <a:pt x="719" y="164"/>
                  <a:pt x="719" y="165"/>
                </a:cubicBezTo>
                <a:cubicBezTo>
                  <a:pt x="720" y="165"/>
                  <a:pt x="721" y="166"/>
                  <a:pt x="721" y="165"/>
                </a:cubicBezTo>
                <a:cubicBezTo>
                  <a:pt x="720" y="165"/>
                  <a:pt x="719" y="163"/>
                  <a:pt x="718" y="162"/>
                </a:cubicBezTo>
                <a:close/>
                <a:moveTo>
                  <a:pt x="726" y="163"/>
                </a:moveTo>
                <a:cubicBezTo>
                  <a:pt x="726" y="162"/>
                  <a:pt x="726" y="162"/>
                  <a:pt x="725" y="161"/>
                </a:cubicBezTo>
                <a:cubicBezTo>
                  <a:pt x="725" y="161"/>
                  <a:pt x="725" y="161"/>
                  <a:pt x="725" y="161"/>
                </a:cubicBezTo>
                <a:cubicBezTo>
                  <a:pt x="724" y="161"/>
                  <a:pt x="725" y="163"/>
                  <a:pt x="726" y="163"/>
                </a:cubicBezTo>
                <a:close/>
                <a:moveTo>
                  <a:pt x="731" y="178"/>
                </a:moveTo>
                <a:cubicBezTo>
                  <a:pt x="730" y="176"/>
                  <a:pt x="731" y="179"/>
                  <a:pt x="732" y="178"/>
                </a:cubicBezTo>
                <a:cubicBezTo>
                  <a:pt x="732" y="177"/>
                  <a:pt x="730" y="177"/>
                  <a:pt x="730" y="176"/>
                </a:cubicBezTo>
                <a:cubicBezTo>
                  <a:pt x="730" y="176"/>
                  <a:pt x="730" y="178"/>
                  <a:pt x="730" y="176"/>
                </a:cubicBezTo>
                <a:cubicBezTo>
                  <a:pt x="729" y="176"/>
                  <a:pt x="729" y="176"/>
                  <a:pt x="729" y="176"/>
                </a:cubicBezTo>
                <a:cubicBezTo>
                  <a:pt x="730" y="177"/>
                  <a:pt x="730" y="177"/>
                  <a:pt x="730" y="177"/>
                </a:cubicBezTo>
                <a:cubicBezTo>
                  <a:pt x="730" y="178"/>
                  <a:pt x="732" y="181"/>
                  <a:pt x="734" y="182"/>
                </a:cubicBezTo>
                <a:cubicBezTo>
                  <a:pt x="734" y="182"/>
                  <a:pt x="734" y="182"/>
                  <a:pt x="734" y="182"/>
                </a:cubicBezTo>
                <a:cubicBezTo>
                  <a:pt x="733" y="181"/>
                  <a:pt x="732" y="179"/>
                  <a:pt x="731" y="178"/>
                </a:cubicBezTo>
                <a:close/>
                <a:moveTo>
                  <a:pt x="728" y="166"/>
                </a:moveTo>
                <a:cubicBezTo>
                  <a:pt x="729" y="168"/>
                  <a:pt x="731" y="170"/>
                  <a:pt x="732" y="171"/>
                </a:cubicBezTo>
                <a:cubicBezTo>
                  <a:pt x="731" y="169"/>
                  <a:pt x="730" y="168"/>
                  <a:pt x="728" y="166"/>
                </a:cubicBezTo>
                <a:close/>
                <a:moveTo>
                  <a:pt x="737" y="187"/>
                </a:moveTo>
                <a:cubicBezTo>
                  <a:pt x="737" y="186"/>
                  <a:pt x="736" y="185"/>
                  <a:pt x="735" y="184"/>
                </a:cubicBezTo>
                <a:cubicBezTo>
                  <a:pt x="735" y="185"/>
                  <a:pt x="735" y="185"/>
                  <a:pt x="735" y="187"/>
                </a:cubicBezTo>
                <a:cubicBezTo>
                  <a:pt x="736" y="186"/>
                  <a:pt x="736" y="186"/>
                  <a:pt x="737" y="187"/>
                </a:cubicBezTo>
                <a:close/>
                <a:moveTo>
                  <a:pt x="737" y="186"/>
                </a:moveTo>
                <a:cubicBezTo>
                  <a:pt x="737" y="187"/>
                  <a:pt x="738" y="188"/>
                  <a:pt x="739" y="190"/>
                </a:cubicBezTo>
                <a:cubicBezTo>
                  <a:pt x="738" y="188"/>
                  <a:pt x="738" y="187"/>
                  <a:pt x="737" y="186"/>
                </a:cubicBezTo>
                <a:close/>
                <a:moveTo>
                  <a:pt x="745" y="199"/>
                </a:moveTo>
                <a:cubicBezTo>
                  <a:pt x="744" y="197"/>
                  <a:pt x="742" y="195"/>
                  <a:pt x="741" y="193"/>
                </a:cubicBezTo>
                <a:cubicBezTo>
                  <a:pt x="740" y="193"/>
                  <a:pt x="744" y="197"/>
                  <a:pt x="744" y="199"/>
                </a:cubicBezTo>
                <a:cubicBezTo>
                  <a:pt x="745" y="199"/>
                  <a:pt x="744" y="198"/>
                  <a:pt x="745" y="199"/>
                </a:cubicBezTo>
                <a:close/>
                <a:moveTo>
                  <a:pt x="741" y="192"/>
                </a:moveTo>
                <a:cubicBezTo>
                  <a:pt x="742" y="194"/>
                  <a:pt x="744" y="196"/>
                  <a:pt x="745" y="198"/>
                </a:cubicBezTo>
                <a:cubicBezTo>
                  <a:pt x="745" y="196"/>
                  <a:pt x="743" y="194"/>
                  <a:pt x="741" y="192"/>
                </a:cubicBezTo>
                <a:close/>
                <a:moveTo>
                  <a:pt x="745" y="196"/>
                </a:moveTo>
                <a:cubicBezTo>
                  <a:pt x="745" y="196"/>
                  <a:pt x="747" y="198"/>
                  <a:pt x="747" y="199"/>
                </a:cubicBezTo>
                <a:cubicBezTo>
                  <a:pt x="747" y="198"/>
                  <a:pt x="746" y="197"/>
                  <a:pt x="745" y="196"/>
                </a:cubicBezTo>
                <a:close/>
                <a:moveTo>
                  <a:pt x="749" y="203"/>
                </a:moveTo>
                <a:cubicBezTo>
                  <a:pt x="747" y="201"/>
                  <a:pt x="747" y="199"/>
                  <a:pt x="746" y="198"/>
                </a:cubicBezTo>
                <a:cubicBezTo>
                  <a:pt x="746" y="199"/>
                  <a:pt x="747" y="201"/>
                  <a:pt x="749" y="203"/>
                </a:cubicBezTo>
                <a:close/>
                <a:moveTo>
                  <a:pt x="750" y="207"/>
                </a:moveTo>
                <a:cubicBezTo>
                  <a:pt x="749" y="205"/>
                  <a:pt x="751" y="207"/>
                  <a:pt x="751" y="208"/>
                </a:cubicBezTo>
                <a:cubicBezTo>
                  <a:pt x="751" y="209"/>
                  <a:pt x="750" y="208"/>
                  <a:pt x="750" y="207"/>
                </a:cubicBezTo>
                <a:cubicBezTo>
                  <a:pt x="749" y="208"/>
                  <a:pt x="751" y="208"/>
                  <a:pt x="751" y="209"/>
                </a:cubicBezTo>
                <a:cubicBezTo>
                  <a:pt x="752" y="210"/>
                  <a:pt x="755" y="213"/>
                  <a:pt x="756" y="215"/>
                </a:cubicBezTo>
                <a:cubicBezTo>
                  <a:pt x="757" y="215"/>
                  <a:pt x="754" y="211"/>
                  <a:pt x="753" y="211"/>
                </a:cubicBezTo>
                <a:cubicBezTo>
                  <a:pt x="754" y="211"/>
                  <a:pt x="752" y="209"/>
                  <a:pt x="753" y="209"/>
                </a:cubicBezTo>
                <a:cubicBezTo>
                  <a:pt x="751" y="207"/>
                  <a:pt x="749" y="206"/>
                  <a:pt x="747" y="203"/>
                </a:cubicBezTo>
                <a:cubicBezTo>
                  <a:pt x="747" y="204"/>
                  <a:pt x="748" y="206"/>
                  <a:pt x="750" y="207"/>
                </a:cubicBezTo>
                <a:close/>
                <a:moveTo>
                  <a:pt x="755" y="215"/>
                </a:moveTo>
                <a:cubicBezTo>
                  <a:pt x="755" y="214"/>
                  <a:pt x="755" y="215"/>
                  <a:pt x="755" y="216"/>
                </a:cubicBezTo>
                <a:cubicBezTo>
                  <a:pt x="755" y="217"/>
                  <a:pt x="756" y="217"/>
                  <a:pt x="757" y="218"/>
                </a:cubicBezTo>
                <a:cubicBezTo>
                  <a:pt x="757" y="218"/>
                  <a:pt x="757" y="218"/>
                  <a:pt x="757" y="218"/>
                </a:cubicBezTo>
                <a:cubicBezTo>
                  <a:pt x="757" y="216"/>
                  <a:pt x="757" y="216"/>
                  <a:pt x="757" y="216"/>
                </a:cubicBezTo>
                <a:cubicBezTo>
                  <a:pt x="756" y="216"/>
                  <a:pt x="756" y="217"/>
                  <a:pt x="755" y="215"/>
                </a:cubicBezTo>
                <a:close/>
                <a:moveTo>
                  <a:pt x="756" y="219"/>
                </a:moveTo>
                <a:cubicBezTo>
                  <a:pt x="756" y="220"/>
                  <a:pt x="758" y="222"/>
                  <a:pt x="757" y="220"/>
                </a:cubicBezTo>
                <a:cubicBezTo>
                  <a:pt x="757" y="219"/>
                  <a:pt x="757" y="219"/>
                  <a:pt x="756" y="219"/>
                </a:cubicBezTo>
                <a:close/>
                <a:moveTo>
                  <a:pt x="760" y="223"/>
                </a:moveTo>
                <a:cubicBezTo>
                  <a:pt x="760" y="222"/>
                  <a:pt x="759" y="221"/>
                  <a:pt x="758" y="220"/>
                </a:cubicBezTo>
                <a:cubicBezTo>
                  <a:pt x="757" y="220"/>
                  <a:pt x="759" y="222"/>
                  <a:pt x="759" y="222"/>
                </a:cubicBezTo>
                <a:cubicBezTo>
                  <a:pt x="759" y="222"/>
                  <a:pt x="759" y="222"/>
                  <a:pt x="760" y="223"/>
                </a:cubicBezTo>
                <a:close/>
                <a:moveTo>
                  <a:pt x="6" y="330"/>
                </a:moveTo>
                <a:cubicBezTo>
                  <a:pt x="5" y="330"/>
                  <a:pt x="5" y="331"/>
                  <a:pt x="5" y="332"/>
                </a:cubicBezTo>
                <a:cubicBezTo>
                  <a:pt x="3" y="334"/>
                  <a:pt x="2" y="337"/>
                  <a:pt x="1" y="338"/>
                </a:cubicBezTo>
                <a:cubicBezTo>
                  <a:pt x="1" y="339"/>
                  <a:pt x="3" y="337"/>
                  <a:pt x="3" y="336"/>
                </a:cubicBezTo>
                <a:cubicBezTo>
                  <a:pt x="3" y="338"/>
                  <a:pt x="2" y="338"/>
                  <a:pt x="2" y="340"/>
                </a:cubicBezTo>
                <a:cubicBezTo>
                  <a:pt x="1" y="340"/>
                  <a:pt x="2" y="339"/>
                  <a:pt x="1" y="340"/>
                </a:cubicBezTo>
                <a:cubicBezTo>
                  <a:pt x="1" y="340"/>
                  <a:pt x="0" y="341"/>
                  <a:pt x="0" y="341"/>
                </a:cubicBezTo>
                <a:cubicBezTo>
                  <a:pt x="1" y="339"/>
                  <a:pt x="2" y="343"/>
                  <a:pt x="1" y="340"/>
                </a:cubicBezTo>
                <a:cubicBezTo>
                  <a:pt x="3" y="338"/>
                  <a:pt x="4" y="335"/>
                  <a:pt x="6" y="333"/>
                </a:cubicBezTo>
                <a:cubicBezTo>
                  <a:pt x="6" y="331"/>
                  <a:pt x="6" y="331"/>
                  <a:pt x="7" y="331"/>
                </a:cubicBezTo>
                <a:cubicBezTo>
                  <a:pt x="7" y="330"/>
                  <a:pt x="6" y="331"/>
                  <a:pt x="6" y="330"/>
                </a:cubicBezTo>
                <a:cubicBezTo>
                  <a:pt x="7" y="329"/>
                  <a:pt x="7" y="330"/>
                  <a:pt x="7" y="329"/>
                </a:cubicBezTo>
                <a:cubicBezTo>
                  <a:pt x="7" y="329"/>
                  <a:pt x="7" y="328"/>
                  <a:pt x="7" y="326"/>
                </a:cubicBezTo>
                <a:cubicBezTo>
                  <a:pt x="7" y="327"/>
                  <a:pt x="7" y="328"/>
                  <a:pt x="6" y="330"/>
                </a:cubicBezTo>
                <a:close/>
                <a:moveTo>
                  <a:pt x="19" y="313"/>
                </a:moveTo>
                <a:cubicBezTo>
                  <a:pt x="19" y="314"/>
                  <a:pt x="18" y="315"/>
                  <a:pt x="18" y="316"/>
                </a:cubicBezTo>
                <a:cubicBezTo>
                  <a:pt x="19" y="315"/>
                  <a:pt x="19" y="313"/>
                  <a:pt x="20" y="312"/>
                </a:cubicBezTo>
                <a:cubicBezTo>
                  <a:pt x="19" y="313"/>
                  <a:pt x="20" y="312"/>
                  <a:pt x="19" y="313"/>
                </a:cubicBezTo>
                <a:close/>
                <a:moveTo>
                  <a:pt x="150" y="113"/>
                </a:moveTo>
                <a:cubicBezTo>
                  <a:pt x="150" y="113"/>
                  <a:pt x="150" y="113"/>
                  <a:pt x="149" y="113"/>
                </a:cubicBezTo>
                <a:cubicBezTo>
                  <a:pt x="150" y="113"/>
                  <a:pt x="150" y="113"/>
                  <a:pt x="150" y="113"/>
                </a:cubicBezTo>
                <a:cubicBezTo>
                  <a:pt x="150" y="113"/>
                  <a:pt x="150" y="113"/>
                  <a:pt x="150" y="113"/>
                </a:cubicBezTo>
                <a:close/>
                <a:moveTo>
                  <a:pt x="83" y="234"/>
                </a:moveTo>
                <a:cubicBezTo>
                  <a:pt x="83" y="235"/>
                  <a:pt x="82" y="235"/>
                  <a:pt x="82" y="236"/>
                </a:cubicBezTo>
                <a:cubicBezTo>
                  <a:pt x="82" y="235"/>
                  <a:pt x="83" y="235"/>
                  <a:pt x="83" y="234"/>
                </a:cubicBezTo>
                <a:close/>
                <a:moveTo>
                  <a:pt x="72" y="249"/>
                </a:moveTo>
                <a:cubicBezTo>
                  <a:pt x="72" y="250"/>
                  <a:pt x="69" y="252"/>
                  <a:pt x="68" y="254"/>
                </a:cubicBezTo>
                <a:cubicBezTo>
                  <a:pt x="71" y="251"/>
                  <a:pt x="73" y="248"/>
                  <a:pt x="75" y="245"/>
                </a:cubicBezTo>
                <a:cubicBezTo>
                  <a:pt x="75" y="244"/>
                  <a:pt x="74" y="246"/>
                  <a:pt x="74" y="246"/>
                </a:cubicBezTo>
                <a:cubicBezTo>
                  <a:pt x="73" y="247"/>
                  <a:pt x="73" y="248"/>
                  <a:pt x="72" y="249"/>
                </a:cubicBezTo>
                <a:close/>
                <a:moveTo>
                  <a:pt x="150" y="113"/>
                </a:moveTo>
                <a:cubicBezTo>
                  <a:pt x="150" y="113"/>
                  <a:pt x="151" y="112"/>
                  <a:pt x="151" y="112"/>
                </a:cubicBezTo>
                <a:cubicBezTo>
                  <a:pt x="151" y="111"/>
                  <a:pt x="150" y="112"/>
                  <a:pt x="150" y="113"/>
                </a:cubicBezTo>
                <a:close/>
                <a:moveTo>
                  <a:pt x="165" y="89"/>
                </a:moveTo>
                <a:cubicBezTo>
                  <a:pt x="165" y="89"/>
                  <a:pt x="166" y="88"/>
                  <a:pt x="166" y="89"/>
                </a:cubicBezTo>
                <a:cubicBezTo>
                  <a:pt x="168" y="86"/>
                  <a:pt x="172" y="84"/>
                  <a:pt x="175" y="82"/>
                </a:cubicBezTo>
                <a:cubicBezTo>
                  <a:pt x="172" y="83"/>
                  <a:pt x="169" y="85"/>
                  <a:pt x="167" y="87"/>
                </a:cubicBezTo>
                <a:cubicBezTo>
                  <a:pt x="166" y="87"/>
                  <a:pt x="167" y="87"/>
                  <a:pt x="167" y="87"/>
                </a:cubicBezTo>
                <a:cubicBezTo>
                  <a:pt x="167" y="88"/>
                  <a:pt x="166" y="88"/>
                  <a:pt x="165" y="89"/>
                </a:cubicBezTo>
                <a:close/>
                <a:moveTo>
                  <a:pt x="46" y="284"/>
                </a:moveTo>
                <a:cubicBezTo>
                  <a:pt x="45" y="284"/>
                  <a:pt x="44" y="285"/>
                  <a:pt x="44" y="286"/>
                </a:cubicBezTo>
                <a:cubicBezTo>
                  <a:pt x="45" y="286"/>
                  <a:pt x="45" y="284"/>
                  <a:pt x="46" y="284"/>
                </a:cubicBezTo>
                <a:close/>
                <a:moveTo>
                  <a:pt x="75" y="235"/>
                </a:moveTo>
                <a:cubicBezTo>
                  <a:pt x="75" y="234"/>
                  <a:pt x="75" y="235"/>
                  <a:pt x="74" y="236"/>
                </a:cubicBezTo>
                <a:cubicBezTo>
                  <a:pt x="74" y="237"/>
                  <a:pt x="74" y="237"/>
                  <a:pt x="74" y="237"/>
                </a:cubicBezTo>
                <a:cubicBezTo>
                  <a:pt x="74" y="237"/>
                  <a:pt x="74" y="236"/>
                  <a:pt x="75" y="236"/>
                </a:cubicBezTo>
                <a:cubicBezTo>
                  <a:pt x="75" y="236"/>
                  <a:pt x="75" y="236"/>
                  <a:pt x="75" y="235"/>
                </a:cubicBezTo>
                <a:close/>
                <a:moveTo>
                  <a:pt x="35" y="265"/>
                </a:moveTo>
                <a:cubicBezTo>
                  <a:pt x="36" y="264"/>
                  <a:pt x="35" y="265"/>
                  <a:pt x="35" y="264"/>
                </a:cubicBezTo>
                <a:cubicBezTo>
                  <a:pt x="34" y="265"/>
                  <a:pt x="35" y="265"/>
                  <a:pt x="34" y="266"/>
                </a:cubicBezTo>
                <a:cubicBezTo>
                  <a:pt x="33" y="268"/>
                  <a:pt x="35" y="265"/>
                  <a:pt x="35" y="265"/>
                </a:cubicBezTo>
                <a:close/>
                <a:moveTo>
                  <a:pt x="52" y="251"/>
                </a:moveTo>
                <a:cubicBezTo>
                  <a:pt x="52" y="250"/>
                  <a:pt x="51" y="252"/>
                  <a:pt x="51" y="252"/>
                </a:cubicBezTo>
                <a:cubicBezTo>
                  <a:pt x="51" y="253"/>
                  <a:pt x="51" y="253"/>
                  <a:pt x="51" y="253"/>
                </a:cubicBezTo>
                <a:cubicBezTo>
                  <a:pt x="51" y="252"/>
                  <a:pt x="52" y="252"/>
                  <a:pt x="52" y="251"/>
                </a:cubicBezTo>
                <a:close/>
                <a:moveTo>
                  <a:pt x="47" y="254"/>
                </a:moveTo>
                <a:cubicBezTo>
                  <a:pt x="46" y="254"/>
                  <a:pt x="47" y="253"/>
                  <a:pt x="46" y="254"/>
                </a:cubicBezTo>
                <a:cubicBezTo>
                  <a:pt x="46" y="255"/>
                  <a:pt x="46" y="255"/>
                  <a:pt x="46" y="255"/>
                </a:cubicBezTo>
                <a:cubicBezTo>
                  <a:pt x="46" y="255"/>
                  <a:pt x="46" y="254"/>
                  <a:pt x="47" y="254"/>
                </a:cubicBezTo>
                <a:cubicBezTo>
                  <a:pt x="47" y="253"/>
                  <a:pt x="47" y="254"/>
                  <a:pt x="47" y="254"/>
                </a:cubicBezTo>
                <a:close/>
                <a:moveTo>
                  <a:pt x="86" y="226"/>
                </a:moveTo>
                <a:cubicBezTo>
                  <a:pt x="87" y="225"/>
                  <a:pt x="86" y="225"/>
                  <a:pt x="86" y="225"/>
                </a:cubicBezTo>
                <a:cubicBezTo>
                  <a:pt x="87" y="224"/>
                  <a:pt x="87" y="225"/>
                  <a:pt x="87" y="224"/>
                </a:cubicBezTo>
                <a:cubicBezTo>
                  <a:pt x="88" y="222"/>
                  <a:pt x="89" y="221"/>
                  <a:pt x="90" y="220"/>
                </a:cubicBezTo>
                <a:cubicBezTo>
                  <a:pt x="90" y="219"/>
                  <a:pt x="90" y="219"/>
                  <a:pt x="90" y="219"/>
                </a:cubicBezTo>
                <a:cubicBezTo>
                  <a:pt x="90" y="220"/>
                  <a:pt x="88" y="222"/>
                  <a:pt x="86" y="224"/>
                </a:cubicBezTo>
                <a:cubicBezTo>
                  <a:pt x="86" y="225"/>
                  <a:pt x="85" y="226"/>
                  <a:pt x="86" y="226"/>
                </a:cubicBezTo>
                <a:close/>
                <a:moveTo>
                  <a:pt x="43" y="255"/>
                </a:moveTo>
                <a:cubicBezTo>
                  <a:pt x="45" y="251"/>
                  <a:pt x="46" y="249"/>
                  <a:pt x="48" y="245"/>
                </a:cubicBezTo>
                <a:cubicBezTo>
                  <a:pt x="48" y="246"/>
                  <a:pt x="47" y="247"/>
                  <a:pt x="47" y="246"/>
                </a:cubicBezTo>
                <a:cubicBezTo>
                  <a:pt x="46" y="247"/>
                  <a:pt x="47" y="247"/>
                  <a:pt x="46" y="248"/>
                </a:cubicBezTo>
                <a:cubicBezTo>
                  <a:pt x="46" y="248"/>
                  <a:pt x="43" y="252"/>
                  <a:pt x="44" y="251"/>
                </a:cubicBezTo>
                <a:cubicBezTo>
                  <a:pt x="43" y="251"/>
                  <a:pt x="43" y="254"/>
                  <a:pt x="43" y="255"/>
                </a:cubicBezTo>
                <a:close/>
                <a:moveTo>
                  <a:pt x="103" y="210"/>
                </a:moveTo>
                <a:cubicBezTo>
                  <a:pt x="99" y="215"/>
                  <a:pt x="99" y="215"/>
                  <a:pt x="99" y="215"/>
                </a:cubicBezTo>
                <a:cubicBezTo>
                  <a:pt x="100" y="215"/>
                  <a:pt x="102" y="212"/>
                  <a:pt x="103" y="210"/>
                </a:cubicBezTo>
                <a:close/>
                <a:moveTo>
                  <a:pt x="5" y="281"/>
                </a:moveTo>
                <a:cubicBezTo>
                  <a:pt x="5" y="281"/>
                  <a:pt x="5" y="282"/>
                  <a:pt x="4" y="282"/>
                </a:cubicBezTo>
                <a:cubicBezTo>
                  <a:pt x="5" y="282"/>
                  <a:pt x="4" y="283"/>
                  <a:pt x="4" y="284"/>
                </a:cubicBezTo>
                <a:cubicBezTo>
                  <a:pt x="5" y="282"/>
                  <a:pt x="5" y="282"/>
                  <a:pt x="5" y="281"/>
                </a:cubicBezTo>
                <a:close/>
                <a:moveTo>
                  <a:pt x="48" y="248"/>
                </a:moveTo>
                <a:cubicBezTo>
                  <a:pt x="48" y="246"/>
                  <a:pt x="49" y="246"/>
                  <a:pt x="49" y="244"/>
                </a:cubicBezTo>
                <a:cubicBezTo>
                  <a:pt x="48" y="245"/>
                  <a:pt x="48" y="246"/>
                  <a:pt x="48" y="248"/>
                </a:cubicBezTo>
                <a:close/>
                <a:moveTo>
                  <a:pt x="94" y="213"/>
                </a:moveTo>
                <a:cubicBezTo>
                  <a:pt x="94" y="212"/>
                  <a:pt x="93" y="214"/>
                  <a:pt x="92" y="214"/>
                </a:cubicBezTo>
                <a:cubicBezTo>
                  <a:pt x="92" y="215"/>
                  <a:pt x="92" y="214"/>
                  <a:pt x="92" y="215"/>
                </a:cubicBezTo>
                <a:cubicBezTo>
                  <a:pt x="93" y="214"/>
                  <a:pt x="93" y="214"/>
                  <a:pt x="94" y="213"/>
                </a:cubicBezTo>
                <a:close/>
                <a:moveTo>
                  <a:pt x="25" y="257"/>
                </a:moveTo>
                <a:cubicBezTo>
                  <a:pt x="26" y="256"/>
                  <a:pt x="26" y="256"/>
                  <a:pt x="27" y="256"/>
                </a:cubicBezTo>
                <a:cubicBezTo>
                  <a:pt x="27" y="255"/>
                  <a:pt x="27" y="256"/>
                  <a:pt x="27" y="256"/>
                </a:cubicBezTo>
                <a:cubicBezTo>
                  <a:pt x="27" y="255"/>
                  <a:pt x="27" y="254"/>
                  <a:pt x="27" y="254"/>
                </a:cubicBezTo>
                <a:cubicBezTo>
                  <a:pt x="27" y="255"/>
                  <a:pt x="26" y="256"/>
                  <a:pt x="25" y="257"/>
                </a:cubicBezTo>
                <a:close/>
                <a:moveTo>
                  <a:pt x="55" y="226"/>
                </a:moveTo>
                <a:cubicBezTo>
                  <a:pt x="55" y="225"/>
                  <a:pt x="55" y="225"/>
                  <a:pt x="55" y="224"/>
                </a:cubicBezTo>
                <a:cubicBezTo>
                  <a:pt x="55" y="226"/>
                  <a:pt x="53" y="228"/>
                  <a:pt x="53" y="228"/>
                </a:cubicBezTo>
                <a:cubicBezTo>
                  <a:pt x="54" y="227"/>
                  <a:pt x="54" y="227"/>
                  <a:pt x="55" y="226"/>
                </a:cubicBezTo>
                <a:close/>
                <a:moveTo>
                  <a:pt x="117" y="186"/>
                </a:moveTo>
                <a:cubicBezTo>
                  <a:pt x="117" y="187"/>
                  <a:pt x="117" y="188"/>
                  <a:pt x="116" y="188"/>
                </a:cubicBezTo>
                <a:cubicBezTo>
                  <a:pt x="116" y="188"/>
                  <a:pt x="115" y="189"/>
                  <a:pt x="117" y="189"/>
                </a:cubicBezTo>
                <a:cubicBezTo>
                  <a:pt x="117" y="188"/>
                  <a:pt x="117" y="187"/>
                  <a:pt x="118" y="187"/>
                </a:cubicBezTo>
                <a:cubicBezTo>
                  <a:pt x="118" y="186"/>
                  <a:pt x="117" y="188"/>
                  <a:pt x="117" y="188"/>
                </a:cubicBezTo>
                <a:cubicBezTo>
                  <a:pt x="116" y="188"/>
                  <a:pt x="118" y="186"/>
                  <a:pt x="117" y="186"/>
                </a:cubicBezTo>
                <a:close/>
                <a:moveTo>
                  <a:pt x="121" y="184"/>
                </a:moveTo>
                <a:cubicBezTo>
                  <a:pt x="122" y="183"/>
                  <a:pt x="123" y="181"/>
                  <a:pt x="124" y="181"/>
                </a:cubicBezTo>
                <a:cubicBezTo>
                  <a:pt x="125" y="180"/>
                  <a:pt x="123" y="181"/>
                  <a:pt x="124" y="180"/>
                </a:cubicBezTo>
                <a:cubicBezTo>
                  <a:pt x="123" y="182"/>
                  <a:pt x="122" y="183"/>
                  <a:pt x="121" y="184"/>
                </a:cubicBezTo>
                <a:close/>
                <a:moveTo>
                  <a:pt x="126" y="177"/>
                </a:moveTo>
                <a:cubicBezTo>
                  <a:pt x="125" y="178"/>
                  <a:pt x="125" y="178"/>
                  <a:pt x="125" y="178"/>
                </a:cubicBezTo>
                <a:cubicBezTo>
                  <a:pt x="125" y="179"/>
                  <a:pt x="125" y="178"/>
                  <a:pt x="124" y="179"/>
                </a:cubicBezTo>
                <a:cubicBezTo>
                  <a:pt x="123" y="180"/>
                  <a:pt x="122" y="182"/>
                  <a:pt x="120" y="183"/>
                </a:cubicBezTo>
                <a:cubicBezTo>
                  <a:pt x="121" y="183"/>
                  <a:pt x="123" y="180"/>
                  <a:pt x="124" y="180"/>
                </a:cubicBezTo>
                <a:cubicBezTo>
                  <a:pt x="125" y="179"/>
                  <a:pt x="126" y="178"/>
                  <a:pt x="127" y="178"/>
                </a:cubicBezTo>
                <a:cubicBezTo>
                  <a:pt x="128" y="176"/>
                  <a:pt x="128" y="176"/>
                  <a:pt x="129" y="175"/>
                </a:cubicBezTo>
                <a:cubicBezTo>
                  <a:pt x="127" y="176"/>
                  <a:pt x="127" y="176"/>
                  <a:pt x="127" y="176"/>
                </a:cubicBezTo>
                <a:cubicBezTo>
                  <a:pt x="127" y="177"/>
                  <a:pt x="128" y="176"/>
                  <a:pt x="127" y="176"/>
                </a:cubicBezTo>
                <a:cubicBezTo>
                  <a:pt x="127" y="177"/>
                  <a:pt x="127" y="177"/>
                  <a:pt x="127" y="177"/>
                </a:cubicBezTo>
                <a:cubicBezTo>
                  <a:pt x="126" y="177"/>
                  <a:pt x="127" y="176"/>
                  <a:pt x="126" y="177"/>
                </a:cubicBezTo>
                <a:close/>
                <a:moveTo>
                  <a:pt x="37" y="219"/>
                </a:moveTo>
                <a:cubicBezTo>
                  <a:pt x="37" y="219"/>
                  <a:pt x="38" y="218"/>
                  <a:pt x="38" y="219"/>
                </a:cubicBezTo>
                <a:cubicBezTo>
                  <a:pt x="38" y="218"/>
                  <a:pt x="38" y="218"/>
                  <a:pt x="38" y="217"/>
                </a:cubicBezTo>
                <a:cubicBezTo>
                  <a:pt x="38" y="218"/>
                  <a:pt x="37" y="219"/>
                  <a:pt x="37" y="219"/>
                </a:cubicBezTo>
                <a:cubicBezTo>
                  <a:pt x="37" y="220"/>
                  <a:pt x="37" y="219"/>
                  <a:pt x="37" y="219"/>
                </a:cubicBezTo>
                <a:close/>
                <a:moveTo>
                  <a:pt x="61" y="191"/>
                </a:moveTo>
                <a:cubicBezTo>
                  <a:pt x="60" y="192"/>
                  <a:pt x="60" y="194"/>
                  <a:pt x="59" y="195"/>
                </a:cubicBezTo>
                <a:cubicBezTo>
                  <a:pt x="59" y="195"/>
                  <a:pt x="62" y="192"/>
                  <a:pt x="63" y="190"/>
                </a:cubicBezTo>
                <a:cubicBezTo>
                  <a:pt x="62" y="190"/>
                  <a:pt x="61" y="192"/>
                  <a:pt x="61" y="191"/>
                </a:cubicBezTo>
                <a:close/>
                <a:moveTo>
                  <a:pt x="71" y="181"/>
                </a:moveTo>
                <a:cubicBezTo>
                  <a:pt x="70" y="183"/>
                  <a:pt x="72" y="181"/>
                  <a:pt x="71" y="182"/>
                </a:cubicBezTo>
                <a:cubicBezTo>
                  <a:pt x="72" y="181"/>
                  <a:pt x="73" y="181"/>
                  <a:pt x="74" y="179"/>
                </a:cubicBezTo>
                <a:cubicBezTo>
                  <a:pt x="73" y="179"/>
                  <a:pt x="71" y="182"/>
                  <a:pt x="71" y="181"/>
                </a:cubicBezTo>
                <a:close/>
                <a:moveTo>
                  <a:pt x="127" y="146"/>
                </a:moveTo>
                <a:cubicBezTo>
                  <a:pt x="127" y="147"/>
                  <a:pt x="128" y="146"/>
                  <a:pt x="128" y="145"/>
                </a:cubicBezTo>
                <a:cubicBezTo>
                  <a:pt x="129" y="145"/>
                  <a:pt x="128" y="145"/>
                  <a:pt x="129" y="145"/>
                </a:cubicBezTo>
                <a:cubicBezTo>
                  <a:pt x="129" y="144"/>
                  <a:pt x="129" y="144"/>
                  <a:pt x="129" y="144"/>
                </a:cubicBezTo>
                <a:cubicBezTo>
                  <a:pt x="128" y="145"/>
                  <a:pt x="128" y="145"/>
                  <a:pt x="128" y="145"/>
                </a:cubicBezTo>
                <a:cubicBezTo>
                  <a:pt x="129" y="145"/>
                  <a:pt x="128" y="146"/>
                  <a:pt x="128" y="146"/>
                </a:cubicBezTo>
                <a:cubicBezTo>
                  <a:pt x="127" y="146"/>
                  <a:pt x="128" y="146"/>
                  <a:pt x="127" y="146"/>
                </a:cubicBezTo>
                <a:close/>
                <a:moveTo>
                  <a:pt x="98" y="153"/>
                </a:moveTo>
                <a:cubicBezTo>
                  <a:pt x="98" y="153"/>
                  <a:pt x="98" y="153"/>
                  <a:pt x="97" y="154"/>
                </a:cubicBezTo>
                <a:cubicBezTo>
                  <a:pt x="98" y="154"/>
                  <a:pt x="100" y="152"/>
                  <a:pt x="100" y="151"/>
                </a:cubicBezTo>
                <a:cubicBezTo>
                  <a:pt x="101" y="152"/>
                  <a:pt x="103" y="151"/>
                  <a:pt x="104" y="150"/>
                </a:cubicBezTo>
                <a:cubicBezTo>
                  <a:pt x="103" y="150"/>
                  <a:pt x="102" y="150"/>
                  <a:pt x="101" y="150"/>
                </a:cubicBezTo>
                <a:cubicBezTo>
                  <a:pt x="102" y="151"/>
                  <a:pt x="100" y="151"/>
                  <a:pt x="98" y="153"/>
                </a:cubicBezTo>
                <a:close/>
                <a:moveTo>
                  <a:pt x="107" y="148"/>
                </a:moveTo>
                <a:cubicBezTo>
                  <a:pt x="107" y="148"/>
                  <a:pt x="109" y="145"/>
                  <a:pt x="111" y="144"/>
                </a:cubicBezTo>
                <a:cubicBezTo>
                  <a:pt x="111" y="143"/>
                  <a:pt x="109" y="146"/>
                  <a:pt x="109" y="144"/>
                </a:cubicBezTo>
                <a:cubicBezTo>
                  <a:pt x="109" y="145"/>
                  <a:pt x="108" y="147"/>
                  <a:pt x="107" y="148"/>
                </a:cubicBezTo>
                <a:close/>
                <a:moveTo>
                  <a:pt x="106" y="146"/>
                </a:moveTo>
                <a:cubicBezTo>
                  <a:pt x="106" y="146"/>
                  <a:pt x="105" y="146"/>
                  <a:pt x="105" y="147"/>
                </a:cubicBezTo>
                <a:cubicBezTo>
                  <a:pt x="104" y="147"/>
                  <a:pt x="104" y="148"/>
                  <a:pt x="103" y="149"/>
                </a:cubicBezTo>
                <a:cubicBezTo>
                  <a:pt x="102" y="150"/>
                  <a:pt x="103" y="149"/>
                  <a:pt x="104" y="148"/>
                </a:cubicBezTo>
                <a:cubicBezTo>
                  <a:pt x="104" y="148"/>
                  <a:pt x="104" y="148"/>
                  <a:pt x="104" y="148"/>
                </a:cubicBezTo>
                <a:cubicBezTo>
                  <a:pt x="105" y="148"/>
                  <a:pt x="105" y="148"/>
                  <a:pt x="106" y="147"/>
                </a:cubicBezTo>
                <a:cubicBezTo>
                  <a:pt x="105" y="148"/>
                  <a:pt x="104" y="147"/>
                  <a:pt x="106" y="146"/>
                </a:cubicBezTo>
                <a:close/>
                <a:moveTo>
                  <a:pt x="116" y="137"/>
                </a:moveTo>
                <a:cubicBezTo>
                  <a:pt x="115" y="137"/>
                  <a:pt x="115" y="138"/>
                  <a:pt x="114" y="138"/>
                </a:cubicBezTo>
                <a:cubicBezTo>
                  <a:pt x="114" y="139"/>
                  <a:pt x="115" y="138"/>
                  <a:pt x="114" y="139"/>
                </a:cubicBezTo>
                <a:cubicBezTo>
                  <a:pt x="115" y="138"/>
                  <a:pt x="115" y="138"/>
                  <a:pt x="116" y="137"/>
                </a:cubicBezTo>
                <a:close/>
                <a:moveTo>
                  <a:pt x="124" y="124"/>
                </a:moveTo>
                <a:cubicBezTo>
                  <a:pt x="125" y="123"/>
                  <a:pt x="125" y="123"/>
                  <a:pt x="125" y="123"/>
                </a:cubicBezTo>
                <a:cubicBezTo>
                  <a:pt x="124" y="123"/>
                  <a:pt x="124" y="123"/>
                  <a:pt x="125" y="122"/>
                </a:cubicBezTo>
                <a:cubicBezTo>
                  <a:pt x="126" y="121"/>
                  <a:pt x="124" y="122"/>
                  <a:pt x="124" y="122"/>
                </a:cubicBezTo>
                <a:cubicBezTo>
                  <a:pt x="124" y="123"/>
                  <a:pt x="124" y="123"/>
                  <a:pt x="123" y="124"/>
                </a:cubicBezTo>
                <a:cubicBezTo>
                  <a:pt x="124" y="123"/>
                  <a:pt x="123" y="125"/>
                  <a:pt x="124" y="124"/>
                </a:cubicBezTo>
                <a:close/>
                <a:moveTo>
                  <a:pt x="148" y="111"/>
                </a:moveTo>
                <a:cubicBezTo>
                  <a:pt x="148" y="112"/>
                  <a:pt x="148" y="112"/>
                  <a:pt x="147" y="112"/>
                </a:cubicBezTo>
                <a:cubicBezTo>
                  <a:pt x="147" y="113"/>
                  <a:pt x="148" y="113"/>
                  <a:pt x="148" y="112"/>
                </a:cubicBezTo>
                <a:cubicBezTo>
                  <a:pt x="148" y="112"/>
                  <a:pt x="148" y="113"/>
                  <a:pt x="148" y="113"/>
                </a:cubicBezTo>
                <a:cubicBezTo>
                  <a:pt x="149" y="113"/>
                  <a:pt x="149" y="111"/>
                  <a:pt x="148" y="111"/>
                </a:cubicBezTo>
                <a:close/>
                <a:moveTo>
                  <a:pt x="188" y="98"/>
                </a:moveTo>
                <a:cubicBezTo>
                  <a:pt x="187" y="99"/>
                  <a:pt x="186" y="100"/>
                  <a:pt x="185" y="100"/>
                </a:cubicBezTo>
                <a:cubicBezTo>
                  <a:pt x="185" y="100"/>
                  <a:pt x="186" y="100"/>
                  <a:pt x="185" y="101"/>
                </a:cubicBezTo>
                <a:cubicBezTo>
                  <a:pt x="186" y="100"/>
                  <a:pt x="186" y="100"/>
                  <a:pt x="186" y="100"/>
                </a:cubicBezTo>
                <a:cubicBezTo>
                  <a:pt x="186" y="99"/>
                  <a:pt x="188" y="100"/>
                  <a:pt x="188" y="98"/>
                </a:cubicBezTo>
                <a:close/>
                <a:moveTo>
                  <a:pt x="156" y="94"/>
                </a:moveTo>
                <a:cubicBezTo>
                  <a:pt x="156" y="94"/>
                  <a:pt x="152" y="97"/>
                  <a:pt x="152" y="98"/>
                </a:cubicBezTo>
                <a:cubicBezTo>
                  <a:pt x="150" y="98"/>
                  <a:pt x="149" y="99"/>
                  <a:pt x="148" y="100"/>
                </a:cubicBezTo>
                <a:cubicBezTo>
                  <a:pt x="150" y="100"/>
                  <a:pt x="151" y="98"/>
                  <a:pt x="153" y="98"/>
                </a:cubicBezTo>
                <a:cubicBezTo>
                  <a:pt x="153" y="97"/>
                  <a:pt x="155" y="96"/>
                  <a:pt x="156" y="94"/>
                </a:cubicBezTo>
                <a:close/>
                <a:moveTo>
                  <a:pt x="158" y="93"/>
                </a:moveTo>
                <a:cubicBezTo>
                  <a:pt x="157" y="94"/>
                  <a:pt x="156" y="94"/>
                  <a:pt x="156" y="96"/>
                </a:cubicBezTo>
                <a:cubicBezTo>
                  <a:pt x="157" y="95"/>
                  <a:pt x="158" y="93"/>
                  <a:pt x="160" y="92"/>
                </a:cubicBezTo>
                <a:cubicBezTo>
                  <a:pt x="160" y="91"/>
                  <a:pt x="165" y="89"/>
                  <a:pt x="166" y="87"/>
                </a:cubicBezTo>
                <a:cubicBezTo>
                  <a:pt x="166" y="87"/>
                  <a:pt x="166" y="87"/>
                  <a:pt x="166" y="87"/>
                </a:cubicBezTo>
                <a:cubicBezTo>
                  <a:pt x="165" y="88"/>
                  <a:pt x="164" y="89"/>
                  <a:pt x="162" y="89"/>
                </a:cubicBezTo>
                <a:cubicBezTo>
                  <a:pt x="161" y="91"/>
                  <a:pt x="159" y="92"/>
                  <a:pt x="157" y="94"/>
                </a:cubicBezTo>
                <a:cubicBezTo>
                  <a:pt x="157" y="94"/>
                  <a:pt x="158" y="93"/>
                  <a:pt x="158" y="93"/>
                </a:cubicBezTo>
                <a:close/>
                <a:moveTo>
                  <a:pt x="160" y="90"/>
                </a:moveTo>
                <a:cubicBezTo>
                  <a:pt x="157" y="92"/>
                  <a:pt x="154" y="95"/>
                  <a:pt x="151" y="96"/>
                </a:cubicBezTo>
                <a:cubicBezTo>
                  <a:pt x="152" y="96"/>
                  <a:pt x="159" y="91"/>
                  <a:pt x="160" y="90"/>
                </a:cubicBezTo>
                <a:close/>
                <a:moveTo>
                  <a:pt x="173" y="81"/>
                </a:moveTo>
                <a:cubicBezTo>
                  <a:pt x="174" y="80"/>
                  <a:pt x="175" y="80"/>
                  <a:pt x="176" y="79"/>
                </a:cubicBezTo>
                <a:cubicBezTo>
                  <a:pt x="176" y="79"/>
                  <a:pt x="174" y="80"/>
                  <a:pt x="173" y="81"/>
                </a:cubicBezTo>
                <a:close/>
                <a:moveTo>
                  <a:pt x="190" y="69"/>
                </a:moveTo>
                <a:cubicBezTo>
                  <a:pt x="191" y="69"/>
                  <a:pt x="190" y="70"/>
                  <a:pt x="189" y="71"/>
                </a:cubicBezTo>
                <a:cubicBezTo>
                  <a:pt x="191" y="70"/>
                  <a:pt x="195" y="67"/>
                  <a:pt x="198" y="65"/>
                </a:cubicBezTo>
                <a:cubicBezTo>
                  <a:pt x="196" y="66"/>
                  <a:pt x="195" y="67"/>
                  <a:pt x="195" y="67"/>
                </a:cubicBezTo>
                <a:cubicBezTo>
                  <a:pt x="195" y="68"/>
                  <a:pt x="192" y="68"/>
                  <a:pt x="191" y="69"/>
                </a:cubicBezTo>
                <a:cubicBezTo>
                  <a:pt x="190" y="70"/>
                  <a:pt x="192" y="68"/>
                  <a:pt x="190" y="69"/>
                </a:cubicBezTo>
                <a:close/>
                <a:moveTo>
                  <a:pt x="191" y="68"/>
                </a:moveTo>
                <a:cubicBezTo>
                  <a:pt x="191" y="67"/>
                  <a:pt x="190" y="69"/>
                  <a:pt x="189" y="69"/>
                </a:cubicBezTo>
                <a:cubicBezTo>
                  <a:pt x="189" y="70"/>
                  <a:pt x="189" y="70"/>
                  <a:pt x="187" y="70"/>
                </a:cubicBezTo>
                <a:cubicBezTo>
                  <a:pt x="188" y="71"/>
                  <a:pt x="190" y="69"/>
                  <a:pt x="191" y="68"/>
                </a:cubicBezTo>
                <a:close/>
                <a:moveTo>
                  <a:pt x="198" y="65"/>
                </a:moveTo>
                <a:cubicBezTo>
                  <a:pt x="201" y="64"/>
                  <a:pt x="203" y="63"/>
                  <a:pt x="205" y="62"/>
                </a:cubicBezTo>
                <a:cubicBezTo>
                  <a:pt x="203" y="61"/>
                  <a:pt x="200" y="64"/>
                  <a:pt x="198" y="65"/>
                </a:cubicBezTo>
                <a:close/>
                <a:moveTo>
                  <a:pt x="235" y="46"/>
                </a:moveTo>
                <a:cubicBezTo>
                  <a:pt x="234" y="46"/>
                  <a:pt x="234" y="46"/>
                  <a:pt x="234" y="46"/>
                </a:cubicBezTo>
                <a:cubicBezTo>
                  <a:pt x="233" y="47"/>
                  <a:pt x="232" y="47"/>
                  <a:pt x="231" y="47"/>
                </a:cubicBezTo>
                <a:cubicBezTo>
                  <a:pt x="232" y="47"/>
                  <a:pt x="233" y="46"/>
                  <a:pt x="235" y="46"/>
                </a:cubicBezTo>
                <a:close/>
                <a:moveTo>
                  <a:pt x="249" y="37"/>
                </a:moveTo>
                <a:cubicBezTo>
                  <a:pt x="247" y="39"/>
                  <a:pt x="247" y="39"/>
                  <a:pt x="247" y="39"/>
                </a:cubicBezTo>
                <a:cubicBezTo>
                  <a:pt x="248" y="38"/>
                  <a:pt x="248" y="37"/>
                  <a:pt x="250" y="37"/>
                </a:cubicBezTo>
                <a:cubicBezTo>
                  <a:pt x="251" y="36"/>
                  <a:pt x="249" y="37"/>
                  <a:pt x="249" y="37"/>
                </a:cubicBezTo>
                <a:close/>
                <a:moveTo>
                  <a:pt x="271" y="29"/>
                </a:moveTo>
                <a:cubicBezTo>
                  <a:pt x="271" y="28"/>
                  <a:pt x="271" y="28"/>
                  <a:pt x="271" y="28"/>
                </a:cubicBezTo>
                <a:cubicBezTo>
                  <a:pt x="270" y="28"/>
                  <a:pt x="269" y="29"/>
                  <a:pt x="267" y="29"/>
                </a:cubicBezTo>
                <a:cubicBezTo>
                  <a:pt x="268" y="30"/>
                  <a:pt x="269" y="28"/>
                  <a:pt x="271" y="29"/>
                </a:cubicBezTo>
                <a:close/>
                <a:moveTo>
                  <a:pt x="299" y="18"/>
                </a:moveTo>
                <a:cubicBezTo>
                  <a:pt x="299" y="18"/>
                  <a:pt x="298" y="18"/>
                  <a:pt x="298" y="19"/>
                </a:cubicBezTo>
                <a:cubicBezTo>
                  <a:pt x="300" y="18"/>
                  <a:pt x="301" y="18"/>
                  <a:pt x="302" y="18"/>
                </a:cubicBezTo>
                <a:cubicBezTo>
                  <a:pt x="303" y="16"/>
                  <a:pt x="305" y="16"/>
                  <a:pt x="307" y="16"/>
                </a:cubicBezTo>
                <a:cubicBezTo>
                  <a:pt x="308" y="15"/>
                  <a:pt x="306" y="15"/>
                  <a:pt x="307" y="15"/>
                </a:cubicBezTo>
                <a:cubicBezTo>
                  <a:pt x="305" y="16"/>
                  <a:pt x="303" y="16"/>
                  <a:pt x="302" y="17"/>
                </a:cubicBezTo>
                <a:cubicBezTo>
                  <a:pt x="301" y="17"/>
                  <a:pt x="301" y="17"/>
                  <a:pt x="300" y="17"/>
                </a:cubicBezTo>
                <a:cubicBezTo>
                  <a:pt x="301" y="17"/>
                  <a:pt x="299" y="18"/>
                  <a:pt x="298" y="18"/>
                </a:cubicBezTo>
                <a:cubicBezTo>
                  <a:pt x="297" y="18"/>
                  <a:pt x="298" y="18"/>
                  <a:pt x="299" y="18"/>
                </a:cubicBezTo>
                <a:close/>
                <a:moveTo>
                  <a:pt x="358" y="4"/>
                </a:moveTo>
                <a:cubicBezTo>
                  <a:pt x="357" y="4"/>
                  <a:pt x="355" y="4"/>
                  <a:pt x="354" y="5"/>
                </a:cubicBezTo>
                <a:cubicBezTo>
                  <a:pt x="355" y="5"/>
                  <a:pt x="357" y="4"/>
                  <a:pt x="359" y="4"/>
                </a:cubicBezTo>
                <a:cubicBezTo>
                  <a:pt x="359" y="4"/>
                  <a:pt x="358" y="4"/>
                  <a:pt x="358" y="4"/>
                </a:cubicBezTo>
                <a:close/>
                <a:moveTo>
                  <a:pt x="395" y="0"/>
                </a:moveTo>
                <a:cubicBezTo>
                  <a:pt x="393" y="0"/>
                  <a:pt x="392" y="0"/>
                  <a:pt x="390" y="0"/>
                </a:cubicBezTo>
                <a:cubicBezTo>
                  <a:pt x="390" y="0"/>
                  <a:pt x="394" y="0"/>
                  <a:pt x="395" y="0"/>
                </a:cubicBezTo>
                <a:close/>
                <a:moveTo>
                  <a:pt x="425" y="1"/>
                </a:moveTo>
                <a:cubicBezTo>
                  <a:pt x="425" y="1"/>
                  <a:pt x="423" y="1"/>
                  <a:pt x="425" y="1"/>
                </a:cubicBezTo>
                <a:cubicBezTo>
                  <a:pt x="425" y="1"/>
                  <a:pt x="425" y="1"/>
                  <a:pt x="426" y="0"/>
                </a:cubicBezTo>
                <a:cubicBezTo>
                  <a:pt x="425" y="0"/>
                  <a:pt x="424" y="0"/>
                  <a:pt x="423" y="1"/>
                </a:cubicBezTo>
                <a:cubicBezTo>
                  <a:pt x="423" y="1"/>
                  <a:pt x="424" y="1"/>
                  <a:pt x="425" y="1"/>
                </a:cubicBezTo>
                <a:close/>
                <a:moveTo>
                  <a:pt x="559" y="30"/>
                </a:moveTo>
                <a:cubicBezTo>
                  <a:pt x="559" y="30"/>
                  <a:pt x="559" y="30"/>
                  <a:pt x="559" y="30"/>
                </a:cubicBezTo>
                <a:cubicBezTo>
                  <a:pt x="559" y="29"/>
                  <a:pt x="559" y="29"/>
                  <a:pt x="559" y="29"/>
                </a:cubicBezTo>
                <a:cubicBezTo>
                  <a:pt x="558" y="29"/>
                  <a:pt x="557" y="29"/>
                  <a:pt x="556" y="28"/>
                </a:cubicBezTo>
                <a:cubicBezTo>
                  <a:pt x="556" y="29"/>
                  <a:pt x="558" y="29"/>
                  <a:pt x="559" y="30"/>
                </a:cubicBezTo>
                <a:close/>
                <a:moveTo>
                  <a:pt x="628" y="123"/>
                </a:moveTo>
                <a:cubicBezTo>
                  <a:pt x="629" y="125"/>
                  <a:pt x="630" y="126"/>
                  <a:pt x="631" y="127"/>
                </a:cubicBezTo>
                <a:cubicBezTo>
                  <a:pt x="632" y="127"/>
                  <a:pt x="634" y="129"/>
                  <a:pt x="635" y="130"/>
                </a:cubicBezTo>
                <a:cubicBezTo>
                  <a:pt x="635" y="130"/>
                  <a:pt x="635" y="130"/>
                  <a:pt x="635" y="130"/>
                </a:cubicBezTo>
                <a:cubicBezTo>
                  <a:pt x="635" y="130"/>
                  <a:pt x="635" y="130"/>
                  <a:pt x="636" y="130"/>
                </a:cubicBezTo>
                <a:cubicBezTo>
                  <a:pt x="633" y="128"/>
                  <a:pt x="630" y="125"/>
                  <a:pt x="628" y="123"/>
                </a:cubicBezTo>
                <a:close/>
                <a:moveTo>
                  <a:pt x="716" y="155"/>
                </a:moveTo>
                <a:cubicBezTo>
                  <a:pt x="716" y="155"/>
                  <a:pt x="715" y="154"/>
                  <a:pt x="715" y="154"/>
                </a:cubicBezTo>
                <a:cubicBezTo>
                  <a:pt x="715" y="154"/>
                  <a:pt x="715" y="154"/>
                  <a:pt x="715" y="154"/>
                </a:cubicBezTo>
                <a:cubicBezTo>
                  <a:pt x="715" y="155"/>
                  <a:pt x="713" y="153"/>
                  <a:pt x="714" y="154"/>
                </a:cubicBezTo>
                <a:cubicBezTo>
                  <a:pt x="715" y="156"/>
                  <a:pt x="714" y="154"/>
                  <a:pt x="716" y="155"/>
                </a:cubicBezTo>
                <a:close/>
                <a:moveTo>
                  <a:pt x="724" y="169"/>
                </a:moveTo>
                <a:cubicBezTo>
                  <a:pt x="725" y="169"/>
                  <a:pt x="723" y="167"/>
                  <a:pt x="723" y="167"/>
                </a:cubicBezTo>
                <a:cubicBezTo>
                  <a:pt x="723" y="168"/>
                  <a:pt x="723" y="168"/>
                  <a:pt x="722" y="168"/>
                </a:cubicBezTo>
                <a:cubicBezTo>
                  <a:pt x="723" y="169"/>
                  <a:pt x="723" y="167"/>
                  <a:pt x="724" y="169"/>
                </a:cubicBezTo>
                <a:close/>
                <a:moveTo>
                  <a:pt x="859" y="242"/>
                </a:moveTo>
                <a:cubicBezTo>
                  <a:pt x="859" y="242"/>
                  <a:pt x="859" y="242"/>
                  <a:pt x="859" y="243"/>
                </a:cubicBezTo>
                <a:cubicBezTo>
                  <a:pt x="859" y="242"/>
                  <a:pt x="859" y="243"/>
                  <a:pt x="859" y="242"/>
                </a:cubicBezTo>
                <a:close/>
                <a:moveTo>
                  <a:pt x="859" y="244"/>
                </a:moveTo>
                <a:cubicBezTo>
                  <a:pt x="859" y="244"/>
                  <a:pt x="860" y="244"/>
                  <a:pt x="860" y="243"/>
                </a:cubicBezTo>
                <a:cubicBezTo>
                  <a:pt x="860" y="244"/>
                  <a:pt x="859" y="243"/>
                  <a:pt x="859" y="244"/>
                </a:cubicBezTo>
                <a:close/>
                <a:moveTo>
                  <a:pt x="857" y="244"/>
                </a:moveTo>
                <a:cubicBezTo>
                  <a:pt x="857" y="244"/>
                  <a:pt x="857" y="244"/>
                  <a:pt x="857" y="244"/>
                </a:cubicBezTo>
                <a:cubicBezTo>
                  <a:pt x="857" y="244"/>
                  <a:pt x="857" y="244"/>
                  <a:pt x="857" y="244"/>
                </a:cubicBezTo>
                <a:cubicBezTo>
                  <a:pt x="857" y="244"/>
                  <a:pt x="857" y="244"/>
                  <a:pt x="857" y="244"/>
                </a:cubicBezTo>
                <a:close/>
                <a:moveTo>
                  <a:pt x="844" y="244"/>
                </a:moveTo>
                <a:cubicBezTo>
                  <a:pt x="844" y="244"/>
                  <a:pt x="844" y="244"/>
                  <a:pt x="844" y="244"/>
                </a:cubicBezTo>
                <a:cubicBezTo>
                  <a:pt x="844" y="245"/>
                  <a:pt x="844" y="245"/>
                  <a:pt x="844" y="245"/>
                </a:cubicBezTo>
                <a:cubicBezTo>
                  <a:pt x="844" y="245"/>
                  <a:pt x="845" y="245"/>
                  <a:pt x="844" y="244"/>
                </a:cubicBezTo>
                <a:close/>
                <a:moveTo>
                  <a:pt x="859" y="245"/>
                </a:moveTo>
                <a:cubicBezTo>
                  <a:pt x="859" y="245"/>
                  <a:pt x="859" y="244"/>
                  <a:pt x="859" y="244"/>
                </a:cubicBezTo>
                <a:cubicBezTo>
                  <a:pt x="859" y="244"/>
                  <a:pt x="858" y="244"/>
                  <a:pt x="858" y="245"/>
                </a:cubicBezTo>
                <a:cubicBezTo>
                  <a:pt x="859" y="245"/>
                  <a:pt x="858" y="245"/>
                  <a:pt x="859" y="245"/>
                </a:cubicBezTo>
                <a:close/>
                <a:moveTo>
                  <a:pt x="844" y="245"/>
                </a:moveTo>
                <a:cubicBezTo>
                  <a:pt x="843" y="245"/>
                  <a:pt x="843" y="245"/>
                  <a:pt x="843" y="245"/>
                </a:cubicBezTo>
                <a:cubicBezTo>
                  <a:pt x="843" y="246"/>
                  <a:pt x="843" y="246"/>
                  <a:pt x="844" y="246"/>
                </a:cubicBezTo>
                <a:lnTo>
                  <a:pt x="844" y="245"/>
                </a:lnTo>
                <a:close/>
                <a:moveTo>
                  <a:pt x="853" y="247"/>
                </a:moveTo>
                <a:cubicBezTo>
                  <a:pt x="853" y="246"/>
                  <a:pt x="853" y="247"/>
                  <a:pt x="853" y="247"/>
                </a:cubicBezTo>
                <a:cubicBezTo>
                  <a:pt x="854" y="247"/>
                  <a:pt x="853" y="247"/>
                  <a:pt x="853" y="247"/>
                </a:cubicBezTo>
                <a:close/>
                <a:moveTo>
                  <a:pt x="840" y="250"/>
                </a:moveTo>
                <a:cubicBezTo>
                  <a:pt x="840" y="249"/>
                  <a:pt x="840" y="249"/>
                  <a:pt x="841" y="249"/>
                </a:cubicBezTo>
                <a:cubicBezTo>
                  <a:pt x="840" y="249"/>
                  <a:pt x="841" y="249"/>
                  <a:pt x="841" y="248"/>
                </a:cubicBezTo>
                <a:cubicBezTo>
                  <a:pt x="841" y="249"/>
                  <a:pt x="841" y="249"/>
                  <a:pt x="841" y="249"/>
                </a:cubicBezTo>
                <a:cubicBezTo>
                  <a:pt x="841" y="248"/>
                  <a:pt x="841" y="248"/>
                  <a:pt x="841" y="248"/>
                </a:cubicBezTo>
                <a:cubicBezTo>
                  <a:pt x="841" y="248"/>
                  <a:pt x="841" y="247"/>
                  <a:pt x="841" y="247"/>
                </a:cubicBezTo>
                <a:cubicBezTo>
                  <a:pt x="841" y="247"/>
                  <a:pt x="841" y="248"/>
                  <a:pt x="841" y="247"/>
                </a:cubicBezTo>
                <a:cubicBezTo>
                  <a:pt x="840" y="247"/>
                  <a:pt x="841" y="248"/>
                  <a:pt x="841" y="248"/>
                </a:cubicBezTo>
                <a:cubicBezTo>
                  <a:pt x="840" y="248"/>
                  <a:pt x="840" y="248"/>
                  <a:pt x="840" y="248"/>
                </a:cubicBezTo>
                <a:cubicBezTo>
                  <a:pt x="840" y="249"/>
                  <a:pt x="840" y="249"/>
                  <a:pt x="840" y="250"/>
                </a:cubicBezTo>
                <a:close/>
                <a:moveTo>
                  <a:pt x="852" y="248"/>
                </a:moveTo>
                <a:cubicBezTo>
                  <a:pt x="852" y="248"/>
                  <a:pt x="853" y="248"/>
                  <a:pt x="853" y="247"/>
                </a:cubicBezTo>
                <a:cubicBezTo>
                  <a:pt x="852" y="247"/>
                  <a:pt x="852" y="247"/>
                  <a:pt x="852" y="247"/>
                </a:cubicBezTo>
                <a:cubicBezTo>
                  <a:pt x="852" y="247"/>
                  <a:pt x="852" y="248"/>
                  <a:pt x="852" y="248"/>
                </a:cubicBezTo>
                <a:close/>
                <a:moveTo>
                  <a:pt x="855" y="250"/>
                </a:moveTo>
                <a:cubicBezTo>
                  <a:pt x="854" y="250"/>
                  <a:pt x="854" y="250"/>
                  <a:pt x="854" y="251"/>
                </a:cubicBezTo>
                <a:cubicBezTo>
                  <a:pt x="855" y="251"/>
                  <a:pt x="855" y="250"/>
                  <a:pt x="855" y="250"/>
                </a:cubicBezTo>
                <a:close/>
                <a:moveTo>
                  <a:pt x="835" y="252"/>
                </a:moveTo>
                <a:cubicBezTo>
                  <a:pt x="834" y="252"/>
                  <a:pt x="834" y="252"/>
                  <a:pt x="835" y="252"/>
                </a:cubicBezTo>
                <a:cubicBezTo>
                  <a:pt x="835" y="252"/>
                  <a:pt x="835" y="252"/>
                  <a:pt x="835" y="252"/>
                </a:cubicBezTo>
                <a:close/>
                <a:moveTo>
                  <a:pt x="852" y="252"/>
                </a:moveTo>
                <a:cubicBezTo>
                  <a:pt x="853" y="252"/>
                  <a:pt x="853" y="252"/>
                  <a:pt x="853" y="252"/>
                </a:cubicBezTo>
                <a:cubicBezTo>
                  <a:pt x="853" y="252"/>
                  <a:pt x="852" y="252"/>
                  <a:pt x="852" y="252"/>
                </a:cubicBezTo>
                <a:close/>
                <a:moveTo>
                  <a:pt x="842" y="255"/>
                </a:moveTo>
                <a:cubicBezTo>
                  <a:pt x="841" y="255"/>
                  <a:pt x="842" y="255"/>
                  <a:pt x="842" y="256"/>
                </a:cubicBezTo>
                <a:cubicBezTo>
                  <a:pt x="842" y="256"/>
                  <a:pt x="842" y="256"/>
                  <a:pt x="842" y="256"/>
                </a:cubicBezTo>
                <a:cubicBezTo>
                  <a:pt x="842" y="255"/>
                  <a:pt x="842" y="255"/>
                  <a:pt x="842" y="255"/>
                </a:cubicBezTo>
                <a:close/>
                <a:moveTo>
                  <a:pt x="854" y="255"/>
                </a:moveTo>
                <a:cubicBezTo>
                  <a:pt x="853" y="254"/>
                  <a:pt x="853" y="255"/>
                  <a:pt x="853" y="255"/>
                </a:cubicBezTo>
                <a:cubicBezTo>
                  <a:pt x="853" y="255"/>
                  <a:pt x="853" y="255"/>
                  <a:pt x="854" y="255"/>
                </a:cubicBezTo>
                <a:close/>
                <a:moveTo>
                  <a:pt x="850" y="257"/>
                </a:moveTo>
                <a:cubicBezTo>
                  <a:pt x="850" y="257"/>
                  <a:pt x="850" y="257"/>
                  <a:pt x="850" y="258"/>
                </a:cubicBezTo>
                <a:cubicBezTo>
                  <a:pt x="850" y="257"/>
                  <a:pt x="850" y="257"/>
                  <a:pt x="851" y="257"/>
                </a:cubicBezTo>
                <a:cubicBezTo>
                  <a:pt x="851" y="257"/>
                  <a:pt x="850" y="257"/>
                  <a:pt x="850" y="257"/>
                </a:cubicBezTo>
                <a:close/>
                <a:moveTo>
                  <a:pt x="834" y="258"/>
                </a:moveTo>
                <a:cubicBezTo>
                  <a:pt x="834" y="258"/>
                  <a:pt x="834" y="258"/>
                  <a:pt x="834" y="258"/>
                </a:cubicBezTo>
                <a:cubicBezTo>
                  <a:pt x="834" y="257"/>
                  <a:pt x="834" y="258"/>
                  <a:pt x="834" y="258"/>
                </a:cubicBezTo>
                <a:close/>
                <a:moveTo>
                  <a:pt x="836" y="259"/>
                </a:moveTo>
                <a:cubicBezTo>
                  <a:pt x="836" y="259"/>
                  <a:pt x="836" y="259"/>
                  <a:pt x="837" y="259"/>
                </a:cubicBezTo>
                <a:cubicBezTo>
                  <a:pt x="836" y="259"/>
                  <a:pt x="836" y="259"/>
                  <a:pt x="836" y="259"/>
                </a:cubicBezTo>
                <a:cubicBezTo>
                  <a:pt x="836" y="259"/>
                  <a:pt x="836" y="259"/>
                  <a:pt x="836" y="259"/>
                </a:cubicBezTo>
                <a:close/>
                <a:moveTo>
                  <a:pt x="828" y="260"/>
                </a:moveTo>
                <a:cubicBezTo>
                  <a:pt x="827" y="260"/>
                  <a:pt x="827" y="260"/>
                  <a:pt x="827" y="261"/>
                </a:cubicBezTo>
                <a:cubicBezTo>
                  <a:pt x="827" y="260"/>
                  <a:pt x="828" y="260"/>
                  <a:pt x="828" y="260"/>
                </a:cubicBezTo>
                <a:close/>
                <a:moveTo>
                  <a:pt x="857" y="259"/>
                </a:moveTo>
                <a:cubicBezTo>
                  <a:pt x="857" y="259"/>
                  <a:pt x="857" y="259"/>
                  <a:pt x="857" y="259"/>
                </a:cubicBezTo>
                <a:cubicBezTo>
                  <a:pt x="856" y="259"/>
                  <a:pt x="856" y="259"/>
                  <a:pt x="856" y="259"/>
                </a:cubicBezTo>
                <a:cubicBezTo>
                  <a:pt x="856" y="259"/>
                  <a:pt x="857" y="259"/>
                  <a:pt x="857" y="259"/>
                </a:cubicBezTo>
                <a:close/>
                <a:moveTo>
                  <a:pt x="853" y="259"/>
                </a:moveTo>
                <a:cubicBezTo>
                  <a:pt x="853" y="259"/>
                  <a:pt x="853" y="259"/>
                  <a:pt x="852" y="259"/>
                </a:cubicBezTo>
                <a:cubicBezTo>
                  <a:pt x="853" y="259"/>
                  <a:pt x="853" y="259"/>
                  <a:pt x="853" y="259"/>
                </a:cubicBezTo>
                <a:close/>
                <a:moveTo>
                  <a:pt x="855" y="260"/>
                </a:moveTo>
                <a:cubicBezTo>
                  <a:pt x="855" y="260"/>
                  <a:pt x="855" y="260"/>
                  <a:pt x="855" y="260"/>
                </a:cubicBezTo>
                <a:cubicBezTo>
                  <a:pt x="855" y="260"/>
                  <a:pt x="855" y="261"/>
                  <a:pt x="854" y="261"/>
                </a:cubicBezTo>
                <a:cubicBezTo>
                  <a:pt x="854" y="262"/>
                  <a:pt x="854" y="262"/>
                  <a:pt x="855" y="262"/>
                </a:cubicBezTo>
                <a:cubicBezTo>
                  <a:pt x="855" y="262"/>
                  <a:pt x="854" y="262"/>
                  <a:pt x="855" y="262"/>
                </a:cubicBezTo>
                <a:cubicBezTo>
                  <a:pt x="855" y="261"/>
                  <a:pt x="855" y="262"/>
                  <a:pt x="855" y="262"/>
                </a:cubicBezTo>
                <a:cubicBezTo>
                  <a:pt x="855" y="261"/>
                  <a:pt x="855" y="261"/>
                  <a:pt x="855" y="261"/>
                </a:cubicBezTo>
                <a:cubicBezTo>
                  <a:pt x="856" y="261"/>
                  <a:pt x="856" y="260"/>
                  <a:pt x="856" y="260"/>
                </a:cubicBezTo>
                <a:cubicBezTo>
                  <a:pt x="856" y="260"/>
                  <a:pt x="855" y="260"/>
                  <a:pt x="855" y="260"/>
                </a:cubicBezTo>
                <a:close/>
                <a:moveTo>
                  <a:pt x="834" y="263"/>
                </a:moveTo>
                <a:cubicBezTo>
                  <a:pt x="834" y="262"/>
                  <a:pt x="833" y="262"/>
                  <a:pt x="833" y="262"/>
                </a:cubicBezTo>
                <a:cubicBezTo>
                  <a:pt x="833" y="262"/>
                  <a:pt x="832" y="262"/>
                  <a:pt x="832" y="262"/>
                </a:cubicBezTo>
                <a:cubicBezTo>
                  <a:pt x="832" y="263"/>
                  <a:pt x="833" y="262"/>
                  <a:pt x="833" y="262"/>
                </a:cubicBezTo>
                <a:cubicBezTo>
                  <a:pt x="833" y="262"/>
                  <a:pt x="833" y="263"/>
                  <a:pt x="833" y="263"/>
                </a:cubicBezTo>
                <a:cubicBezTo>
                  <a:pt x="833" y="263"/>
                  <a:pt x="833" y="262"/>
                  <a:pt x="834" y="263"/>
                </a:cubicBezTo>
                <a:close/>
                <a:moveTo>
                  <a:pt x="867" y="261"/>
                </a:moveTo>
                <a:cubicBezTo>
                  <a:pt x="867" y="261"/>
                  <a:pt x="866" y="261"/>
                  <a:pt x="866" y="261"/>
                </a:cubicBezTo>
                <a:cubicBezTo>
                  <a:pt x="867" y="261"/>
                  <a:pt x="867" y="261"/>
                  <a:pt x="867" y="261"/>
                </a:cubicBezTo>
                <a:close/>
                <a:moveTo>
                  <a:pt x="868" y="261"/>
                </a:moveTo>
                <a:cubicBezTo>
                  <a:pt x="868" y="261"/>
                  <a:pt x="867" y="261"/>
                  <a:pt x="867" y="262"/>
                </a:cubicBezTo>
                <a:cubicBezTo>
                  <a:pt x="868" y="262"/>
                  <a:pt x="868" y="261"/>
                  <a:pt x="868" y="261"/>
                </a:cubicBezTo>
                <a:close/>
                <a:moveTo>
                  <a:pt x="867" y="262"/>
                </a:moveTo>
                <a:cubicBezTo>
                  <a:pt x="867" y="262"/>
                  <a:pt x="867" y="262"/>
                  <a:pt x="867" y="262"/>
                </a:cubicBezTo>
                <a:cubicBezTo>
                  <a:pt x="867" y="262"/>
                  <a:pt x="867" y="262"/>
                  <a:pt x="866" y="262"/>
                </a:cubicBezTo>
                <a:cubicBezTo>
                  <a:pt x="867" y="262"/>
                  <a:pt x="867" y="262"/>
                  <a:pt x="867" y="262"/>
                </a:cubicBezTo>
                <a:close/>
                <a:moveTo>
                  <a:pt x="832" y="264"/>
                </a:moveTo>
                <a:cubicBezTo>
                  <a:pt x="832" y="264"/>
                  <a:pt x="832" y="263"/>
                  <a:pt x="833" y="263"/>
                </a:cubicBezTo>
                <a:cubicBezTo>
                  <a:pt x="832" y="263"/>
                  <a:pt x="832" y="264"/>
                  <a:pt x="832" y="264"/>
                </a:cubicBezTo>
                <a:close/>
                <a:moveTo>
                  <a:pt x="874" y="265"/>
                </a:moveTo>
                <a:cubicBezTo>
                  <a:pt x="874" y="264"/>
                  <a:pt x="874" y="264"/>
                  <a:pt x="874" y="263"/>
                </a:cubicBezTo>
                <a:cubicBezTo>
                  <a:pt x="874" y="264"/>
                  <a:pt x="874" y="264"/>
                  <a:pt x="874" y="265"/>
                </a:cubicBezTo>
                <a:close/>
                <a:moveTo>
                  <a:pt x="831" y="265"/>
                </a:moveTo>
                <a:cubicBezTo>
                  <a:pt x="831" y="265"/>
                  <a:pt x="830" y="265"/>
                  <a:pt x="830" y="265"/>
                </a:cubicBezTo>
                <a:cubicBezTo>
                  <a:pt x="831" y="266"/>
                  <a:pt x="831" y="266"/>
                  <a:pt x="831" y="265"/>
                </a:cubicBezTo>
                <a:close/>
                <a:moveTo>
                  <a:pt x="861" y="265"/>
                </a:moveTo>
                <a:cubicBezTo>
                  <a:pt x="861" y="264"/>
                  <a:pt x="861" y="264"/>
                  <a:pt x="861" y="264"/>
                </a:cubicBezTo>
                <a:cubicBezTo>
                  <a:pt x="860" y="264"/>
                  <a:pt x="860" y="265"/>
                  <a:pt x="861" y="265"/>
                </a:cubicBezTo>
                <a:close/>
                <a:moveTo>
                  <a:pt x="851" y="265"/>
                </a:moveTo>
                <a:cubicBezTo>
                  <a:pt x="851" y="265"/>
                  <a:pt x="851" y="266"/>
                  <a:pt x="851" y="266"/>
                </a:cubicBezTo>
                <a:cubicBezTo>
                  <a:pt x="852" y="266"/>
                  <a:pt x="851" y="265"/>
                  <a:pt x="852" y="265"/>
                </a:cubicBezTo>
                <a:cubicBezTo>
                  <a:pt x="851" y="264"/>
                  <a:pt x="851" y="265"/>
                  <a:pt x="851" y="265"/>
                </a:cubicBezTo>
                <a:close/>
                <a:moveTo>
                  <a:pt x="869" y="265"/>
                </a:moveTo>
                <a:cubicBezTo>
                  <a:pt x="868" y="265"/>
                  <a:pt x="868" y="265"/>
                  <a:pt x="868" y="266"/>
                </a:cubicBezTo>
                <a:cubicBezTo>
                  <a:pt x="868" y="265"/>
                  <a:pt x="869" y="265"/>
                  <a:pt x="869" y="265"/>
                </a:cubicBezTo>
                <a:close/>
                <a:moveTo>
                  <a:pt x="829" y="267"/>
                </a:moveTo>
                <a:cubicBezTo>
                  <a:pt x="829" y="267"/>
                  <a:pt x="828" y="267"/>
                  <a:pt x="828" y="268"/>
                </a:cubicBezTo>
                <a:cubicBezTo>
                  <a:pt x="829" y="267"/>
                  <a:pt x="830" y="268"/>
                  <a:pt x="829" y="267"/>
                </a:cubicBezTo>
                <a:cubicBezTo>
                  <a:pt x="829" y="267"/>
                  <a:pt x="829" y="267"/>
                  <a:pt x="829" y="267"/>
                </a:cubicBezTo>
                <a:close/>
                <a:moveTo>
                  <a:pt x="858" y="267"/>
                </a:moveTo>
                <a:cubicBezTo>
                  <a:pt x="858" y="267"/>
                  <a:pt x="859" y="267"/>
                  <a:pt x="859" y="267"/>
                </a:cubicBezTo>
                <a:cubicBezTo>
                  <a:pt x="859" y="267"/>
                  <a:pt x="859" y="267"/>
                  <a:pt x="858" y="266"/>
                </a:cubicBezTo>
                <a:cubicBezTo>
                  <a:pt x="858" y="266"/>
                  <a:pt x="858" y="267"/>
                  <a:pt x="858" y="267"/>
                </a:cubicBezTo>
                <a:close/>
                <a:moveTo>
                  <a:pt x="828" y="268"/>
                </a:moveTo>
                <a:cubicBezTo>
                  <a:pt x="828" y="268"/>
                  <a:pt x="828" y="268"/>
                  <a:pt x="828" y="268"/>
                </a:cubicBezTo>
                <a:cubicBezTo>
                  <a:pt x="828" y="269"/>
                  <a:pt x="827" y="269"/>
                  <a:pt x="828" y="269"/>
                </a:cubicBezTo>
                <a:cubicBezTo>
                  <a:pt x="828" y="269"/>
                  <a:pt x="828" y="269"/>
                  <a:pt x="828" y="269"/>
                </a:cubicBezTo>
                <a:cubicBezTo>
                  <a:pt x="828" y="268"/>
                  <a:pt x="828" y="268"/>
                  <a:pt x="828" y="268"/>
                </a:cubicBezTo>
                <a:close/>
                <a:moveTo>
                  <a:pt x="827" y="269"/>
                </a:moveTo>
                <a:cubicBezTo>
                  <a:pt x="827" y="269"/>
                  <a:pt x="826" y="269"/>
                  <a:pt x="826" y="270"/>
                </a:cubicBezTo>
                <a:cubicBezTo>
                  <a:pt x="827" y="269"/>
                  <a:pt x="827" y="270"/>
                  <a:pt x="827" y="270"/>
                </a:cubicBezTo>
                <a:cubicBezTo>
                  <a:pt x="827" y="269"/>
                  <a:pt x="828" y="269"/>
                  <a:pt x="827" y="269"/>
                </a:cubicBezTo>
                <a:close/>
                <a:moveTo>
                  <a:pt x="863" y="270"/>
                </a:moveTo>
                <a:cubicBezTo>
                  <a:pt x="863" y="270"/>
                  <a:pt x="863" y="270"/>
                  <a:pt x="862" y="269"/>
                </a:cubicBezTo>
                <a:cubicBezTo>
                  <a:pt x="862" y="270"/>
                  <a:pt x="862" y="270"/>
                  <a:pt x="863" y="270"/>
                </a:cubicBezTo>
                <a:close/>
                <a:moveTo>
                  <a:pt x="826" y="271"/>
                </a:moveTo>
                <a:cubicBezTo>
                  <a:pt x="825" y="271"/>
                  <a:pt x="825" y="272"/>
                  <a:pt x="825" y="272"/>
                </a:cubicBezTo>
                <a:cubicBezTo>
                  <a:pt x="825" y="272"/>
                  <a:pt x="825" y="272"/>
                  <a:pt x="825" y="271"/>
                </a:cubicBezTo>
                <a:cubicBezTo>
                  <a:pt x="824" y="272"/>
                  <a:pt x="825" y="272"/>
                  <a:pt x="824" y="273"/>
                </a:cubicBezTo>
                <a:cubicBezTo>
                  <a:pt x="825" y="273"/>
                  <a:pt x="825" y="273"/>
                  <a:pt x="825" y="273"/>
                </a:cubicBezTo>
                <a:cubicBezTo>
                  <a:pt x="825" y="272"/>
                  <a:pt x="825" y="273"/>
                  <a:pt x="825" y="273"/>
                </a:cubicBezTo>
                <a:cubicBezTo>
                  <a:pt x="825" y="272"/>
                  <a:pt x="826" y="272"/>
                  <a:pt x="826" y="271"/>
                </a:cubicBezTo>
                <a:close/>
                <a:moveTo>
                  <a:pt x="844" y="272"/>
                </a:moveTo>
                <a:cubicBezTo>
                  <a:pt x="843" y="273"/>
                  <a:pt x="843" y="273"/>
                  <a:pt x="844" y="274"/>
                </a:cubicBezTo>
                <a:cubicBezTo>
                  <a:pt x="844" y="273"/>
                  <a:pt x="844" y="273"/>
                  <a:pt x="844" y="272"/>
                </a:cubicBezTo>
                <a:close/>
                <a:moveTo>
                  <a:pt x="853" y="272"/>
                </a:moveTo>
                <a:cubicBezTo>
                  <a:pt x="853" y="273"/>
                  <a:pt x="853" y="273"/>
                  <a:pt x="853" y="273"/>
                </a:cubicBezTo>
                <a:cubicBezTo>
                  <a:pt x="854" y="273"/>
                  <a:pt x="853" y="273"/>
                  <a:pt x="853" y="272"/>
                </a:cubicBezTo>
                <a:cubicBezTo>
                  <a:pt x="853" y="273"/>
                  <a:pt x="853" y="272"/>
                  <a:pt x="853" y="272"/>
                </a:cubicBezTo>
                <a:close/>
                <a:moveTo>
                  <a:pt x="848" y="279"/>
                </a:moveTo>
                <a:cubicBezTo>
                  <a:pt x="848" y="278"/>
                  <a:pt x="848" y="278"/>
                  <a:pt x="848" y="278"/>
                </a:cubicBezTo>
                <a:cubicBezTo>
                  <a:pt x="848" y="278"/>
                  <a:pt x="847" y="278"/>
                  <a:pt x="848" y="279"/>
                </a:cubicBezTo>
                <a:close/>
                <a:moveTo>
                  <a:pt x="861" y="281"/>
                </a:moveTo>
                <a:cubicBezTo>
                  <a:pt x="861" y="281"/>
                  <a:pt x="862" y="281"/>
                  <a:pt x="862" y="281"/>
                </a:cubicBezTo>
                <a:cubicBezTo>
                  <a:pt x="862" y="281"/>
                  <a:pt x="862" y="281"/>
                  <a:pt x="862" y="281"/>
                </a:cubicBezTo>
                <a:cubicBezTo>
                  <a:pt x="862" y="281"/>
                  <a:pt x="862" y="281"/>
                  <a:pt x="861" y="281"/>
                </a:cubicBezTo>
                <a:close/>
                <a:moveTo>
                  <a:pt x="869" y="281"/>
                </a:moveTo>
                <a:cubicBezTo>
                  <a:pt x="869" y="281"/>
                  <a:pt x="870" y="281"/>
                  <a:pt x="869" y="280"/>
                </a:cubicBezTo>
                <a:cubicBezTo>
                  <a:pt x="869" y="281"/>
                  <a:pt x="869" y="281"/>
                  <a:pt x="869" y="281"/>
                </a:cubicBezTo>
                <a:close/>
                <a:moveTo>
                  <a:pt x="841" y="283"/>
                </a:moveTo>
                <a:cubicBezTo>
                  <a:pt x="840" y="283"/>
                  <a:pt x="840" y="283"/>
                  <a:pt x="840" y="283"/>
                </a:cubicBezTo>
                <a:cubicBezTo>
                  <a:pt x="840" y="283"/>
                  <a:pt x="840" y="283"/>
                  <a:pt x="840" y="283"/>
                </a:cubicBezTo>
                <a:cubicBezTo>
                  <a:pt x="840" y="284"/>
                  <a:pt x="841" y="283"/>
                  <a:pt x="841" y="283"/>
                </a:cubicBezTo>
                <a:close/>
                <a:moveTo>
                  <a:pt x="863" y="285"/>
                </a:moveTo>
                <a:cubicBezTo>
                  <a:pt x="863" y="285"/>
                  <a:pt x="862" y="284"/>
                  <a:pt x="863" y="285"/>
                </a:cubicBezTo>
                <a:cubicBezTo>
                  <a:pt x="862" y="284"/>
                  <a:pt x="863" y="284"/>
                  <a:pt x="863" y="283"/>
                </a:cubicBezTo>
                <a:cubicBezTo>
                  <a:pt x="862" y="284"/>
                  <a:pt x="863" y="284"/>
                  <a:pt x="862" y="284"/>
                </a:cubicBezTo>
                <a:cubicBezTo>
                  <a:pt x="862" y="284"/>
                  <a:pt x="862" y="284"/>
                  <a:pt x="863" y="284"/>
                </a:cubicBezTo>
                <a:cubicBezTo>
                  <a:pt x="863" y="285"/>
                  <a:pt x="862" y="285"/>
                  <a:pt x="863" y="285"/>
                </a:cubicBezTo>
                <a:close/>
                <a:moveTo>
                  <a:pt x="842" y="286"/>
                </a:moveTo>
                <a:cubicBezTo>
                  <a:pt x="842" y="286"/>
                  <a:pt x="842" y="286"/>
                  <a:pt x="842" y="286"/>
                </a:cubicBezTo>
                <a:cubicBezTo>
                  <a:pt x="842" y="286"/>
                  <a:pt x="842" y="286"/>
                  <a:pt x="842" y="286"/>
                </a:cubicBezTo>
                <a:cubicBezTo>
                  <a:pt x="842" y="286"/>
                  <a:pt x="842" y="286"/>
                  <a:pt x="842" y="286"/>
                </a:cubicBezTo>
                <a:close/>
                <a:moveTo>
                  <a:pt x="860" y="288"/>
                </a:moveTo>
                <a:cubicBezTo>
                  <a:pt x="860" y="288"/>
                  <a:pt x="860" y="288"/>
                  <a:pt x="861" y="287"/>
                </a:cubicBezTo>
                <a:cubicBezTo>
                  <a:pt x="860" y="287"/>
                  <a:pt x="860" y="288"/>
                  <a:pt x="860" y="288"/>
                </a:cubicBezTo>
                <a:close/>
                <a:moveTo>
                  <a:pt x="864" y="290"/>
                </a:moveTo>
                <a:cubicBezTo>
                  <a:pt x="864" y="289"/>
                  <a:pt x="865" y="289"/>
                  <a:pt x="865" y="289"/>
                </a:cubicBezTo>
                <a:cubicBezTo>
                  <a:pt x="864" y="289"/>
                  <a:pt x="864" y="289"/>
                  <a:pt x="864" y="290"/>
                </a:cubicBezTo>
                <a:close/>
                <a:moveTo>
                  <a:pt x="857" y="290"/>
                </a:moveTo>
                <a:cubicBezTo>
                  <a:pt x="857" y="290"/>
                  <a:pt x="856" y="290"/>
                  <a:pt x="857" y="290"/>
                </a:cubicBezTo>
                <a:cubicBezTo>
                  <a:pt x="857" y="290"/>
                  <a:pt x="857" y="290"/>
                  <a:pt x="857" y="290"/>
                </a:cubicBezTo>
                <a:close/>
                <a:moveTo>
                  <a:pt x="855" y="292"/>
                </a:moveTo>
                <a:cubicBezTo>
                  <a:pt x="854" y="292"/>
                  <a:pt x="855" y="292"/>
                  <a:pt x="854" y="292"/>
                </a:cubicBezTo>
                <a:cubicBezTo>
                  <a:pt x="854" y="292"/>
                  <a:pt x="855" y="292"/>
                  <a:pt x="855" y="292"/>
                </a:cubicBezTo>
                <a:close/>
                <a:moveTo>
                  <a:pt x="854" y="293"/>
                </a:moveTo>
                <a:cubicBezTo>
                  <a:pt x="854" y="293"/>
                  <a:pt x="854" y="293"/>
                  <a:pt x="854" y="293"/>
                </a:cubicBezTo>
                <a:cubicBezTo>
                  <a:pt x="854" y="294"/>
                  <a:pt x="855" y="293"/>
                  <a:pt x="854" y="293"/>
                </a:cubicBezTo>
                <a:close/>
                <a:moveTo>
                  <a:pt x="835" y="296"/>
                </a:moveTo>
                <a:cubicBezTo>
                  <a:pt x="835" y="296"/>
                  <a:pt x="836" y="295"/>
                  <a:pt x="835" y="295"/>
                </a:cubicBezTo>
                <a:cubicBezTo>
                  <a:pt x="835" y="295"/>
                  <a:pt x="835" y="295"/>
                  <a:pt x="835" y="295"/>
                </a:cubicBezTo>
                <a:cubicBezTo>
                  <a:pt x="835" y="295"/>
                  <a:pt x="835" y="295"/>
                  <a:pt x="835" y="295"/>
                </a:cubicBezTo>
                <a:cubicBezTo>
                  <a:pt x="835" y="296"/>
                  <a:pt x="835" y="296"/>
                  <a:pt x="835" y="296"/>
                </a:cubicBezTo>
                <a:cubicBezTo>
                  <a:pt x="835" y="296"/>
                  <a:pt x="835" y="296"/>
                  <a:pt x="835" y="296"/>
                </a:cubicBezTo>
                <a:close/>
                <a:moveTo>
                  <a:pt x="834" y="296"/>
                </a:moveTo>
                <a:cubicBezTo>
                  <a:pt x="834" y="296"/>
                  <a:pt x="834" y="297"/>
                  <a:pt x="834" y="297"/>
                </a:cubicBezTo>
                <a:cubicBezTo>
                  <a:pt x="835" y="297"/>
                  <a:pt x="835" y="297"/>
                  <a:pt x="835" y="297"/>
                </a:cubicBezTo>
                <a:cubicBezTo>
                  <a:pt x="835" y="296"/>
                  <a:pt x="835" y="296"/>
                  <a:pt x="835" y="296"/>
                </a:cubicBezTo>
                <a:cubicBezTo>
                  <a:pt x="835" y="296"/>
                  <a:pt x="835" y="296"/>
                  <a:pt x="835" y="296"/>
                </a:cubicBezTo>
                <a:cubicBezTo>
                  <a:pt x="835" y="296"/>
                  <a:pt x="835" y="296"/>
                  <a:pt x="834" y="296"/>
                </a:cubicBezTo>
                <a:close/>
                <a:moveTo>
                  <a:pt x="832" y="297"/>
                </a:moveTo>
                <a:cubicBezTo>
                  <a:pt x="833" y="297"/>
                  <a:pt x="832" y="297"/>
                  <a:pt x="832" y="297"/>
                </a:cubicBezTo>
                <a:cubicBezTo>
                  <a:pt x="832" y="297"/>
                  <a:pt x="832" y="297"/>
                  <a:pt x="832" y="297"/>
                </a:cubicBezTo>
                <a:close/>
                <a:moveTo>
                  <a:pt x="851" y="296"/>
                </a:moveTo>
                <a:cubicBezTo>
                  <a:pt x="851" y="296"/>
                  <a:pt x="851" y="296"/>
                  <a:pt x="852" y="296"/>
                </a:cubicBezTo>
                <a:cubicBezTo>
                  <a:pt x="852" y="296"/>
                  <a:pt x="851" y="296"/>
                  <a:pt x="851" y="296"/>
                </a:cubicBezTo>
                <a:close/>
                <a:moveTo>
                  <a:pt x="852" y="297"/>
                </a:moveTo>
                <a:cubicBezTo>
                  <a:pt x="852" y="297"/>
                  <a:pt x="853" y="297"/>
                  <a:pt x="852" y="296"/>
                </a:cubicBezTo>
                <a:cubicBezTo>
                  <a:pt x="852" y="296"/>
                  <a:pt x="851" y="297"/>
                  <a:pt x="852" y="297"/>
                </a:cubicBezTo>
                <a:close/>
                <a:moveTo>
                  <a:pt x="851" y="296"/>
                </a:moveTo>
                <a:cubicBezTo>
                  <a:pt x="851" y="297"/>
                  <a:pt x="850" y="297"/>
                  <a:pt x="850" y="297"/>
                </a:cubicBezTo>
                <a:cubicBezTo>
                  <a:pt x="851" y="297"/>
                  <a:pt x="851" y="297"/>
                  <a:pt x="851" y="297"/>
                </a:cubicBezTo>
                <a:cubicBezTo>
                  <a:pt x="851" y="296"/>
                  <a:pt x="851" y="297"/>
                  <a:pt x="851" y="296"/>
                </a:cubicBezTo>
                <a:close/>
                <a:moveTo>
                  <a:pt x="848" y="297"/>
                </a:moveTo>
                <a:cubicBezTo>
                  <a:pt x="848" y="297"/>
                  <a:pt x="848" y="297"/>
                  <a:pt x="849" y="297"/>
                </a:cubicBezTo>
                <a:cubicBezTo>
                  <a:pt x="849" y="297"/>
                  <a:pt x="848" y="297"/>
                  <a:pt x="848" y="297"/>
                </a:cubicBezTo>
                <a:close/>
                <a:moveTo>
                  <a:pt x="831" y="300"/>
                </a:moveTo>
                <a:cubicBezTo>
                  <a:pt x="831" y="299"/>
                  <a:pt x="831" y="299"/>
                  <a:pt x="831" y="299"/>
                </a:cubicBezTo>
                <a:cubicBezTo>
                  <a:pt x="831" y="299"/>
                  <a:pt x="831" y="299"/>
                  <a:pt x="831" y="300"/>
                </a:cubicBezTo>
                <a:close/>
                <a:moveTo>
                  <a:pt x="828" y="304"/>
                </a:moveTo>
                <a:cubicBezTo>
                  <a:pt x="828" y="303"/>
                  <a:pt x="829" y="303"/>
                  <a:pt x="829" y="302"/>
                </a:cubicBezTo>
                <a:cubicBezTo>
                  <a:pt x="829" y="302"/>
                  <a:pt x="829" y="302"/>
                  <a:pt x="829" y="303"/>
                </a:cubicBezTo>
                <a:cubicBezTo>
                  <a:pt x="830" y="302"/>
                  <a:pt x="829" y="302"/>
                  <a:pt x="828" y="302"/>
                </a:cubicBezTo>
                <a:cubicBezTo>
                  <a:pt x="828" y="303"/>
                  <a:pt x="828" y="303"/>
                  <a:pt x="828" y="304"/>
                </a:cubicBezTo>
                <a:close/>
                <a:moveTo>
                  <a:pt x="847" y="301"/>
                </a:moveTo>
                <a:cubicBezTo>
                  <a:pt x="846" y="301"/>
                  <a:pt x="847" y="302"/>
                  <a:pt x="847" y="302"/>
                </a:cubicBezTo>
                <a:cubicBezTo>
                  <a:pt x="848" y="302"/>
                  <a:pt x="847" y="301"/>
                  <a:pt x="847" y="301"/>
                </a:cubicBezTo>
                <a:close/>
                <a:moveTo>
                  <a:pt x="847" y="302"/>
                </a:moveTo>
                <a:cubicBezTo>
                  <a:pt x="847" y="302"/>
                  <a:pt x="847" y="302"/>
                  <a:pt x="847" y="302"/>
                </a:cubicBezTo>
                <a:cubicBezTo>
                  <a:pt x="847" y="302"/>
                  <a:pt x="846" y="302"/>
                  <a:pt x="847" y="302"/>
                </a:cubicBezTo>
                <a:close/>
                <a:moveTo>
                  <a:pt x="827" y="306"/>
                </a:moveTo>
                <a:cubicBezTo>
                  <a:pt x="827" y="306"/>
                  <a:pt x="827" y="306"/>
                  <a:pt x="827" y="306"/>
                </a:cubicBezTo>
                <a:cubicBezTo>
                  <a:pt x="827" y="306"/>
                  <a:pt x="827" y="306"/>
                  <a:pt x="827" y="306"/>
                </a:cubicBezTo>
                <a:cubicBezTo>
                  <a:pt x="827" y="306"/>
                  <a:pt x="827" y="306"/>
                  <a:pt x="827" y="306"/>
                </a:cubicBezTo>
                <a:close/>
                <a:moveTo>
                  <a:pt x="842" y="305"/>
                </a:moveTo>
                <a:cubicBezTo>
                  <a:pt x="842" y="305"/>
                  <a:pt x="842" y="305"/>
                  <a:pt x="842" y="305"/>
                </a:cubicBezTo>
                <a:cubicBezTo>
                  <a:pt x="842" y="305"/>
                  <a:pt x="842" y="304"/>
                  <a:pt x="842" y="305"/>
                </a:cubicBezTo>
                <a:close/>
                <a:moveTo>
                  <a:pt x="845" y="319"/>
                </a:moveTo>
                <a:cubicBezTo>
                  <a:pt x="844" y="319"/>
                  <a:pt x="845" y="320"/>
                  <a:pt x="845" y="320"/>
                </a:cubicBezTo>
                <a:cubicBezTo>
                  <a:pt x="845" y="320"/>
                  <a:pt x="845" y="319"/>
                  <a:pt x="845" y="319"/>
                </a:cubicBezTo>
                <a:close/>
                <a:moveTo>
                  <a:pt x="842" y="326"/>
                </a:moveTo>
                <a:cubicBezTo>
                  <a:pt x="841" y="326"/>
                  <a:pt x="841" y="326"/>
                  <a:pt x="841" y="326"/>
                </a:cubicBezTo>
                <a:cubicBezTo>
                  <a:pt x="840" y="326"/>
                  <a:pt x="841" y="326"/>
                  <a:pt x="841" y="326"/>
                </a:cubicBezTo>
                <a:cubicBezTo>
                  <a:pt x="840" y="326"/>
                  <a:pt x="840" y="326"/>
                  <a:pt x="840" y="326"/>
                </a:cubicBezTo>
                <a:cubicBezTo>
                  <a:pt x="840" y="326"/>
                  <a:pt x="840" y="326"/>
                  <a:pt x="840" y="327"/>
                </a:cubicBezTo>
                <a:cubicBezTo>
                  <a:pt x="841" y="326"/>
                  <a:pt x="841" y="326"/>
                  <a:pt x="841" y="327"/>
                </a:cubicBezTo>
                <a:cubicBezTo>
                  <a:pt x="841" y="327"/>
                  <a:pt x="840" y="327"/>
                  <a:pt x="841" y="328"/>
                </a:cubicBezTo>
                <a:cubicBezTo>
                  <a:pt x="841" y="327"/>
                  <a:pt x="841" y="327"/>
                  <a:pt x="841" y="327"/>
                </a:cubicBezTo>
                <a:cubicBezTo>
                  <a:pt x="841" y="327"/>
                  <a:pt x="841" y="326"/>
                  <a:pt x="842" y="326"/>
                </a:cubicBezTo>
                <a:close/>
                <a:moveTo>
                  <a:pt x="840" y="328"/>
                </a:moveTo>
                <a:cubicBezTo>
                  <a:pt x="839" y="328"/>
                  <a:pt x="839" y="328"/>
                  <a:pt x="839" y="328"/>
                </a:cubicBezTo>
                <a:cubicBezTo>
                  <a:pt x="839" y="329"/>
                  <a:pt x="839" y="329"/>
                  <a:pt x="839" y="329"/>
                </a:cubicBezTo>
                <a:cubicBezTo>
                  <a:pt x="840" y="329"/>
                  <a:pt x="839" y="328"/>
                  <a:pt x="840" y="329"/>
                </a:cubicBezTo>
                <a:cubicBezTo>
                  <a:pt x="840" y="329"/>
                  <a:pt x="840" y="328"/>
                  <a:pt x="840" y="328"/>
                </a:cubicBezTo>
                <a:close/>
                <a:moveTo>
                  <a:pt x="839" y="329"/>
                </a:moveTo>
                <a:cubicBezTo>
                  <a:pt x="839" y="329"/>
                  <a:pt x="839" y="329"/>
                  <a:pt x="839" y="329"/>
                </a:cubicBezTo>
                <a:cubicBezTo>
                  <a:pt x="839" y="329"/>
                  <a:pt x="839" y="330"/>
                  <a:pt x="839" y="330"/>
                </a:cubicBezTo>
                <a:cubicBezTo>
                  <a:pt x="840" y="330"/>
                  <a:pt x="840" y="330"/>
                  <a:pt x="840" y="330"/>
                </a:cubicBezTo>
                <a:cubicBezTo>
                  <a:pt x="839" y="330"/>
                  <a:pt x="839" y="330"/>
                  <a:pt x="840" y="330"/>
                </a:cubicBezTo>
                <a:cubicBezTo>
                  <a:pt x="839" y="329"/>
                  <a:pt x="839" y="330"/>
                  <a:pt x="839" y="329"/>
                </a:cubicBezTo>
                <a:close/>
                <a:moveTo>
                  <a:pt x="838" y="330"/>
                </a:moveTo>
                <a:cubicBezTo>
                  <a:pt x="838" y="330"/>
                  <a:pt x="837" y="331"/>
                  <a:pt x="838" y="331"/>
                </a:cubicBezTo>
                <a:cubicBezTo>
                  <a:pt x="838" y="331"/>
                  <a:pt x="838" y="330"/>
                  <a:pt x="838" y="330"/>
                </a:cubicBezTo>
                <a:cubicBezTo>
                  <a:pt x="838" y="330"/>
                  <a:pt x="838" y="330"/>
                  <a:pt x="838" y="330"/>
                </a:cubicBezTo>
                <a:close/>
                <a:moveTo>
                  <a:pt x="837" y="331"/>
                </a:moveTo>
                <a:cubicBezTo>
                  <a:pt x="837" y="331"/>
                  <a:pt x="837" y="331"/>
                  <a:pt x="837" y="332"/>
                </a:cubicBezTo>
                <a:cubicBezTo>
                  <a:pt x="837" y="332"/>
                  <a:pt x="838" y="332"/>
                  <a:pt x="838" y="332"/>
                </a:cubicBezTo>
                <a:cubicBezTo>
                  <a:pt x="838" y="331"/>
                  <a:pt x="838" y="331"/>
                  <a:pt x="837" y="331"/>
                </a:cubicBezTo>
                <a:close/>
                <a:moveTo>
                  <a:pt x="837" y="332"/>
                </a:moveTo>
                <a:cubicBezTo>
                  <a:pt x="837" y="332"/>
                  <a:pt x="838" y="332"/>
                  <a:pt x="838" y="332"/>
                </a:cubicBezTo>
                <a:cubicBezTo>
                  <a:pt x="838" y="332"/>
                  <a:pt x="838" y="332"/>
                  <a:pt x="838" y="332"/>
                </a:cubicBezTo>
                <a:cubicBezTo>
                  <a:pt x="837" y="332"/>
                  <a:pt x="837" y="332"/>
                  <a:pt x="837" y="332"/>
                </a:cubicBezTo>
                <a:cubicBezTo>
                  <a:pt x="837" y="332"/>
                  <a:pt x="837" y="332"/>
                  <a:pt x="837" y="332"/>
                </a:cubicBezTo>
                <a:close/>
                <a:moveTo>
                  <a:pt x="837" y="333"/>
                </a:moveTo>
                <a:cubicBezTo>
                  <a:pt x="838" y="333"/>
                  <a:pt x="838" y="333"/>
                  <a:pt x="838" y="332"/>
                </a:cubicBezTo>
                <a:cubicBezTo>
                  <a:pt x="838" y="332"/>
                  <a:pt x="837" y="333"/>
                  <a:pt x="837" y="333"/>
                </a:cubicBezTo>
                <a:close/>
                <a:moveTo>
                  <a:pt x="835" y="336"/>
                </a:moveTo>
                <a:cubicBezTo>
                  <a:pt x="835" y="336"/>
                  <a:pt x="835" y="336"/>
                  <a:pt x="835" y="337"/>
                </a:cubicBezTo>
                <a:cubicBezTo>
                  <a:pt x="836" y="337"/>
                  <a:pt x="835" y="336"/>
                  <a:pt x="836" y="336"/>
                </a:cubicBezTo>
                <a:cubicBezTo>
                  <a:pt x="836" y="336"/>
                  <a:pt x="835" y="336"/>
                  <a:pt x="835" y="336"/>
                </a:cubicBezTo>
                <a:close/>
                <a:moveTo>
                  <a:pt x="834" y="338"/>
                </a:moveTo>
                <a:cubicBezTo>
                  <a:pt x="834" y="338"/>
                  <a:pt x="834" y="339"/>
                  <a:pt x="834" y="339"/>
                </a:cubicBezTo>
                <a:cubicBezTo>
                  <a:pt x="834" y="339"/>
                  <a:pt x="834" y="339"/>
                  <a:pt x="834" y="339"/>
                </a:cubicBezTo>
                <a:lnTo>
                  <a:pt x="834" y="338"/>
                </a:lnTo>
                <a:close/>
                <a:moveTo>
                  <a:pt x="833" y="340"/>
                </a:moveTo>
                <a:cubicBezTo>
                  <a:pt x="833" y="340"/>
                  <a:pt x="833" y="340"/>
                  <a:pt x="833" y="340"/>
                </a:cubicBezTo>
                <a:cubicBezTo>
                  <a:pt x="833" y="341"/>
                  <a:pt x="834" y="340"/>
                  <a:pt x="834" y="340"/>
                </a:cubicBezTo>
                <a:cubicBezTo>
                  <a:pt x="834" y="340"/>
                  <a:pt x="834" y="340"/>
                  <a:pt x="833" y="340"/>
                </a:cubicBezTo>
                <a:cubicBezTo>
                  <a:pt x="833" y="340"/>
                  <a:pt x="834" y="340"/>
                  <a:pt x="833" y="340"/>
                </a:cubicBezTo>
                <a:close/>
                <a:moveTo>
                  <a:pt x="834" y="341"/>
                </a:moveTo>
                <a:cubicBezTo>
                  <a:pt x="834" y="342"/>
                  <a:pt x="835" y="341"/>
                  <a:pt x="835" y="341"/>
                </a:cubicBezTo>
                <a:cubicBezTo>
                  <a:pt x="835" y="341"/>
                  <a:pt x="834" y="341"/>
                  <a:pt x="834" y="341"/>
                </a:cubicBezTo>
                <a:cubicBezTo>
                  <a:pt x="834" y="341"/>
                  <a:pt x="834" y="341"/>
                  <a:pt x="834" y="341"/>
                </a:cubicBezTo>
                <a:close/>
                <a:moveTo>
                  <a:pt x="831" y="343"/>
                </a:moveTo>
                <a:cubicBezTo>
                  <a:pt x="832" y="344"/>
                  <a:pt x="832" y="343"/>
                  <a:pt x="833" y="343"/>
                </a:cubicBezTo>
                <a:cubicBezTo>
                  <a:pt x="832" y="343"/>
                  <a:pt x="832" y="343"/>
                  <a:pt x="832" y="342"/>
                </a:cubicBezTo>
                <a:cubicBezTo>
                  <a:pt x="833" y="342"/>
                  <a:pt x="833" y="342"/>
                  <a:pt x="833" y="342"/>
                </a:cubicBezTo>
                <a:cubicBezTo>
                  <a:pt x="833" y="342"/>
                  <a:pt x="832" y="342"/>
                  <a:pt x="832" y="342"/>
                </a:cubicBezTo>
                <a:cubicBezTo>
                  <a:pt x="832" y="343"/>
                  <a:pt x="831" y="343"/>
                  <a:pt x="831" y="343"/>
                </a:cubicBezTo>
                <a:close/>
                <a:moveTo>
                  <a:pt x="833" y="343"/>
                </a:moveTo>
                <a:cubicBezTo>
                  <a:pt x="833" y="343"/>
                  <a:pt x="833" y="343"/>
                  <a:pt x="833" y="343"/>
                </a:cubicBezTo>
                <a:cubicBezTo>
                  <a:pt x="833" y="343"/>
                  <a:pt x="834" y="343"/>
                  <a:pt x="833" y="343"/>
                </a:cubicBezTo>
                <a:close/>
                <a:moveTo>
                  <a:pt x="833" y="344"/>
                </a:moveTo>
                <a:cubicBezTo>
                  <a:pt x="833" y="344"/>
                  <a:pt x="833" y="344"/>
                  <a:pt x="832" y="344"/>
                </a:cubicBezTo>
                <a:cubicBezTo>
                  <a:pt x="833" y="345"/>
                  <a:pt x="833" y="345"/>
                  <a:pt x="833" y="345"/>
                </a:cubicBezTo>
                <a:cubicBezTo>
                  <a:pt x="833" y="345"/>
                  <a:pt x="833" y="345"/>
                  <a:pt x="833" y="344"/>
                </a:cubicBezTo>
                <a:cubicBezTo>
                  <a:pt x="833" y="345"/>
                  <a:pt x="833" y="345"/>
                  <a:pt x="833" y="344"/>
                </a:cubicBezTo>
                <a:close/>
                <a:moveTo>
                  <a:pt x="832" y="346"/>
                </a:moveTo>
                <a:cubicBezTo>
                  <a:pt x="832" y="346"/>
                  <a:pt x="832" y="347"/>
                  <a:pt x="831" y="347"/>
                </a:cubicBezTo>
                <a:cubicBezTo>
                  <a:pt x="832" y="347"/>
                  <a:pt x="832" y="347"/>
                  <a:pt x="832" y="347"/>
                </a:cubicBezTo>
                <a:cubicBezTo>
                  <a:pt x="832" y="347"/>
                  <a:pt x="832" y="347"/>
                  <a:pt x="832" y="346"/>
                </a:cubicBezTo>
                <a:close/>
                <a:moveTo>
                  <a:pt x="813" y="393"/>
                </a:moveTo>
                <a:cubicBezTo>
                  <a:pt x="814" y="393"/>
                  <a:pt x="814" y="393"/>
                  <a:pt x="814" y="392"/>
                </a:cubicBezTo>
                <a:cubicBezTo>
                  <a:pt x="814" y="391"/>
                  <a:pt x="814" y="391"/>
                  <a:pt x="814" y="391"/>
                </a:cubicBezTo>
                <a:cubicBezTo>
                  <a:pt x="813" y="391"/>
                  <a:pt x="813" y="392"/>
                  <a:pt x="813" y="393"/>
                </a:cubicBezTo>
                <a:close/>
                <a:moveTo>
                  <a:pt x="809" y="403"/>
                </a:moveTo>
                <a:cubicBezTo>
                  <a:pt x="809" y="403"/>
                  <a:pt x="810" y="404"/>
                  <a:pt x="810" y="404"/>
                </a:cubicBezTo>
                <a:cubicBezTo>
                  <a:pt x="810" y="403"/>
                  <a:pt x="810" y="403"/>
                  <a:pt x="809" y="403"/>
                </a:cubicBezTo>
                <a:close/>
                <a:moveTo>
                  <a:pt x="797" y="392"/>
                </a:moveTo>
                <a:cubicBezTo>
                  <a:pt x="797" y="393"/>
                  <a:pt x="798" y="393"/>
                  <a:pt x="798" y="393"/>
                </a:cubicBezTo>
                <a:cubicBezTo>
                  <a:pt x="798" y="393"/>
                  <a:pt x="797" y="392"/>
                  <a:pt x="797" y="392"/>
                </a:cubicBezTo>
                <a:close/>
                <a:moveTo>
                  <a:pt x="791" y="388"/>
                </a:moveTo>
                <a:cubicBezTo>
                  <a:pt x="792" y="389"/>
                  <a:pt x="793" y="389"/>
                  <a:pt x="793" y="389"/>
                </a:cubicBezTo>
                <a:cubicBezTo>
                  <a:pt x="792" y="389"/>
                  <a:pt x="791" y="388"/>
                  <a:pt x="791" y="388"/>
                </a:cubicBezTo>
                <a:close/>
                <a:moveTo>
                  <a:pt x="781" y="380"/>
                </a:moveTo>
                <a:cubicBezTo>
                  <a:pt x="781" y="381"/>
                  <a:pt x="782" y="382"/>
                  <a:pt x="782" y="381"/>
                </a:cubicBezTo>
                <a:cubicBezTo>
                  <a:pt x="782" y="381"/>
                  <a:pt x="781" y="381"/>
                  <a:pt x="781" y="380"/>
                </a:cubicBezTo>
                <a:close/>
                <a:moveTo>
                  <a:pt x="771" y="372"/>
                </a:moveTo>
                <a:cubicBezTo>
                  <a:pt x="771" y="372"/>
                  <a:pt x="771" y="372"/>
                  <a:pt x="771" y="372"/>
                </a:cubicBezTo>
                <a:cubicBezTo>
                  <a:pt x="771" y="372"/>
                  <a:pt x="771" y="371"/>
                  <a:pt x="771" y="371"/>
                </a:cubicBezTo>
                <a:cubicBezTo>
                  <a:pt x="771" y="371"/>
                  <a:pt x="771" y="371"/>
                  <a:pt x="771" y="372"/>
                </a:cubicBezTo>
                <a:close/>
                <a:moveTo>
                  <a:pt x="765" y="320"/>
                </a:moveTo>
                <a:cubicBezTo>
                  <a:pt x="765" y="321"/>
                  <a:pt x="766" y="321"/>
                  <a:pt x="767" y="321"/>
                </a:cubicBezTo>
                <a:cubicBezTo>
                  <a:pt x="766" y="320"/>
                  <a:pt x="765" y="321"/>
                  <a:pt x="765" y="320"/>
                </a:cubicBezTo>
                <a:close/>
                <a:moveTo>
                  <a:pt x="764" y="320"/>
                </a:moveTo>
                <a:cubicBezTo>
                  <a:pt x="764" y="320"/>
                  <a:pt x="764" y="320"/>
                  <a:pt x="765" y="320"/>
                </a:cubicBezTo>
                <a:cubicBezTo>
                  <a:pt x="765" y="320"/>
                  <a:pt x="764" y="320"/>
                  <a:pt x="764" y="320"/>
                </a:cubicBezTo>
                <a:close/>
                <a:moveTo>
                  <a:pt x="753" y="361"/>
                </a:moveTo>
                <a:cubicBezTo>
                  <a:pt x="753" y="361"/>
                  <a:pt x="753" y="362"/>
                  <a:pt x="754" y="362"/>
                </a:cubicBezTo>
                <a:cubicBezTo>
                  <a:pt x="754" y="361"/>
                  <a:pt x="754" y="361"/>
                  <a:pt x="754" y="361"/>
                </a:cubicBezTo>
                <a:cubicBezTo>
                  <a:pt x="754" y="361"/>
                  <a:pt x="754" y="361"/>
                  <a:pt x="754" y="362"/>
                </a:cubicBezTo>
                <a:cubicBezTo>
                  <a:pt x="753" y="361"/>
                  <a:pt x="753" y="361"/>
                  <a:pt x="753" y="361"/>
                </a:cubicBezTo>
                <a:close/>
                <a:moveTo>
                  <a:pt x="753" y="358"/>
                </a:moveTo>
                <a:cubicBezTo>
                  <a:pt x="753" y="358"/>
                  <a:pt x="752" y="358"/>
                  <a:pt x="752" y="359"/>
                </a:cubicBezTo>
                <a:cubicBezTo>
                  <a:pt x="753" y="359"/>
                  <a:pt x="753" y="359"/>
                  <a:pt x="753" y="358"/>
                </a:cubicBezTo>
                <a:close/>
                <a:moveTo>
                  <a:pt x="752" y="360"/>
                </a:moveTo>
                <a:cubicBezTo>
                  <a:pt x="752" y="360"/>
                  <a:pt x="752" y="360"/>
                  <a:pt x="752" y="360"/>
                </a:cubicBezTo>
                <a:cubicBezTo>
                  <a:pt x="752" y="360"/>
                  <a:pt x="752" y="360"/>
                  <a:pt x="752" y="360"/>
                </a:cubicBezTo>
                <a:cubicBezTo>
                  <a:pt x="752" y="360"/>
                  <a:pt x="752" y="360"/>
                  <a:pt x="752" y="360"/>
                </a:cubicBezTo>
                <a:close/>
                <a:moveTo>
                  <a:pt x="735" y="351"/>
                </a:moveTo>
                <a:cubicBezTo>
                  <a:pt x="735" y="351"/>
                  <a:pt x="735" y="351"/>
                  <a:pt x="735" y="351"/>
                </a:cubicBezTo>
                <a:cubicBezTo>
                  <a:pt x="735" y="351"/>
                  <a:pt x="735" y="351"/>
                  <a:pt x="735" y="351"/>
                </a:cubicBezTo>
                <a:cubicBezTo>
                  <a:pt x="735" y="351"/>
                  <a:pt x="735" y="351"/>
                  <a:pt x="735" y="351"/>
                </a:cubicBezTo>
                <a:close/>
                <a:moveTo>
                  <a:pt x="733" y="352"/>
                </a:moveTo>
                <a:cubicBezTo>
                  <a:pt x="733" y="352"/>
                  <a:pt x="733" y="352"/>
                  <a:pt x="734" y="351"/>
                </a:cubicBezTo>
                <a:cubicBezTo>
                  <a:pt x="734" y="351"/>
                  <a:pt x="733" y="352"/>
                  <a:pt x="733" y="352"/>
                </a:cubicBezTo>
                <a:close/>
                <a:moveTo>
                  <a:pt x="731" y="349"/>
                </a:moveTo>
                <a:cubicBezTo>
                  <a:pt x="731" y="349"/>
                  <a:pt x="731" y="349"/>
                  <a:pt x="730" y="349"/>
                </a:cubicBezTo>
                <a:cubicBezTo>
                  <a:pt x="731" y="350"/>
                  <a:pt x="732" y="350"/>
                  <a:pt x="733" y="350"/>
                </a:cubicBezTo>
                <a:cubicBezTo>
                  <a:pt x="733" y="349"/>
                  <a:pt x="732" y="349"/>
                  <a:pt x="731" y="349"/>
                </a:cubicBezTo>
                <a:close/>
                <a:moveTo>
                  <a:pt x="730" y="349"/>
                </a:moveTo>
                <a:cubicBezTo>
                  <a:pt x="730" y="349"/>
                  <a:pt x="730" y="349"/>
                  <a:pt x="731" y="349"/>
                </a:cubicBezTo>
                <a:cubicBezTo>
                  <a:pt x="731" y="348"/>
                  <a:pt x="730" y="349"/>
                  <a:pt x="730" y="349"/>
                </a:cubicBezTo>
                <a:close/>
                <a:moveTo>
                  <a:pt x="729" y="348"/>
                </a:moveTo>
                <a:cubicBezTo>
                  <a:pt x="729" y="348"/>
                  <a:pt x="729" y="349"/>
                  <a:pt x="730" y="348"/>
                </a:cubicBezTo>
                <a:cubicBezTo>
                  <a:pt x="729" y="348"/>
                  <a:pt x="729" y="348"/>
                  <a:pt x="729" y="348"/>
                </a:cubicBezTo>
                <a:close/>
                <a:moveTo>
                  <a:pt x="729" y="346"/>
                </a:moveTo>
                <a:cubicBezTo>
                  <a:pt x="729" y="347"/>
                  <a:pt x="728" y="347"/>
                  <a:pt x="728" y="347"/>
                </a:cubicBezTo>
                <a:cubicBezTo>
                  <a:pt x="729" y="347"/>
                  <a:pt x="729" y="347"/>
                  <a:pt x="729" y="347"/>
                </a:cubicBezTo>
                <a:cubicBezTo>
                  <a:pt x="729" y="347"/>
                  <a:pt x="729" y="347"/>
                  <a:pt x="729" y="346"/>
                </a:cubicBezTo>
                <a:close/>
                <a:moveTo>
                  <a:pt x="725" y="352"/>
                </a:moveTo>
                <a:cubicBezTo>
                  <a:pt x="725" y="352"/>
                  <a:pt x="725" y="352"/>
                  <a:pt x="725" y="352"/>
                </a:cubicBezTo>
                <a:cubicBezTo>
                  <a:pt x="725" y="352"/>
                  <a:pt x="725" y="352"/>
                  <a:pt x="725" y="352"/>
                </a:cubicBezTo>
                <a:cubicBezTo>
                  <a:pt x="726" y="352"/>
                  <a:pt x="725" y="352"/>
                  <a:pt x="725" y="352"/>
                </a:cubicBezTo>
                <a:close/>
                <a:moveTo>
                  <a:pt x="725" y="346"/>
                </a:moveTo>
                <a:cubicBezTo>
                  <a:pt x="724" y="346"/>
                  <a:pt x="724" y="345"/>
                  <a:pt x="723" y="346"/>
                </a:cubicBezTo>
                <a:cubicBezTo>
                  <a:pt x="723" y="346"/>
                  <a:pt x="723" y="346"/>
                  <a:pt x="723" y="346"/>
                </a:cubicBezTo>
                <a:cubicBezTo>
                  <a:pt x="724" y="346"/>
                  <a:pt x="724" y="346"/>
                  <a:pt x="724" y="346"/>
                </a:cubicBezTo>
                <a:cubicBezTo>
                  <a:pt x="724" y="347"/>
                  <a:pt x="724" y="346"/>
                  <a:pt x="724" y="347"/>
                </a:cubicBezTo>
                <a:cubicBezTo>
                  <a:pt x="724" y="347"/>
                  <a:pt x="724" y="346"/>
                  <a:pt x="724" y="347"/>
                </a:cubicBezTo>
                <a:cubicBezTo>
                  <a:pt x="725" y="347"/>
                  <a:pt x="725" y="346"/>
                  <a:pt x="725" y="346"/>
                </a:cubicBezTo>
                <a:cubicBezTo>
                  <a:pt x="725" y="346"/>
                  <a:pt x="725" y="346"/>
                  <a:pt x="725" y="346"/>
                </a:cubicBezTo>
                <a:close/>
                <a:moveTo>
                  <a:pt x="724" y="351"/>
                </a:moveTo>
                <a:cubicBezTo>
                  <a:pt x="724" y="351"/>
                  <a:pt x="723" y="351"/>
                  <a:pt x="723" y="351"/>
                </a:cubicBezTo>
                <a:cubicBezTo>
                  <a:pt x="723" y="351"/>
                  <a:pt x="724" y="351"/>
                  <a:pt x="724" y="351"/>
                </a:cubicBezTo>
                <a:close/>
                <a:moveTo>
                  <a:pt x="723" y="345"/>
                </a:moveTo>
                <a:cubicBezTo>
                  <a:pt x="723" y="345"/>
                  <a:pt x="722" y="345"/>
                  <a:pt x="722" y="345"/>
                </a:cubicBezTo>
                <a:cubicBezTo>
                  <a:pt x="722" y="346"/>
                  <a:pt x="722" y="346"/>
                  <a:pt x="723" y="346"/>
                </a:cubicBezTo>
                <a:cubicBezTo>
                  <a:pt x="723" y="346"/>
                  <a:pt x="723" y="345"/>
                  <a:pt x="723" y="345"/>
                </a:cubicBezTo>
                <a:close/>
                <a:moveTo>
                  <a:pt x="721" y="346"/>
                </a:moveTo>
                <a:cubicBezTo>
                  <a:pt x="721" y="346"/>
                  <a:pt x="721" y="346"/>
                  <a:pt x="722" y="346"/>
                </a:cubicBezTo>
                <a:cubicBezTo>
                  <a:pt x="722" y="346"/>
                  <a:pt x="721" y="346"/>
                  <a:pt x="721" y="346"/>
                </a:cubicBezTo>
                <a:close/>
                <a:moveTo>
                  <a:pt x="719" y="344"/>
                </a:moveTo>
                <a:cubicBezTo>
                  <a:pt x="719" y="344"/>
                  <a:pt x="719" y="344"/>
                  <a:pt x="719" y="344"/>
                </a:cubicBezTo>
                <a:cubicBezTo>
                  <a:pt x="719" y="345"/>
                  <a:pt x="720" y="344"/>
                  <a:pt x="720" y="345"/>
                </a:cubicBezTo>
                <a:cubicBezTo>
                  <a:pt x="721" y="344"/>
                  <a:pt x="719" y="345"/>
                  <a:pt x="719" y="344"/>
                </a:cubicBezTo>
                <a:close/>
                <a:moveTo>
                  <a:pt x="718" y="345"/>
                </a:moveTo>
                <a:cubicBezTo>
                  <a:pt x="719" y="346"/>
                  <a:pt x="720" y="345"/>
                  <a:pt x="720" y="345"/>
                </a:cubicBezTo>
                <a:cubicBezTo>
                  <a:pt x="720" y="345"/>
                  <a:pt x="719" y="345"/>
                  <a:pt x="718" y="345"/>
                </a:cubicBezTo>
                <a:close/>
                <a:moveTo>
                  <a:pt x="717" y="346"/>
                </a:moveTo>
                <a:cubicBezTo>
                  <a:pt x="717" y="346"/>
                  <a:pt x="718" y="346"/>
                  <a:pt x="718" y="346"/>
                </a:cubicBezTo>
                <a:cubicBezTo>
                  <a:pt x="718" y="346"/>
                  <a:pt x="718" y="346"/>
                  <a:pt x="717" y="346"/>
                </a:cubicBezTo>
                <a:close/>
                <a:moveTo>
                  <a:pt x="717" y="345"/>
                </a:moveTo>
                <a:cubicBezTo>
                  <a:pt x="718" y="345"/>
                  <a:pt x="718" y="346"/>
                  <a:pt x="718" y="345"/>
                </a:cubicBezTo>
                <a:cubicBezTo>
                  <a:pt x="718" y="345"/>
                  <a:pt x="718" y="344"/>
                  <a:pt x="717" y="345"/>
                </a:cubicBezTo>
                <a:close/>
                <a:moveTo>
                  <a:pt x="718" y="344"/>
                </a:moveTo>
                <a:cubicBezTo>
                  <a:pt x="718" y="343"/>
                  <a:pt x="717" y="343"/>
                  <a:pt x="717" y="343"/>
                </a:cubicBezTo>
                <a:cubicBezTo>
                  <a:pt x="717" y="344"/>
                  <a:pt x="716" y="344"/>
                  <a:pt x="716" y="344"/>
                </a:cubicBezTo>
                <a:cubicBezTo>
                  <a:pt x="716" y="343"/>
                  <a:pt x="717" y="343"/>
                  <a:pt x="717" y="343"/>
                </a:cubicBezTo>
                <a:cubicBezTo>
                  <a:pt x="717" y="343"/>
                  <a:pt x="716" y="343"/>
                  <a:pt x="716" y="343"/>
                </a:cubicBezTo>
                <a:cubicBezTo>
                  <a:pt x="716" y="344"/>
                  <a:pt x="714" y="344"/>
                  <a:pt x="714" y="344"/>
                </a:cubicBezTo>
                <a:cubicBezTo>
                  <a:pt x="713" y="345"/>
                  <a:pt x="715" y="344"/>
                  <a:pt x="715" y="344"/>
                </a:cubicBezTo>
                <a:cubicBezTo>
                  <a:pt x="715" y="344"/>
                  <a:pt x="716" y="344"/>
                  <a:pt x="715" y="345"/>
                </a:cubicBezTo>
                <a:cubicBezTo>
                  <a:pt x="716" y="344"/>
                  <a:pt x="717" y="344"/>
                  <a:pt x="718" y="344"/>
                </a:cubicBezTo>
                <a:close/>
                <a:moveTo>
                  <a:pt x="714" y="343"/>
                </a:moveTo>
                <a:cubicBezTo>
                  <a:pt x="715" y="343"/>
                  <a:pt x="714" y="343"/>
                  <a:pt x="715" y="343"/>
                </a:cubicBezTo>
                <a:cubicBezTo>
                  <a:pt x="714" y="343"/>
                  <a:pt x="714" y="343"/>
                  <a:pt x="714" y="343"/>
                </a:cubicBezTo>
                <a:cubicBezTo>
                  <a:pt x="714" y="343"/>
                  <a:pt x="714" y="343"/>
                  <a:pt x="713" y="343"/>
                </a:cubicBezTo>
                <a:cubicBezTo>
                  <a:pt x="713" y="343"/>
                  <a:pt x="714" y="343"/>
                  <a:pt x="714" y="343"/>
                </a:cubicBezTo>
                <a:cubicBezTo>
                  <a:pt x="714" y="343"/>
                  <a:pt x="714" y="343"/>
                  <a:pt x="714" y="343"/>
                </a:cubicBezTo>
                <a:close/>
                <a:moveTo>
                  <a:pt x="713" y="342"/>
                </a:moveTo>
                <a:cubicBezTo>
                  <a:pt x="714" y="342"/>
                  <a:pt x="714" y="342"/>
                  <a:pt x="714" y="342"/>
                </a:cubicBezTo>
                <a:cubicBezTo>
                  <a:pt x="714" y="342"/>
                  <a:pt x="713" y="342"/>
                  <a:pt x="713" y="342"/>
                </a:cubicBezTo>
                <a:close/>
                <a:moveTo>
                  <a:pt x="713" y="342"/>
                </a:moveTo>
                <a:cubicBezTo>
                  <a:pt x="713" y="342"/>
                  <a:pt x="713" y="342"/>
                  <a:pt x="712" y="342"/>
                </a:cubicBezTo>
                <a:cubicBezTo>
                  <a:pt x="712" y="343"/>
                  <a:pt x="713" y="343"/>
                  <a:pt x="713" y="343"/>
                </a:cubicBezTo>
                <a:cubicBezTo>
                  <a:pt x="713" y="342"/>
                  <a:pt x="713" y="342"/>
                  <a:pt x="713" y="342"/>
                </a:cubicBezTo>
                <a:close/>
                <a:moveTo>
                  <a:pt x="861" y="242"/>
                </a:moveTo>
                <a:cubicBezTo>
                  <a:pt x="862" y="243"/>
                  <a:pt x="861" y="242"/>
                  <a:pt x="862" y="242"/>
                </a:cubicBezTo>
                <a:cubicBezTo>
                  <a:pt x="863" y="242"/>
                  <a:pt x="863" y="241"/>
                  <a:pt x="863" y="241"/>
                </a:cubicBezTo>
                <a:cubicBezTo>
                  <a:pt x="863" y="241"/>
                  <a:pt x="862" y="241"/>
                  <a:pt x="862" y="241"/>
                </a:cubicBezTo>
                <a:cubicBezTo>
                  <a:pt x="862" y="241"/>
                  <a:pt x="863" y="241"/>
                  <a:pt x="863" y="240"/>
                </a:cubicBezTo>
                <a:cubicBezTo>
                  <a:pt x="863" y="240"/>
                  <a:pt x="863" y="241"/>
                  <a:pt x="863" y="241"/>
                </a:cubicBezTo>
                <a:cubicBezTo>
                  <a:pt x="863" y="240"/>
                  <a:pt x="863" y="240"/>
                  <a:pt x="863" y="240"/>
                </a:cubicBezTo>
                <a:cubicBezTo>
                  <a:pt x="863" y="241"/>
                  <a:pt x="862" y="239"/>
                  <a:pt x="863" y="240"/>
                </a:cubicBezTo>
                <a:cubicBezTo>
                  <a:pt x="862" y="241"/>
                  <a:pt x="862" y="241"/>
                  <a:pt x="861" y="241"/>
                </a:cubicBezTo>
                <a:cubicBezTo>
                  <a:pt x="861" y="242"/>
                  <a:pt x="861" y="242"/>
                  <a:pt x="861" y="242"/>
                </a:cubicBezTo>
                <a:cubicBezTo>
                  <a:pt x="861" y="242"/>
                  <a:pt x="861" y="242"/>
                  <a:pt x="861" y="242"/>
                </a:cubicBezTo>
                <a:cubicBezTo>
                  <a:pt x="861" y="243"/>
                  <a:pt x="861" y="242"/>
                  <a:pt x="860" y="242"/>
                </a:cubicBezTo>
                <a:cubicBezTo>
                  <a:pt x="861" y="243"/>
                  <a:pt x="860" y="243"/>
                  <a:pt x="861" y="243"/>
                </a:cubicBezTo>
                <a:cubicBezTo>
                  <a:pt x="861" y="243"/>
                  <a:pt x="861" y="243"/>
                  <a:pt x="861" y="242"/>
                </a:cubicBezTo>
                <a:close/>
                <a:moveTo>
                  <a:pt x="855" y="243"/>
                </a:moveTo>
                <a:cubicBezTo>
                  <a:pt x="854" y="244"/>
                  <a:pt x="854" y="244"/>
                  <a:pt x="854" y="245"/>
                </a:cubicBezTo>
                <a:cubicBezTo>
                  <a:pt x="855" y="244"/>
                  <a:pt x="855" y="245"/>
                  <a:pt x="855" y="245"/>
                </a:cubicBezTo>
                <a:cubicBezTo>
                  <a:pt x="854" y="244"/>
                  <a:pt x="855" y="244"/>
                  <a:pt x="855" y="243"/>
                </a:cubicBezTo>
                <a:close/>
                <a:moveTo>
                  <a:pt x="829" y="258"/>
                </a:moveTo>
                <a:cubicBezTo>
                  <a:pt x="829" y="259"/>
                  <a:pt x="829" y="259"/>
                  <a:pt x="829" y="259"/>
                </a:cubicBezTo>
                <a:cubicBezTo>
                  <a:pt x="829" y="259"/>
                  <a:pt x="830" y="259"/>
                  <a:pt x="829" y="258"/>
                </a:cubicBezTo>
                <a:close/>
                <a:moveTo>
                  <a:pt x="873" y="266"/>
                </a:moveTo>
                <a:cubicBezTo>
                  <a:pt x="873" y="266"/>
                  <a:pt x="874" y="266"/>
                  <a:pt x="873" y="266"/>
                </a:cubicBezTo>
                <a:cubicBezTo>
                  <a:pt x="873" y="266"/>
                  <a:pt x="873" y="267"/>
                  <a:pt x="873" y="267"/>
                </a:cubicBezTo>
                <a:cubicBezTo>
                  <a:pt x="873" y="267"/>
                  <a:pt x="873" y="267"/>
                  <a:pt x="872" y="267"/>
                </a:cubicBezTo>
                <a:cubicBezTo>
                  <a:pt x="872" y="268"/>
                  <a:pt x="872" y="268"/>
                  <a:pt x="872" y="268"/>
                </a:cubicBezTo>
                <a:cubicBezTo>
                  <a:pt x="871" y="268"/>
                  <a:pt x="872" y="268"/>
                  <a:pt x="872" y="268"/>
                </a:cubicBezTo>
                <a:cubicBezTo>
                  <a:pt x="872" y="267"/>
                  <a:pt x="872" y="267"/>
                  <a:pt x="871" y="267"/>
                </a:cubicBezTo>
                <a:cubicBezTo>
                  <a:pt x="871" y="267"/>
                  <a:pt x="871" y="267"/>
                  <a:pt x="871" y="267"/>
                </a:cubicBezTo>
                <a:cubicBezTo>
                  <a:pt x="871" y="267"/>
                  <a:pt x="871" y="268"/>
                  <a:pt x="871" y="268"/>
                </a:cubicBezTo>
                <a:cubicBezTo>
                  <a:pt x="871" y="268"/>
                  <a:pt x="871" y="267"/>
                  <a:pt x="870" y="268"/>
                </a:cubicBezTo>
                <a:cubicBezTo>
                  <a:pt x="871" y="268"/>
                  <a:pt x="871" y="268"/>
                  <a:pt x="870" y="269"/>
                </a:cubicBezTo>
                <a:cubicBezTo>
                  <a:pt x="871" y="269"/>
                  <a:pt x="871" y="269"/>
                  <a:pt x="871" y="269"/>
                </a:cubicBezTo>
                <a:cubicBezTo>
                  <a:pt x="871" y="270"/>
                  <a:pt x="871" y="270"/>
                  <a:pt x="870" y="270"/>
                </a:cubicBezTo>
                <a:cubicBezTo>
                  <a:pt x="870" y="270"/>
                  <a:pt x="870" y="270"/>
                  <a:pt x="870" y="270"/>
                </a:cubicBezTo>
                <a:cubicBezTo>
                  <a:pt x="870" y="270"/>
                  <a:pt x="869" y="270"/>
                  <a:pt x="869" y="271"/>
                </a:cubicBezTo>
                <a:cubicBezTo>
                  <a:pt x="869" y="270"/>
                  <a:pt x="868" y="271"/>
                  <a:pt x="868" y="271"/>
                </a:cubicBezTo>
                <a:cubicBezTo>
                  <a:pt x="868" y="271"/>
                  <a:pt x="868" y="271"/>
                  <a:pt x="867" y="271"/>
                </a:cubicBezTo>
                <a:cubicBezTo>
                  <a:pt x="868" y="271"/>
                  <a:pt x="867" y="271"/>
                  <a:pt x="868" y="272"/>
                </a:cubicBezTo>
                <a:cubicBezTo>
                  <a:pt x="867" y="272"/>
                  <a:pt x="867" y="272"/>
                  <a:pt x="867" y="272"/>
                </a:cubicBezTo>
                <a:cubicBezTo>
                  <a:pt x="867" y="272"/>
                  <a:pt x="867" y="272"/>
                  <a:pt x="867" y="272"/>
                </a:cubicBezTo>
                <a:cubicBezTo>
                  <a:pt x="867" y="272"/>
                  <a:pt x="867" y="272"/>
                  <a:pt x="867" y="272"/>
                </a:cubicBezTo>
                <a:cubicBezTo>
                  <a:pt x="866" y="272"/>
                  <a:pt x="866" y="272"/>
                  <a:pt x="866" y="272"/>
                </a:cubicBezTo>
                <a:cubicBezTo>
                  <a:pt x="866" y="273"/>
                  <a:pt x="866" y="273"/>
                  <a:pt x="866" y="273"/>
                </a:cubicBezTo>
                <a:cubicBezTo>
                  <a:pt x="866" y="273"/>
                  <a:pt x="866" y="273"/>
                  <a:pt x="867" y="273"/>
                </a:cubicBezTo>
                <a:cubicBezTo>
                  <a:pt x="867" y="273"/>
                  <a:pt x="866" y="273"/>
                  <a:pt x="866" y="274"/>
                </a:cubicBezTo>
                <a:cubicBezTo>
                  <a:pt x="866" y="273"/>
                  <a:pt x="867" y="273"/>
                  <a:pt x="867" y="273"/>
                </a:cubicBezTo>
                <a:cubicBezTo>
                  <a:pt x="867" y="273"/>
                  <a:pt x="867" y="273"/>
                  <a:pt x="867" y="272"/>
                </a:cubicBezTo>
                <a:cubicBezTo>
                  <a:pt x="867" y="272"/>
                  <a:pt x="867" y="273"/>
                  <a:pt x="868" y="272"/>
                </a:cubicBezTo>
                <a:cubicBezTo>
                  <a:pt x="868" y="273"/>
                  <a:pt x="868" y="273"/>
                  <a:pt x="868" y="273"/>
                </a:cubicBezTo>
                <a:cubicBezTo>
                  <a:pt x="867" y="273"/>
                  <a:pt x="866" y="274"/>
                  <a:pt x="867" y="274"/>
                </a:cubicBezTo>
                <a:cubicBezTo>
                  <a:pt x="867" y="274"/>
                  <a:pt x="866" y="274"/>
                  <a:pt x="867" y="275"/>
                </a:cubicBezTo>
                <a:cubicBezTo>
                  <a:pt x="866" y="275"/>
                  <a:pt x="866" y="274"/>
                  <a:pt x="866" y="274"/>
                </a:cubicBezTo>
                <a:cubicBezTo>
                  <a:pt x="866" y="274"/>
                  <a:pt x="865" y="274"/>
                  <a:pt x="865" y="275"/>
                </a:cubicBezTo>
                <a:cubicBezTo>
                  <a:pt x="866" y="275"/>
                  <a:pt x="866" y="274"/>
                  <a:pt x="866" y="275"/>
                </a:cubicBezTo>
                <a:cubicBezTo>
                  <a:pt x="866" y="275"/>
                  <a:pt x="865" y="275"/>
                  <a:pt x="866" y="275"/>
                </a:cubicBezTo>
                <a:cubicBezTo>
                  <a:pt x="866" y="276"/>
                  <a:pt x="866" y="275"/>
                  <a:pt x="866" y="276"/>
                </a:cubicBezTo>
                <a:cubicBezTo>
                  <a:pt x="866" y="276"/>
                  <a:pt x="867" y="276"/>
                  <a:pt x="867" y="276"/>
                </a:cubicBezTo>
                <a:cubicBezTo>
                  <a:pt x="866" y="276"/>
                  <a:pt x="867" y="277"/>
                  <a:pt x="867" y="277"/>
                </a:cubicBezTo>
                <a:cubicBezTo>
                  <a:pt x="866" y="277"/>
                  <a:pt x="866" y="276"/>
                  <a:pt x="866" y="276"/>
                </a:cubicBezTo>
                <a:cubicBezTo>
                  <a:pt x="866" y="277"/>
                  <a:pt x="866" y="277"/>
                  <a:pt x="865" y="277"/>
                </a:cubicBezTo>
                <a:cubicBezTo>
                  <a:pt x="865" y="277"/>
                  <a:pt x="866" y="277"/>
                  <a:pt x="865" y="277"/>
                </a:cubicBezTo>
                <a:cubicBezTo>
                  <a:pt x="865" y="277"/>
                  <a:pt x="865" y="277"/>
                  <a:pt x="864" y="277"/>
                </a:cubicBezTo>
                <a:cubicBezTo>
                  <a:pt x="865" y="277"/>
                  <a:pt x="864" y="277"/>
                  <a:pt x="864" y="277"/>
                </a:cubicBezTo>
                <a:cubicBezTo>
                  <a:pt x="864" y="278"/>
                  <a:pt x="864" y="278"/>
                  <a:pt x="864" y="278"/>
                </a:cubicBezTo>
                <a:cubicBezTo>
                  <a:pt x="864" y="278"/>
                  <a:pt x="863" y="278"/>
                  <a:pt x="863" y="278"/>
                </a:cubicBezTo>
                <a:cubicBezTo>
                  <a:pt x="863" y="279"/>
                  <a:pt x="862" y="279"/>
                  <a:pt x="863" y="279"/>
                </a:cubicBezTo>
                <a:cubicBezTo>
                  <a:pt x="863" y="279"/>
                  <a:pt x="862" y="279"/>
                  <a:pt x="862" y="279"/>
                </a:cubicBezTo>
                <a:cubicBezTo>
                  <a:pt x="863" y="280"/>
                  <a:pt x="864" y="278"/>
                  <a:pt x="865" y="279"/>
                </a:cubicBezTo>
                <a:cubicBezTo>
                  <a:pt x="864" y="279"/>
                  <a:pt x="864" y="279"/>
                  <a:pt x="863" y="280"/>
                </a:cubicBezTo>
                <a:cubicBezTo>
                  <a:pt x="864" y="280"/>
                  <a:pt x="864" y="281"/>
                  <a:pt x="865" y="281"/>
                </a:cubicBezTo>
                <a:cubicBezTo>
                  <a:pt x="864" y="281"/>
                  <a:pt x="865" y="282"/>
                  <a:pt x="864" y="283"/>
                </a:cubicBezTo>
                <a:cubicBezTo>
                  <a:pt x="864" y="282"/>
                  <a:pt x="864" y="282"/>
                  <a:pt x="864" y="282"/>
                </a:cubicBezTo>
                <a:cubicBezTo>
                  <a:pt x="863" y="282"/>
                  <a:pt x="862" y="282"/>
                  <a:pt x="862" y="283"/>
                </a:cubicBezTo>
                <a:cubicBezTo>
                  <a:pt x="861" y="283"/>
                  <a:pt x="862" y="284"/>
                  <a:pt x="860" y="284"/>
                </a:cubicBezTo>
                <a:cubicBezTo>
                  <a:pt x="860" y="285"/>
                  <a:pt x="860" y="285"/>
                  <a:pt x="860" y="285"/>
                </a:cubicBezTo>
                <a:cubicBezTo>
                  <a:pt x="859" y="285"/>
                  <a:pt x="859" y="285"/>
                  <a:pt x="859" y="285"/>
                </a:cubicBezTo>
                <a:cubicBezTo>
                  <a:pt x="859" y="286"/>
                  <a:pt x="858" y="286"/>
                  <a:pt x="857" y="287"/>
                </a:cubicBezTo>
                <a:cubicBezTo>
                  <a:pt x="858" y="287"/>
                  <a:pt x="858" y="287"/>
                  <a:pt x="858" y="287"/>
                </a:cubicBezTo>
                <a:cubicBezTo>
                  <a:pt x="858" y="287"/>
                  <a:pt x="858" y="287"/>
                  <a:pt x="858" y="287"/>
                </a:cubicBezTo>
                <a:cubicBezTo>
                  <a:pt x="858" y="287"/>
                  <a:pt x="857" y="287"/>
                  <a:pt x="857" y="287"/>
                </a:cubicBezTo>
                <a:cubicBezTo>
                  <a:pt x="857" y="287"/>
                  <a:pt x="856" y="288"/>
                  <a:pt x="856" y="288"/>
                </a:cubicBezTo>
                <a:cubicBezTo>
                  <a:pt x="856" y="288"/>
                  <a:pt x="856" y="287"/>
                  <a:pt x="856" y="287"/>
                </a:cubicBezTo>
                <a:cubicBezTo>
                  <a:pt x="856" y="287"/>
                  <a:pt x="856" y="288"/>
                  <a:pt x="855" y="288"/>
                </a:cubicBezTo>
                <a:cubicBezTo>
                  <a:pt x="856" y="288"/>
                  <a:pt x="856" y="288"/>
                  <a:pt x="856" y="289"/>
                </a:cubicBezTo>
                <a:cubicBezTo>
                  <a:pt x="856" y="288"/>
                  <a:pt x="854" y="288"/>
                  <a:pt x="854" y="289"/>
                </a:cubicBezTo>
                <a:cubicBezTo>
                  <a:pt x="855" y="289"/>
                  <a:pt x="855" y="289"/>
                  <a:pt x="855" y="289"/>
                </a:cubicBezTo>
                <a:cubicBezTo>
                  <a:pt x="855" y="290"/>
                  <a:pt x="855" y="290"/>
                  <a:pt x="855" y="291"/>
                </a:cubicBezTo>
                <a:cubicBezTo>
                  <a:pt x="854" y="291"/>
                  <a:pt x="854" y="292"/>
                  <a:pt x="853" y="292"/>
                </a:cubicBezTo>
                <a:cubicBezTo>
                  <a:pt x="853" y="292"/>
                  <a:pt x="853" y="292"/>
                  <a:pt x="853" y="292"/>
                </a:cubicBezTo>
                <a:cubicBezTo>
                  <a:pt x="853" y="292"/>
                  <a:pt x="853" y="292"/>
                  <a:pt x="853" y="293"/>
                </a:cubicBezTo>
                <a:cubicBezTo>
                  <a:pt x="853" y="293"/>
                  <a:pt x="853" y="294"/>
                  <a:pt x="852" y="294"/>
                </a:cubicBezTo>
                <a:cubicBezTo>
                  <a:pt x="852" y="293"/>
                  <a:pt x="853" y="293"/>
                  <a:pt x="852" y="293"/>
                </a:cubicBezTo>
                <a:cubicBezTo>
                  <a:pt x="852" y="293"/>
                  <a:pt x="851" y="295"/>
                  <a:pt x="851" y="294"/>
                </a:cubicBezTo>
                <a:cubicBezTo>
                  <a:pt x="851" y="294"/>
                  <a:pt x="851" y="295"/>
                  <a:pt x="850" y="296"/>
                </a:cubicBezTo>
                <a:cubicBezTo>
                  <a:pt x="849" y="296"/>
                  <a:pt x="849" y="296"/>
                  <a:pt x="849" y="296"/>
                </a:cubicBezTo>
                <a:cubicBezTo>
                  <a:pt x="848" y="296"/>
                  <a:pt x="849" y="295"/>
                  <a:pt x="848" y="295"/>
                </a:cubicBezTo>
                <a:cubicBezTo>
                  <a:pt x="848" y="295"/>
                  <a:pt x="848" y="295"/>
                  <a:pt x="848" y="296"/>
                </a:cubicBezTo>
                <a:cubicBezTo>
                  <a:pt x="848" y="296"/>
                  <a:pt x="848" y="296"/>
                  <a:pt x="849" y="296"/>
                </a:cubicBezTo>
                <a:cubicBezTo>
                  <a:pt x="848" y="296"/>
                  <a:pt x="848" y="296"/>
                  <a:pt x="848" y="296"/>
                </a:cubicBezTo>
                <a:cubicBezTo>
                  <a:pt x="847" y="296"/>
                  <a:pt x="848" y="296"/>
                  <a:pt x="848" y="297"/>
                </a:cubicBezTo>
                <a:cubicBezTo>
                  <a:pt x="848" y="296"/>
                  <a:pt x="847" y="296"/>
                  <a:pt x="847" y="296"/>
                </a:cubicBezTo>
                <a:cubicBezTo>
                  <a:pt x="847" y="297"/>
                  <a:pt x="847" y="297"/>
                  <a:pt x="848" y="297"/>
                </a:cubicBezTo>
                <a:cubicBezTo>
                  <a:pt x="847" y="297"/>
                  <a:pt x="848" y="297"/>
                  <a:pt x="847" y="297"/>
                </a:cubicBezTo>
                <a:cubicBezTo>
                  <a:pt x="847" y="297"/>
                  <a:pt x="847" y="297"/>
                  <a:pt x="847" y="297"/>
                </a:cubicBezTo>
                <a:cubicBezTo>
                  <a:pt x="846" y="297"/>
                  <a:pt x="847" y="298"/>
                  <a:pt x="847" y="298"/>
                </a:cubicBezTo>
                <a:cubicBezTo>
                  <a:pt x="847" y="298"/>
                  <a:pt x="848" y="297"/>
                  <a:pt x="848" y="298"/>
                </a:cubicBezTo>
                <a:cubicBezTo>
                  <a:pt x="848" y="298"/>
                  <a:pt x="847" y="299"/>
                  <a:pt x="847" y="299"/>
                </a:cubicBezTo>
                <a:cubicBezTo>
                  <a:pt x="847" y="299"/>
                  <a:pt x="847" y="299"/>
                  <a:pt x="847" y="300"/>
                </a:cubicBezTo>
                <a:cubicBezTo>
                  <a:pt x="847" y="300"/>
                  <a:pt x="847" y="299"/>
                  <a:pt x="846" y="299"/>
                </a:cubicBezTo>
                <a:cubicBezTo>
                  <a:pt x="846" y="300"/>
                  <a:pt x="845" y="299"/>
                  <a:pt x="845" y="300"/>
                </a:cubicBezTo>
                <a:cubicBezTo>
                  <a:pt x="846" y="300"/>
                  <a:pt x="846" y="299"/>
                  <a:pt x="847" y="300"/>
                </a:cubicBezTo>
                <a:cubicBezTo>
                  <a:pt x="846" y="300"/>
                  <a:pt x="846" y="300"/>
                  <a:pt x="846" y="300"/>
                </a:cubicBezTo>
                <a:cubicBezTo>
                  <a:pt x="846" y="301"/>
                  <a:pt x="846" y="301"/>
                  <a:pt x="846" y="301"/>
                </a:cubicBezTo>
                <a:cubicBezTo>
                  <a:pt x="845" y="301"/>
                  <a:pt x="845" y="302"/>
                  <a:pt x="845" y="302"/>
                </a:cubicBezTo>
                <a:cubicBezTo>
                  <a:pt x="845" y="301"/>
                  <a:pt x="845" y="302"/>
                  <a:pt x="845" y="302"/>
                </a:cubicBezTo>
                <a:cubicBezTo>
                  <a:pt x="845" y="301"/>
                  <a:pt x="845" y="301"/>
                  <a:pt x="844" y="301"/>
                </a:cubicBezTo>
                <a:cubicBezTo>
                  <a:pt x="845" y="302"/>
                  <a:pt x="845" y="303"/>
                  <a:pt x="844" y="303"/>
                </a:cubicBezTo>
                <a:cubicBezTo>
                  <a:pt x="844" y="303"/>
                  <a:pt x="844" y="303"/>
                  <a:pt x="843" y="303"/>
                </a:cubicBezTo>
                <a:cubicBezTo>
                  <a:pt x="843" y="303"/>
                  <a:pt x="843" y="303"/>
                  <a:pt x="843" y="304"/>
                </a:cubicBezTo>
                <a:cubicBezTo>
                  <a:pt x="843" y="304"/>
                  <a:pt x="843" y="303"/>
                  <a:pt x="842" y="303"/>
                </a:cubicBezTo>
                <a:cubicBezTo>
                  <a:pt x="842" y="304"/>
                  <a:pt x="842" y="304"/>
                  <a:pt x="842" y="304"/>
                </a:cubicBezTo>
                <a:cubicBezTo>
                  <a:pt x="842" y="304"/>
                  <a:pt x="842" y="304"/>
                  <a:pt x="842" y="304"/>
                </a:cubicBezTo>
                <a:cubicBezTo>
                  <a:pt x="842" y="303"/>
                  <a:pt x="843" y="303"/>
                  <a:pt x="843" y="302"/>
                </a:cubicBezTo>
                <a:cubicBezTo>
                  <a:pt x="843" y="302"/>
                  <a:pt x="843" y="302"/>
                  <a:pt x="842" y="302"/>
                </a:cubicBezTo>
                <a:cubicBezTo>
                  <a:pt x="842" y="302"/>
                  <a:pt x="840" y="303"/>
                  <a:pt x="841" y="305"/>
                </a:cubicBezTo>
                <a:cubicBezTo>
                  <a:pt x="841" y="305"/>
                  <a:pt x="841" y="304"/>
                  <a:pt x="840" y="305"/>
                </a:cubicBezTo>
                <a:cubicBezTo>
                  <a:pt x="841" y="305"/>
                  <a:pt x="840" y="305"/>
                  <a:pt x="840" y="305"/>
                </a:cubicBezTo>
                <a:cubicBezTo>
                  <a:pt x="841" y="306"/>
                  <a:pt x="840" y="306"/>
                  <a:pt x="841" y="306"/>
                </a:cubicBezTo>
                <a:cubicBezTo>
                  <a:pt x="841" y="306"/>
                  <a:pt x="841" y="306"/>
                  <a:pt x="841" y="305"/>
                </a:cubicBezTo>
                <a:cubicBezTo>
                  <a:pt x="841" y="305"/>
                  <a:pt x="841" y="305"/>
                  <a:pt x="841" y="305"/>
                </a:cubicBezTo>
                <a:cubicBezTo>
                  <a:pt x="841" y="305"/>
                  <a:pt x="841" y="305"/>
                  <a:pt x="841" y="305"/>
                </a:cubicBezTo>
                <a:cubicBezTo>
                  <a:pt x="841" y="305"/>
                  <a:pt x="842" y="305"/>
                  <a:pt x="842" y="306"/>
                </a:cubicBezTo>
                <a:cubicBezTo>
                  <a:pt x="842" y="306"/>
                  <a:pt x="842" y="305"/>
                  <a:pt x="841" y="306"/>
                </a:cubicBezTo>
                <a:cubicBezTo>
                  <a:pt x="842" y="306"/>
                  <a:pt x="840" y="306"/>
                  <a:pt x="841" y="307"/>
                </a:cubicBezTo>
                <a:cubicBezTo>
                  <a:pt x="841" y="307"/>
                  <a:pt x="841" y="307"/>
                  <a:pt x="841" y="307"/>
                </a:cubicBezTo>
                <a:cubicBezTo>
                  <a:pt x="841" y="307"/>
                  <a:pt x="840" y="307"/>
                  <a:pt x="840" y="307"/>
                </a:cubicBezTo>
                <a:cubicBezTo>
                  <a:pt x="841" y="308"/>
                  <a:pt x="841" y="307"/>
                  <a:pt x="841" y="308"/>
                </a:cubicBezTo>
                <a:cubicBezTo>
                  <a:pt x="841" y="308"/>
                  <a:pt x="840" y="308"/>
                  <a:pt x="840" y="308"/>
                </a:cubicBezTo>
                <a:cubicBezTo>
                  <a:pt x="841" y="308"/>
                  <a:pt x="840" y="309"/>
                  <a:pt x="840" y="309"/>
                </a:cubicBezTo>
                <a:cubicBezTo>
                  <a:pt x="840" y="308"/>
                  <a:pt x="841" y="308"/>
                  <a:pt x="841" y="308"/>
                </a:cubicBezTo>
                <a:cubicBezTo>
                  <a:pt x="841" y="308"/>
                  <a:pt x="841" y="309"/>
                  <a:pt x="841" y="309"/>
                </a:cubicBezTo>
                <a:cubicBezTo>
                  <a:pt x="841" y="309"/>
                  <a:pt x="841" y="309"/>
                  <a:pt x="840" y="309"/>
                </a:cubicBezTo>
                <a:cubicBezTo>
                  <a:pt x="840" y="309"/>
                  <a:pt x="840" y="309"/>
                  <a:pt x="840" y="309"/>
                </a:cubicBezTo>
                <a:cubicBezTo>
                  <a:pt x="841" y="309"/>
                  <a:pt x="841" y="310"/>
                  <a:pt x="841" y="310"/>
                </a:cubicBezTo>
                <a:cubicBezTo>
                  <a:pt x="841" y="309"/>
                  <a:pt x="842" y="309"/>
                  <a:pt x="841" y="309"/>
                </a:cubicBezTo>
                <a:cubicBezTo>
                  <a:pt x="842" y="309"/>
                  <a:pt x="842" y="309"/>
                  <a:pt x="842" y="309"/>
                </a:cubicBezTo>
                <a:cubicBezTo>
                  <a:pt x="842" y="308"/>
                  <a:pt x="842" y="307"/>
                  <a:pt x="843" y="307"/>
                </a:cubicBezTo>
                <a:cubicBezTo>
                  <a:pt x="843" y="307"/>
                  <a:pt x="843" y="308"/>
                  <a:pt x="843" y="308"/>
                </a:cubicBezTo>
                <a:cubicBezTo>
                  <a:pt x="843" y="307"/>
                  <a:pt x="843" y="307"/>
                  <a:pt x="843" y="307"/>
                </a:cubicBezTo>
                <a:cubicBezTo>
                  <a:pt x="843" y="307"/>
                  <a:pt x="843" y="307"/>
                  <a:pt x="844" y="307"/>
                </a:cubicBezTo>
                <a:cubicBezTo>
                  <a:pt x="843" y="307"/>
                  <a:pt x="844" y="307"/>
                  <a:pt x="843" y="306"/>
                </a:cubicBezTo>
                <a:cubicBezTo>
                  <a:pt x="844" y="306"/>
                  <a:pt x="843" y="307"/>
                  <a:pt x="844" y="307"/>
                </a:cubicBezTo>
                <a:cubicBezTo>
                  <a:pt x="844" y="306"/>
                  <a:pt x="844" y="306"/>
                  <a:pt x="843" y="306"/>
                </a:cubicBezTo>
                <a:cubicBezTo>
                  <a:pt x="844" y="306"/>
                  <a:pt x="844" y="306"/>
                  <a:pt x="844" y="305"/>
                </a:cubicBezTo>
                <a:cubicBezTo>
                  <a:pt x="844" y="305"/>
                  <a:pt x="844" y="305"/>
                  <a:pt x="844" y="305"/>
                </a:cubicBezTo>
                <a:cubicBezTo>
                  <a:pt x="844" y="305"/>
                  <a:pt x="845" y="306"/>
                  <a:pt x="845" y="305"/>
                </a:cubicBezTo>
                <a:cubicBezTo>
                  <a:pt x="845" y="305"/>
                  <a:pt x="844" y="305"/>
                  <a:pt x="844" y="305"/>
                </a:cubicBezTo>
                <a:cubicBezTo>
                  <a:pt x="844" y="304"/>
                  <a:pt x="844" y="304"/>
                  <a:pt x="845" y="304"/>
                </a:cubicBezTo>
                <a:cubicBezTo>
                  <a:pt x="845" y="304"/>
                  <a:pt x="845" y="304"/>
                  <a:pt x="845" y="305"/>
                </a:cubicBezTo>
                <a:cubicBezTo>
                  <a:pt x="845" y="304"/>
                  <a:pt x="845" y="303"/>
                  <a:pt x="846" y="304"/>
                </a:cubicBezTo>
                <a:cubicBezTo>
                  <a:pt x="846" y="303"/>
                  <a:pt x="847" y="303"/>
                  <a:pt x="847" y="303"/>
                </a:cubicBezTo>
                <a:cubicBezTo>
                  <a:pt x="847" y="303"/>
                  <a:pt x="846" y="303"/>
                  <a:pt x="846" y="303"/>
                </a:cubicBezTo>
                <a:cubicBezTo>
                  <a:pt x="846" y="304"/>
                  <a:pt x="846" y="304"/>
                  <a:pt x="846" y="304"/>
                </a:cubicBezTo>
                <a:cubicBezTo>
                  <a:pt x="845" y="303"/>
                  <a:pt x="845" y="303"/>
                  <a:pt x="845" y="303"/>
                </a:cubicBezTo>
                <a:cubicBezTo>
                  <a:pt x="846" y="303"/>
                  <a:pt x="846" y="303"/>
                  <a:pt x="847" y="302"/>
                </a:cubicBezTo>
                <a:cubicBezTo>
                  <a:pt x="847" y="303"/>
                  <a:pt x="847" y="303"/>
                  <a:pt x="847" y="303"/>
                </a:cubicBezTo>
                <a:cubicBezTo>
                  <a:pt x="847" y="302"/>
                  <a:pt x="848" y="302"/>
                  <a:pt x="848" y="302"/>
                </a:cubicBezTo>
                <a:cubicBezTo>
                  <a:pt x="848" y="301"/>
                  <a:pt x="848" y="301"/>
                  <a:pt x="847" y="301"/>
                </a:cubicBezTo>
                <a:cubicBezTo>
                  <a:pt x="848" y="301"/>
                  <a:pt x="848" y="301"/>
                  <a:pt x="847" y="301"/>
                </a:cubicBezTo>
                <a:cubicBezTo>
                  <a:pt x="848" y="301"/>
                  <a:pt x="848" y="300"/>
                  <a:pt x="849" y="301"/>
                </a:cubicBezTo>
                <a:cubicBezTo>
                  <a:pt x="849" y="301"/>
                  <a:pt x="848" y="300"/>
                  <a:pt x="848" y="300"/>
                </a:cubicBezTo>
                <a:cubicBezTo>
                  <a:pt x="849" y="300"/>
                  <a:pt x="848" y="299"/>
                  <a:pt x="849" y="300"/>
                </a:cubicBezTo>
                <a:cubicBezTo>
                  <a:pt x="849" y="299"/>
                  <a:pt x="849" y="299"/>
                  <a:pt x="850" y="299"/>
                </a:cubicBezTo>
                <a:cubicBezTo>
                  <a:pt x="850" y="299"/>
                  <a:pt x="849" y="299"/>
                  <a:pt x="850" y="300"/>
                </a:cubicBezTo>
                <a:cubicBezTo>
                  <a:pt x="850" y="300"/>
                  <a:pt x="850" y="299"/>
                  <a:pt x="850" y="299"/>
                </a:cubicBezTo>
                <a:cubicBezTo>
                  <a:pt x="850" y="299"/>
                  <a:pt x="850" y="299"/>
                  <a:pt x="850" y="299"/>
                </a:cubicBezTo>
                <a:cubicBezTo>
                  <a:pt x="851" y="299"/>
                  <a:pt x="851" y="300"/>
                  <a:pt x="851" y="300"/>
                </a:cubicBezTo>
                <a:cubicBezTo>
                  <a:pt x="850" y="300"/>
                  <a:pt x="850" y="300"/>
                  <a:pt x="850" y="300"/>
                </a:cubicBezTo>
                <a:cubicBezTo>
                  <a:pt x="850" y="300"/>
                  <a:pt x="850" y="300"/>
                  <a:pt x="850" y="300"/>
                </a:cubicBezTo>
                <a:cubicBezTo>
                  <a:pt x="851" y="300"/>
                  <a:pt x="851" y="300"/>
                  <a:pt x="851" y="299"/>
                </a:cubicBezTo>
                <a:cubicBezTo>
                  <a:pt x="851" y="299"/>
                  <a:pt x="852" y="298"/>
                  <a:pt x="852" y="298"/>
                </a:cubicBezTo>
                <a:cubicBezTo>
                  <a:pt x="851" y="298"/>
                  <a:pt x="851" y="297"/>
                  <a:pt x="851" y="297"/>
                </a:cubicBezTo>
                <a:cubicBezTo>
                  <a:pt x="852" y="298"/>
                  <a:pt x="851" y="297"/>
                  <a:pt x="851" y="297"/>
                </a:cubicBezTo>
                <a:cubicBezTo>
                  <a:pt x="852" y="297"/>
                  <a:pt x="851" y="298"/>
                  <a:pt x="852" y="298"/>
                </a:cubicBezTo>
                <a:cubicBezTo>
                  <a:pt x="852" y="297"/>
                  <a:pt x="853" y="297"/>
                  <a:pt x="853" y="296"/>
                </a:cubicBezTo>
                <a:cubicBezTo>
                  <a:pt x="854" y="296"/>
                  <a:pt x="854" y="295"/>
                  <a:pt x="855" y="295"/>
                </a:cubicBezTo>
                <a:cubicBezTo>
                  <a:pt x="855" y="295"/>
                  <a:pt x="855" y="295"/>
                  <a:pt x="855" y="295"/>
                </a:cubicBezTo>
                <a:cubicBezTo>
                  <a:pt x="855" y="295"/>
                  <a:pt x="856" y="296"/>
                  <a:pt x="856" y="295"/>
                </a:cubicBezTo>
                <a:cubicBezTo>
                  <a:pt x="856" y="295"/>
                  <a:pt x="855" y="295"/>
                  <a:pt x="855" y="295"/>
                </a:cubicBezTo>
                <a:cubicBezTo>
                  <a:pt x="855" y="294"/>
                  <a:pt x="856" y="294"/>
                  <a:pt x="856" y="293"/>
                </a:cubicBezTo>
                <a:cubicBezTo>
                  <a:pt x="855" y="293"/>
                  <a:pt x="855" y="294"/>
                  <a:pt x="855" y="293"/>
                </a:cubicBezTo>
                <a:cubicBezTo>
                  <a:pt x="855" y="293"/>
                  <a:pt x="855" y="293"/>
                  <a:pt x="855" y="293"/>
                </a:cubicBezTo>
                <a:cubicBezTo>
                  <a:pt x="855" y="293"/>
                  <a:pt x="856" y="293"/>
                  <a:pt x="856" y="293"/>
                </a:cubicBezTo>
                <a:cubicBezTo>
                  <a:pt x="855" y="293"/>
                  <a:pt x="855" y="293"/>
                  <a:pt x="855" y="293"/>
                </a:cubicBezTo>
                <a:cubicBezTo>
                  <a:pt x="856" y="293"/>
                  <a:pt x="855" y="293"/>
                  <a:pt x="856" y="293"/>
                </a:cubicBezTo>
                <a:cubicBezTo>
                  <a:pt x="856" y="293"/>
                  <a:pt x="857" y="293"/>
                  <a:pt x="857" y="292"/>
                </a:cubicBezTo>
                <a:cubicBezTo>
                  <a:pt x="857" y="293"/>
                  <a:pt x="858" y="293"/>
                  <a:pt x="858" y="293"/>
                </a:cubicBezTo>
                <a:cubicBezTo>
                  <a:pt x="858" y="293"/>
                  <a:pt x="857" y="293"/>
                  <a:pt x="858" y="293"/>
                </a:cubicBezTo>
                <a:cubicBezTo>
                  <a:pt x="858" y="293"/>
                  <a:pt x="859" y="293"/>
                  <a:pt x="858" y="292"/>
                </a:cubicBezTo>
                <a:cubicBezTo>
                  <a:pt x="858" y="292"/>
                  <a:pt x="858" y="292"/>
                  <a:pt x="858" y="292"/>
                </a:cubicBezTo>
                <a:cubicBezTo>
                  <a:pt x="857" y="292"/>
                  <a:pt x="858" y="293"/>
                  <a:pt x="857" y="293"/>
                </a:cubicBezTo>
                <a:cubicBezTo>
                  <a:pt x="857" y="292"/>
                  <a:pt x="857" y="292"/>
                  <a:pt x="857" y="292"/>
                </a:cubicBezTo>
                <a:cubicBezTo>
                  <a:pt x="858" y="291"/>
                  <a:pt x="859" y="291"/>
                  <a:pt x="858" y="290"/>
                </a:cubicBezTo>
                <a:cubicBezTo>
                  <a:pt x="859" y="290"/>
                  <a:pt x="859" y="290"/>
                  <a:pt x="859" y="290"/>
                </a:cubicBezTo>
                <a:cubicBezTo>
                  <a:pt x="859" y="290"/>
                  <a:pt x="859" y="290"/>
                  <a:pt x="859" y="290"/>
                </a:cubicBezTo>
                <a:cubicBezTo>
                  <a:pt x="859" y="290"/>
                  <a:pt x="859" y="290"/>
                  <a:pt x="859" y="289"/>
                </a:cubicBezTo>
                <a:cubicBezTo>
                  <a:pt x="860" y="289"/>
                  <a:pt x="861" y="289"/>
                  <a:pt x="860" y="288"/>
                </a:cubicBezTo>
                <a:cubicBezTo>
                  <a:pt x="861" y="288"/>
                  <a:pt x="861" y="288"/>
                  <a:pt x="861" y="288"/>
                </a:cubicBezTo>
                <a:cubicBezTo>
                  <a:pt x="861" y="288"/>
                  <a:pt x="861" y="288"/>
                  <a:pt x="861" y="288"/>
                </a:cubicBezTo>
                <a:cubicBezTo>
                  <a:pt x="861" y="288"/>
                  <a:pt x="861" y="288"/>
                  <a:pt x="862" y="288"/>
                </a:cubicBezTo>
                <a:cubicBezTo>
                  <a:pt x="862" y="287"/>
                  <a:pt x="862" y="287"/>
                  <a:pt x="862" y="287"/>
                </a:cubicBezTo>
                <a:cubicBezTo>
                  <a:pt x="862" y="287"/>
                  <a:pt x="862" y="287"/>
                  <a:pt x="862" y="287"/>
                </a:cubicBezTo>
                <a:cubicBezTo>
                  <a:pt x="862" y="287"/>
                  <a:pt x="863" y="287"/>
                  <a:pt x="863" y="287"/>
                </a:cubicBezTo>
                <a:cubicBezTo>
                  <a:pt x="863" y="287"/>
                  <a:pt x="863" y="287"/>
                  <a:pt x="863" y="287"/>
                </a:cubicBezTo>
                <a:cubicBezTo>
                  <a:pt x="863" y="287"/>
                  <a:pt x="863" y="287"/>
                  <a:pt x="862" y="287"/>
                </a:cubicBezTo>
                <a:cubicBezTo>
                  <a:pt x="862" y="287"/>
                  <a:pt x="863" y="286"/>
                  <a:pt x="862" y="286"/>
                </a:cubicBezTo>
                <a:cubicBezTo>
                  <a:pt x="863" y="287"/>
                  <a:pt x="863" y="286"/>
                  <a:pt x="864" y="286"/>
                </a:cubicBezTo>
                <a:cubicBezTo>
                  <a:pt x="864" y="285"/>
                  <a:pt x="864" y="285"/>
                  <a:pt x="865" y="284"/>
                </a:cubicBezTo>
                <a:cubicBezTo>
                  <a:pt x="865" y="284"/>
                  <a:pt x="865" y="284"/>
                  <a:pt x="866" y="284"/>
                </a:cubicBezTo>
                <a:cubicBezTo>
                  <a:pt x="866" y="284"/>
                  <a:pt x="866" y="283"/>
                  <a:pt x="867" y="283"/>
                </a:cubicBezTo>
                <a:cubicBezTo>
                  <a:pt x="866" y="282"/>
                  <a:pt x="868" y="282"/>
                  <a:pt x="868" y="282"/>
                </a:cubicBezTo>
                <a:cubicBezTo>
                  <a:pt x="868" y="282"/>
                  <a:pt x="868" y="283"/>
                  <a:pt x="868" y="283"/>
                </a:cubicBezTo>
                <a:cubicBezTo>
                  <a:pt x="868" y="283"/>
                  <a:pt x="869" y="282"/>
                  <a:pt x="869" y="282"/>
                </a:cubicBezTo>
                <a:cubicBezTo>
                  <a:pt x="868" y="282"/>
                  <a:pt x="868" y="282"/>
                  <a:pt x="868" y="282"/>
                </a:cubicBezTo>
                <a:cubicBezTo>
                  <a:pt x="869" y="282"/>
                  <a:pt x="868" y="281"/>
                  <a:pt x="869" y="281"/>
                </a:cubicBezTo>
                <a:cubicBezTo>
                  <a:pt x="869" y="282"/>
                  <a:pt x="869" y="283"/>
                  <a:pt x="869" y="283"/>
                </a:cubicBezTo>
                <a:cubicBezTo>
                  <a:pt x="869" y="283"/>
                  <a:pt x="868" y="283"/>
                  <a:pt x="868" y="284"/>
                </a:cubicBezTo>
                <a:cubicBezTo>
                  <a:pt x="868" y="284"/>
                  <a:pt x="868" y="284"/>
                  <a:pt x="867" y="284"/>
                </a:cubicBezTo>
                <a:cubicBezTo>
                  <a:pt x="867" y="284"/>
                  <a:pt x="868" y="284"/>
                  <a:pt x="867" y="284"/>
                </a:cubicBezTo>
                <a:cubicBezTo>
                  <a:pt x="867" y="284"/>
                  <a:pt x="866" y="285"/>
                  <a:pt x="867" y="286"/>
                </a:cubicBezTo>
                <a:cubicBezTo>
                  <a:pt x="866" y="286"/>
                  <a:pt x="866" y="285"/>
                  <a:pt x="866" y="285"/>
                </a:cubicBezTo>
                <a:cubicBezTo>
                  <a:pt x="866" y="286"/>
                  <a:pt x="865" y="286"/>
                  <a:pt x="865" y="286"/>
                </a:cubicBezTo>
                <a:cubicBezTo>
                  <a:pt x="865" y="286"/>
                  <a:pt x="865" y="286"/>
                  <a:pt x="865" y="285"/>
                </a:cubicBezTo>
                <a:cubicBezTo>
                  <a:pt x="866" y="286"/>
                  <a:pt x="866" y="285"/>
                  <a:pt x="865" y="285"/>
                </a:cubicBezTo>
                <a:cubicBezTo>
                  <a:pt x="865" y="285"/>
                  <a:pt x="865" y="285"/>
                  <a:pt x="864" y="286"/>
                </a:cubicBezTo>
                <a:cubicBezTo>
                  <a:pt x="864" y="286"/>
                  <a:pt x="864" y="286"/>
                  <a:pt x="864" y="286"/>
                </a:cubicBezTo>
                <a:cubicBezTo>
                  <a:pt x="865" y="286"/>
                  <a:pt x="865" y="286"/>
                  <a:pt x="865" y="286"/>
                </a:cubicBezTo>
                <a:cubicBezTo>
                  <a:pt x="865" y="286"/>
                  <a:pt x="865" y="286"/>
                  <a:pt x="865" y="287"/>
                </a:cubicBezTo>
                <a:cubicBezTo>
                  <a:pt x="864" y="287"/>
                  <a:pt x="865" y="288"/>
                  <a:pt x="865" y="288"/>
                </a:cubicBezTo>
                <a:cubicBezTo>
                  <a:pt x="864" y="288"/>
                  <a:pt x="865" y="287"/>
                  <a:pt x="864" y="287"/>
                </a:cubicBezTo>
                <a:cubicBezTo>
                  <a:pt x="864" y="288"/>
                  <a:pt x="864" y="288"/>
                  <a:pt x="864" y="288"/>
                </a:cubicBezTo>
                <a:cubicBezTo>
                  <a:pt x="863" y="289"/>
                  <a:pt x="863" y="288"/>
                  <a:pt x="863" y="288"/>
                </a:cubicBezTo>
                <a:cubicBezTo>
                  <a:pt x="863" y="289"/>
                  <a:pt x="863" y="289"/>
                  <a:pt x="863" y="289"/>
                </a:cubicBezTo>
                <a:cubicBezTo>
                  <a:pt x="863" y="289"/>
                  <a:pt x="862" y="288"/>
                  <a:pt x="862" y="288"/>
                </a:cubicBezTo>
                <a:cubicBezTo>
                  <a:pt x="862" y="288"/>
                  <a:pt x="862" y="289"/>
                  <a:pt x="862" y="289"/>
                </a:cubicBezTo>
                <a:cubicBezTo>
                  <a:pt x="862" y="289"/>
                  <a:pt x="862" y="289"/>
                  <a:pt x="862" y="289"/>
                </a:cubicBezTo>
                <a:cubicBezTo>
                  <a:pt x="862" y="290"/>
                  <a:pt x="862" y="290"/>
                  <a:pt x="862" y="290"/>
                </a:cubicBezTo>
                <a:cubicBezTo>
                  <a:pt x="862" y="290"/>
                  <a:pt x="862" y="290"/>
                  <a:pt x="862" y="290"/>
                </a:cubicBezTo>
                <a:cubicBezTo>
                  <a:pt x="862" y="290"/>
                  <a:pt x="862" y="290"/>
                  <a:pt x="861" y="290"/>
                </a:cubicBezTo>
                <a:cubicBezTo>
                  <a:pt x="861" y="290"/>
                  <a:pt x="862" y="291"/>
                  <a:pt x="861" y="291"/>
                </a:cubicBezTo>
                <a:cubicBezTo>
                  <a:pt x="861" y="291"/>
                  <a:pt x="861" y="291"/>
                  <a:pt x="861" y="290"/>
                </a:cubicBezTo>
                <a:cubicBezTo>
                  <a:pt x="860" y="291"/>
                  <a:pt x="861" y="292"/>
                  <a:pt x="861" y="292"/>
                </a:cubicBezTo>
                <a:cubicBezTo>
                  <a:pt x="861" y="292"/>
                  <a:pt x="861" y="292"/>
                  <a:pt x="860" y="292"/>
                </a:cubicBezTo>
                <a:cubicBezTo>
                  <a:pt x="860" y="291"/>
                  <a:pt x="861" y="291"/>
                  <a:pt x="860" y="291"/>
                </a:cubicBezTo>
                <a:cubicBezTo>
                  <a:pt x="859" y="291"/>
                  <a:pt x="860" y="292"/>
                  <a:pt x="860" y="292"/>
                </a:cubicBezTo>
                <a:cubicBezTo>
                  <a:pt x="860" y="292"/>
                  <a:pt x="860" y="292"/>
                  <a:pt x="860" y="292"/>
                </a:cubicBezTo>
                <a:cubicBezTo>
                  <a:pt x="860" y="293"/>
                  <a:pt x="860" y="293"/>
                  <a:pt x="860" y="293"/>
                </a:cubicBezTo>
                <a:cubicBezTo>
                  <a:pt x="860" y="293"/>
                  <a:pt x="860" y="292"/>
                  <a:pt x="860" y="293"/>
                </a:cubicBezTo>
                <a:cubicBezTo>
                  <a:pt x="860" y="293"/>
                  <a:pt x="860" y="293"/>
                  <a:pt x="860" y="293"/>
                </a:cubicBezTo>
                <a:cubicBezTo>
                  <a:pt x="861" y="293"/>
                  <a:pt x="861" y="292"/>
                  <a:pt x="862" y="291"/>
                </a:cubicBezTo>
                <a:cubicBezTo>
                  <a:pt x="862" y="292"/>
                  <a:pt x="860" y="293"/>
                  <a:pt x="861" y="294"/>
                </a:cubicBezTo>
                <a:cubicBezTo>
                  <a:pt x="861" y="294"/>
                  <a:pt x="861" y="294"/>
                  <a:pt x="860" y="294"/>
                </a:cubicBezTo>
                <a:cubicBezTo>
                  <a:pt x="860" y="294"/>
                  <a:pt x="860" y="294"/>
                  <a:pt x="860" y="294"/>
                </a:cubicBezTo>
                <a:cubicBezTo>
                  <a:pt x="860" y="294"/>
                  <a:pt x="859" y="295"/>
                  <a:pt x="859" y="295"/>
                </a:cubicBezTo>
                <a:cubicBezTo>
                  <a:pt x="859" y="295"/>
                  <a:pt x="859" y="295"/>
                  <a:pt x="859" y="295"/>
                </a:cubicBezTo>
                <a:cubicBezTo>
                  <a:pt x="859" y="295"/>
                  <a:pt x="858" y="295"/>
                  <a:pt x="858" y="295"/>
                </a:cubicBezTo>
                <a:cubicBezTo>
                  <a:pt x="859" y="295"/>
                  <a:pt x="859" y="295"/>
                  <a:pt x="859" y="295"/>
                </a:cubicBezTo>
                <a:cubicBezTo>
                  <a:pt x="859" y="296"/>
                  <a:pt x="859" y="296"/>
                  <a:pt x="859" y="297"/>
                </a:cubicBezTo>
                <a:cubicBezTo>
                  <a:pt x="859" y="297"/>
                  <a:pt x="860" y="297"/>
                  <a:pt x="859" y="297"/>
                </a:cubicBezTo>
                <a:cubicBezTo>
                  <a:pt x="859" y="298"/>
                  <a:pt x="858" y="299"/>
                  <a:pt x="857" y="299"/>
                </a:cubicBezTo>
                <a:cubicBezTo>
                  <a:pt x="857" y="299"/>
                  <a:pt x="857" y="299"/>
                  <a:pt x="857" y="299"/>
                </a:cubicBezTo>
                <a:cubicBezTo>
                  <a:pt x="857" y="299"/>
                  <a:pt x="857" y="299"/>
                  <a:pt x="857" y="299"/>
                </a:cubicBezTo>
                <a:cubicBezTo>
                  <a:pt x="857" y="299"/>
                  <a:pt x="857" y="300"/>
                  <a:pt x="857" y="300"/>
                </a:cubicBezTo>
                <a:cubicBezTo>
                  <a:pt x="857" y="300"/>
                  <a:pt x="857" y="300"/>
                  <a:pt x="856" y="300"/>
                </a:cubicBezTo>
                <a:cubicBezTo>
                  <a:pt x="857" y="300"/>
                  <a:pt x="857" y="300"/>
                  <a:pt x="857" y="300"/>
                </a:cubicBezTo>
                <a:cubicBezTo>
                  <a:pt x="856" y="300"/>
                  <a:pt x="856" y="300"/>
                  <a:pt x="856" y="300"/>
                </a:cubicBezTo>
                <a:cubicBezTo>
                  <a:pt x="856" y="300"/>
                  <a:pt x="856" y="300"/>
                  <a:pt x="857" y="300"/>
                </a:cubicBezTo>
                <a:cubicBezTo>
                  <a:pt x="856" y="301"/>
                  <a:pt x="855" y="301"/>
                  <a:pt x="856" y="302"/>
                </a:cubicBezTo>
                <a:cubicBezTo>
                  <a:pt x="855" y="302"/>
                  <a:pt x="855" y="301"/>
                  <a:pt x="855" y="301"/>
                </a:cubicBezTo>
                <a:cubicBezTo>
                  <a:pt x="856" y="303"/>
                  <a:pt x="855" y="303"/>
                  <a:pt x="854" y="303"/>
                </a:cubicBezTo>
                <a:cubicBezTo>
                  <a:pt x="854" y="303"/>
                  <a:pt x="854" y="303"/>
                  <a:pt x="854" y="303"/>
                </a:cubicBezTo>
                <a:cubicBezTo>
                  <a:pt x="854" y="303"/>
                  <a:pt x="853" y="302"/>
                  <a:pt x="853" y="302"/>
                </a:cubicBezTo>
                <a:cubicBezTo>
                  <a:pt x="853" y="302"/>
                  <a:pt x="853" y="302"/>
                  <a:pt x="853" y="302"/>
                </a:cubicBezTo>
                <a:cubicBezTo>
                  <a:pt x="853" y="303"/>
                  <a:pt x="853" y="303"/>
                  <a:pt x="853" y="303"/>
                </a:cubicBezTo>
                <a:cubicBezTo>
                  <a:pt x="853" y="303"/>
                  <a:pt x="853" y="303"/>
                  <a:pt x="853" y="303"/>
                </a:cubicBezTo>
                <a:cubicBezTo>
                  <a:pt x="852" y="303"/>
                  <a:pt x="852" y="303"/>
                  <a:pt x="852" y="303"/>
                </a:cubicBezTo>
                <a:cubicBezTo>
                  <a:pt x="853" y="304"/>
                  <a:pt x="852" y="305"/>
                  <a:pt x="852" y="306"/>
                </a:cubicBezTo>
                <a:cubicBezTo>
                  <a:pt x="852" y="305"/>
                  <a:pt x="852" y="305"/>
                  <a:pt x="851" y="305"/>
                </a:cubicBezTo>
                <a:cubicBezTo>
                  <a:pt x="851" y="306"/>
                  <a:pt x="851" y="306"/>
                  <a:pt x="852" y="306"/>
                </a:cubicBezTo>
                <a:cubicBezTo>
                  <a:pt x="851" y="306"/>
                  <a:pt x="852" y="307"/>
                  <a:pt x="851" y="307"/>
                </a:cubicBezTo>
                <a:cubicBezTo>
                  <a:pt x="851" y="306"/>
                  <a:pt x="851" y="306"/>
                  <a:pt x="851" y="306"/>
                </a:cubicBezTo>
                <a:cubicBezTo>
                  <a:pt x="851" y="306"/>
                  <a:pt x="851" y="306"/>
                  <a:pt x="851" y="306"/>
                </a:cubicBezTo>
                <a:cubicBezTo>
                  <a:pt x="851" y="306"/>
                  <a:pt x="851" y="306"/>
                  <a:pt x="851" y="307"/>
                </a:cubicBezTo>
                <a:cubicBezTo>
                  <a:pt x="850" y="307"/>
                  <a:pt x="851" y="307"/>
                  <a:pt x="851" y="307"/>
                </a:cubicBezTo>
                <a:cubicBezTo>
                  <a:pt x="850" y="308"/>
                  <a:pt x="850" y="310"/>
                  <a:pt x="848" y="310"/>
                </a:cubicBezTo>
                <a:cubicBezTo>
                  <a:pt x="848" y="311"/>
                  <a:pt x="848" y="311"/>
                  <a:pt x="848" y="311"/>
                </a:cubicBezTo>
                <a:cubicBezTo>
                  <a:pt x="847" y="311"/>
                  <a:pt x="848" y="311"/>
                  <a:pt x="848" y="312"/>
                </a:cubicBezTo>
                <a:cubicBezTo>
                  <a:pt x="848" y="312"/>
                  <a:pt x="847" y="312"/>
                  <a:pt x="848" y="313"/>
                </a:cubicBezTo>
                <a:cubicBezTo>
                  <a:pt x="847" y="313"/>
                  <a:pt x="847" y="312"/>
                  <a:pt x="847" y="312"/>
                </a:cubicBezTo>
                <a:cubicBezTo>
                  <a:pt x="846" y="313"/>
                  <a:pt x="847" y="313"/>
                  <a:pt x="846" y="313"/>
                </a:cubicBezTo>
                <a:cubicBezTo>
                  <a:pt x="847" y="313"/>
                  <a:pt x="846" y="313"/>
                  <a:pt x="846" y="313"/>
                </a:cubicBezTo>
                <a:cubicBezTo>
                  <a:pt x="846" y="313"/>
                  <a:pt x="846" y="313"/>
                  <a:pt x="846" y="313"/>
                </a:cubicBezTo>
                <a:cubicBezTo>
                  <a:pt x="845" y="315"/>
                  <a:pt x="844" y="316"/>
                  <a:pt x="844" y="317"/>
                </a:cubicBezTo>
                <a:cubicBezTo>
                  <a:pt x="844" y="317"/>
                  <a:pt x="844" y="316"/>
                  <a:pt x="845" y="316"/>
                </a:cubicBezTo>
                <a:cubicBezTo>
                  <a:pt x="845" y="316"/>
                  <a:pt x="845" y="317"/>
                  <a:pt x="845" y="317"/>
                </a:cubicBezTo>
                <a:cubicBezTo>
                  <a:pt x="845" y="317"/>
                  <a:pt x="846" y="316"/>
                  <a:pt x="845" y="316"/>
                </a:cubicBezTo>
                <a:cubicBezTo>
                  <a:pt x="845" y="316"/>
                  <a:pt x="846" y="316"/>
                  <a:pt x="846" y="317"/>
                </a:cubicBezTo>
                <a:cubicBezTo>
                  <a:pt x="845" y="317"/>
                  <a:pt x="844" y="317"/>
                  <a:pt x="845" y="318"/>
                </a:cubicBezTo>
                <a:cubicBezTo>
                  <a:pt x="845" y="318"/>
                  <a:pt x="845" y="318"/>
                  <a:pt x="845" y="318"/>
                </a:cubicBezTo>
                <a:cubicBezTo>
                  <a:pt x="844" y="318"/>
                  <a:pt x="845" y="318"/>
                  <a:pt x="844" y="318"/>
                </a:cubicBezTo>
                <a:cubicBezTo>
                  <a:pt x="844" y="318"/>
                  <a:pt x="844" y="318"/>
                  <a:pt x="844" y="319"/>
                </a:cubicBezTo>
                <a:cubicBezTo>
                  <a:pt x="844" y="319"/>
                  <a:pt x="844" y="319"/>
                  <a:pt x="844" y="319"/>
                </a:cubicBezTo>
                <a:cubicBezTo>
                  <a:pt x="844" y="319"/>
                  <a:pt x="844" y="318"/>
                  <a:pt x="844" y="318"/>
                </a:cubicBezTo>
                <a:cubicBezTo>
                  <a:pt x="844" y="318"/>
                  <a:pt x="844" y="318"/>
                  <a:pt x="844" y="317"/>
                </a:cubicBezTo>
                <a:cubicBezTo>
                  <a:pt x="843" y="318"/>
                  <a:pt x="843" y="317"/>
                  <a:pt x="843" y="317"/>
                </a:cubicBezTo>
                <a:cubicBezTo>
                  <a:pt x="843" y="317"/>
                  <a:pt x="843" y="317"/>
                  <a:pt x="843" y="318"/>
                </a:cubicBezTo>
                <a:cubicBezTo>
                  <a:pt x="844" y="318"/>
                  <a:pt x="844" y="319"/>
                  <a:pt x="844" y="320"/>
                </a:cubicBezTo>
                <a:cubicBezTo>
                  <a:pt x="843" y="320"/>
                  <a:pt x="843" y="320"/>
                  <a:pt x="843" y="320"/>
                </a:cubicBezTo>
                <a:cubicBezTo>
                  <a:pt x="844" y="321"/>
                  <a:pt x="843" y="321"/>
                  <a:pt x="842" y="321"/>
                </a:cubicBezTo>
                <a:cubicBezTo>
                  <a:pt x="842" y="321"/>
                  <a:pt x="842" y="321"/>
                  <a:pt x="842" y="321"/>
                </a:cubicBezTo>
                <a:cubicBezTo>
                  <a:pt x="842" y="321"/>
                  <a:pt x="843" y="322"/>
                  <a:pt x="842" y="322"/>
                </a:cubicBezTo>
                <a:cubicBezTo>
                  <a:pt x="842" y="321"/>
                  <a:pt x="842" y="322"/>
                  <a:pt x="842" y="322"/>
                </a:cubicBezTo>
                <a:cubicBezTo>
                  <a:pt x="842" y="322"/>
                  <a:pt x="841" y="322"/>
                  <a:pt x="841" y="322"/>
                </a:cubicBezTo>
                <a:cubicBezTo>
                  <a:pt x="841" y="322"/>
                  <a:pt x="841" y="323"/>
                  <a:pt x="841" y="323"/>
                </a:cubicBezTo>
                <a:cubicBezTo>
                  <a:pt x="841" y="322"/>
                  <a:pt x="841" y="322"/>
                  <a:pt x="842" y="323"/>
                </a:cubicBezTo>
                <a:cubicBezTo>
                  <a:pt x="841" y="323"/>
                  <a:pt x="841" y="323"/>
                  <a:pt x="842" y="323"/>
                </a:cubicBezTo>
                <a:cubicBezTo>
                  <a:pt x="841" y="324"/>
                  <a:pt x="841" y="323"/>
                  <a:pt x="841" y="323"/>
                </a:cubicBezTo>
                <a:cubicBezTo>
                  <a:pt x="841" y="324"/>
                  <a:pt x="841" y="324"/>
                  <a:pt x="841" y="324"/>
                </a:cubicBezTo>
                <a:cubicBezTo>
                  <a:pt x="841" y="324"/>
                  <a:pt x="841" y="324"/>
                  <a:pt x="841" y="324"/>
                </a:cubicBezTo>
                <a:cubicBezTo>
                  <a:pt x="841" y="324"/>
                  <a:pt x="842" y="324"/>
                  <a:pt x="842" y="323"/>
                </a:cubicBezTo>
                <a:cubicBezTo>
                  <a:pt x="842" y="324"/>
                  <a:pt x="842" y="324"/>
                  <a:pt x="842" y="324"/>
                </a:cubicBezTo>
                <a:cubicBezTo>
                  <a:pt x="842" y="324"/>
                  <a:pt x="842" y="324"/>
                  <a:pt x="842" y="324"/>
                </a:cubicBezTo>
                <a:cubicBezTo>
                  <a:pt x="843" y="325"/>
                  <a:pt x="843" y="324"/>
                  <a:pt x="843" y="324"/>
                </a:cubicBezTo>
                <a:cubicBezTo>
                  <a:pt x="843" y="325"/>
                  <a:pt x="842" y="325"/>
                  <a:pt x="842" y="325"/>
                </a:cubicBezTo>
                <a:cubicBezTo>
                  <a:pt x="842" y="325"/>
                  <a:pt x="841" y="325"/>
                  <a:pt x="840" y="325"/>
                </a:cubicBezTo>
                <a:cubicBezTo>
                  <a:pt x="840" y="325"/>
                  <a:pt x="840" y="325"/>
                  <a:pt x="840" y="325"/>
                </a:cubicBezTo>
                <a:cubicBezTo>
                  <a:pt x="840" y="325"/>
                  <a:pt x="839" y="325"/>
                  <a:pt x="839" y="326"/>
                </a:cubicBezTo>
                <a:cubicBezTo>
                  <a:pt x="839" y="326"/>
                  <a:pt x="840" y="326"/>
                  <a:pt x="839" y="326"/>
                </a:cubicBezTo>
                <a:cubicBezTo>
                  <a:pt x="839" y="326"/>
                  <a:pt x="839" y="326"/>
                  <a:pt x="839" y="326"/>
                </a:cubicBezTo>
                <a:cubicBezTo>
                  <a:pt x="839" y="326"/>
                  <a:pt x="839" y="326"/>
                  <a:pt x="839" y="326"/>
                </a:cubicBezTo>
                <a:cubicBezTo>
                  <a:pt x="839" y="327"/>
                  <a:pt x="839" y="327"/>
                  <a:pt x="839" y="327"/>
                </a:cubicBezTo>
                <a:cubicBezTo>
                  <a:pt x="839" y="327"/>
                  <a:pt x="840" y="326"/>
                  <a:pt x="840" y="327"/>
                </a:cubicBezTo>
                <a:cubicBezTo>
                  <a:pt x="840" y="327"/>
                  <a:pt x="839" y="327"/>
                  <a:pt x="840" y="327"/>
                </a:cubicBezTo>
                <a:cubicBezTo>
                  <a:pt x="840" y="327"/>
                  <a:pt x="840" y="327"/>
                  <a:pt x="840" y="327"/>
                </a:cubicBezTo>
                <a:cubicBezTo>
                  <a:pt x="840" y="327"/>
                  <a:pt x="840" y="327"/>
                  <a:pt x="840" y="328"/>
                </a:cubicBezTo>
                <a:cubicBezTo>
                  <a:pt x="840" y="328"/>
                  <a:pt x="840" y="328"/>
                  <a:pt x="839" y="327"/>
                </a:cubicBezTo>
                <a:cubicBezTo>
                  <a:pt x="839" y="328"/>
                  <a:pt x="839" y="328"/>
                  <a:pt x="839" y="328"/>
                </a:cubicBezTo>
                <a:cubicBezTo>
                  <a:pt x="839" y="328"/>
                  <a:pt x="838" y="328"/>
                  <a:pt x="838" y="328"/>
                </a:cubicBezTo>
                <a:cubicBezTo>
                  <a:pt x="838" y="329"/>
                  <a:pt x="839" y="328"/>
                  <a:pt x="839" y="329"/>
                </a:cubicBezTo>
                <a:cubicBezTo>
                  <a:pt x="838" y="329"/>
                  <a:pt x="838" y="328"/>
                  <a:pt x="838" y="328"/>
                </a:cubicBezTo>
                <a:cubicBezTo>
                  <a:pt x="837" y="329"/>
                  <a:pt x="837" y="329"/>
                  <a:pt x="837" y="330"/>
                </a:cubicBezTo>
                <a:cubicBezTo>
                  <a:pt x="837" y="330"/>
                  <a:pt x="837" y="331"/>
                  <a:pt x="837" y="331"/>
                </a:cubicBezTo>
                <a:cubicBezTo>
                  <a:pt x="837" y="331"/>
                  <a:pt x="836" y="330"/>
                  <a:pt x="836" y="331"/>
                </a:cubicBezTo>
                <a:cubicBezTo>
                  <a:pt x="836" y="331"/>
                  <a:pt x="837" y="332"/>
                  <a:pt x="837" y="332"/>
                </a:cubicBezTo>
                <a:cubicBezTo>
                  <a:pt x="836" y="332"/>
                  <a:pt x="836" y="332"/>
                  <a:pt x="836" y="332"/>
                </a:cubicBezTo>
                <a:cubicBezTo>
                  <a:pt x="835" y="332"/>
                  <a:pt x="836" y="332"/>
                  <a:pt x="836" y="332"/>
                </a:cubicBezTo>
                <a:cubicBezTo>
                  <a:pt x="835" y="332"/>
                  <a:pt x="835" y="333"/>
                  <a:pt x="835" y="333"/>
                </a:cubicBezTo>
                <a:cubicBezTo>
                  <a:pt x="836" y="333"/>
                  <a:pt x="835" y="332"/>
                  <a:pt x="836" y="333"/>
                </a:cubicBezTo>
                <a:cubicBezTo>
                  <a:pt x="836" y="333"/>
                  <a:pt x="835" y="334"/>
                  <a:pt x="835" y="335"/>
                </a:cubicBezTo>
                <a:cubicBezTo>
                  <a:pt x="834" y="335"/>
                  <a:pt x="833" y="335"/>
                  <a:pt x="834" y="336"/>
                </a:cubicBezTo>
                <a:cubicBezTo>
                  <a:pt x="834" y="336"/>
                  <a:pt x="833" y="336"/>
                  <a:pt x="833" y="336"/>
                </a:cubicBezTo>
                <a:cubicBezTo>
                  <a:pt x="834" y="336"/>
                  <a:pt x="834" y="336"/>
                  <a:pt x="834" y="336"/>
                </a:cubicBezTo>
                <a:cubicBezTo>
                  <a:pt x="834" y="337"/>
                  <a:pt x="834" y="337"/>
                  <a:pt x="834" y="337"/>
                </a:cubicBezTo>
                <a:cubicBezTo>
                  <a:pt x="833" y="337"/>
                  <a:pt x="834" y="338"/>
                  <a:pt x="833" y="338"/>
                </a:cubicBezTo>
                <a:cubicBezTo>
                  <a:pt x="834" y="338"/>
                  <a:pt x="834" y="337"/>
                  <a:pt x="833" y="337"/>
                </a:cubicBezTo>
                <a:cubicBezTo>
                  <a:pt x="833" y="338"/>
                  <a:pt x="833" y="338"/>
                  <a:pt x="833" y="338"/>
                </a:cubicBezTo>
                <a:cubicBezTo>
                  <a:pt x="833" y="338"/>
                  <a:pt x="833" y="338"/>
                  <a:pt x="833" y="339"/>
                </a:cubicBezTo>
                <a:cubicBezTo>
                  <a:pt x="833" y="339"/>
                  <a:pt x="833" y="338"/>
                  <a:pt x="832" y="339"/>
                </a:cubicBezTo>
                <a:cubicBezTo>
                  <a:pt x="832" y="339"/>
                  <a:pt x="833" y="339"/>
                  <a:pt x="832" y="339"/>
                </a:cubicBezTo>
                <a:cubicBezTo>
                  <a:pt x="832" y="339"/>
                  <a:pt x="833" y="338"/>
                  <a:pt x="832" y="338"/>
                </a:cubicBezTo>
                <a:cubicBezTo>
                  <a:pt x="832" y="338"/>
                  <a:pt x="831" y="339"/>
                  <a:pt x="832" y="339"/>
                </a:cubicBezTo>
                <a:cubicBezTo>
                  <a:pt x="831" y="339"/>
                  <a:pt x="831" y="339"/>
                  <a:pt x="831" y="339"/>
                </a:cubicBezTo>
                <a:cubicBezTo>
                  <a:pt x="831" y="340"/>
                  <a:pt x="831" y="340"/>
                  <a:pt x="831" y="340"/>
                </a:cubicBezTo>
                <a:cubicBezTo>
                  <a:pt x="832" y="340"/>
                  <a:pt x="831" y="340"/>
                  <a:pt x="832" y="340"/>
                </a:cubicBezTo>
                <a:cubicBezTo>
                  <a:pt x="832" y="340"/>
                  <a:pt x="831" y="341"/>
                  <a:pt x="832" y="341"/>
                </a:cubicBezTo>
                <a:cubicBezTo>
                  <a:pt x="831" y="341"/>
                  <a:pt x="831" y="341"/>
                  <a:pt x="831" y="341"/>
                </a:cubicBezTo>
                <a:cubicBezTo>
                  <a:pt x="832" y="341"/>
                  <a:pt x="831" y="340"/>
                  <a:pt x="831" y="340"/>
                </a:cubicBezTo>
                <a:cubicBezTo>
                  <a:pt x="831" y="341"/>
                  <a:pt x="830" y="341"/>
                  <a:pt x="831" y="341"/>
                </a:cubicBezTo>
                <a:cubicBezTo>
                  <a:pt x="831" y="341"/>
                  <a:pt x="831" y="341"/>
                  <a:pt x="831" y="341"/>
                </a:cubicBezTo>
                <a:cubicBezTo>
                  <a:pt x="832" y="342"/>
                  <a:pt x="831" y="342"/>
                  <a:pt x="831" y="342"/>
                </a:cubicBezTo>
                <a:cubicBezTo>
                  <a:pt x="831" y="342"/>
                  <a:pt x="831" y="342"/>
                  <a:pt x="831" y="342"/>
                </a:cubicBezTo>
                <a:cubicBezTo>
                  <a:pt x="831" y="343"/>
                  <a:pt x="830" y="344"/>
                  <a:pt x="830" y="344"/>
                </a:cubicBezTo>
                <a:cubicBezTo>
                  <a:pt x="830" y="344"/>
                  <a:pt x="830" y="344"/>
                  <a:pt x="830" y="344"/>
                </a:cubicBezTo>
                <a:cubicBezTo>
                  <a:pt x="829" y="344"/>
                  <a:pt x="830" y="344"/>
                  <a:pt x="830" y="345"/>
                </a:cubicBezTo>
                <a:cubicBezTo>
                  <a:pt x="830" y="345"/>
                  <a:pt x="830" y="344"/>
                  <a:pt x="829" y="344"/>
                </a:cubicBezTo>
                <a:cubicBezTo>
                  <a:pt x="829" y="345"/>
                  <a:pt x="829" y="345"/>
                  <a:pt x="830" y="345"/>
                </a:cubicBezTo>
                <a:cubicBezTo>
                  <a:pt x="830" y="345"/>
                  <a:pt x="830" y="345"/>
                  <a:pt x="830" y="345"/>
                </a:cubicBezTo>
                <a:cubicBezTo>
                  <a:pt x="830" y="345"/>
                  <a:pt x="831" y="345"/>
                  <a:pt x="831" y="345"/>
                </a:cubicBezTo>
                <a:cubicBezTo>
                  <a:pt x="831" y="345"/>
                  <a:pt x="831" y="345"/>
                  <a:pt x="831" y="345"/>
                </a:cubicBezTo>
                <a:cubicBezTo>
                  <a:pt x="830" y="346"/>
                  <a:pt x="830" y="346"/>
                  <a:pt x="830" y="347"/>
                </a:cubicBezTo>
                <a:cubicBezTo>
                  <a:pt x="830" y="348"/>
                  <a:pt x="830" y="347"/>
                  <a:pt x="831" y="347"/>
                </a:cubicBezTo>
                <a:cubicBezTo>
                  <a:pt x="830" y="348"/>
                  <a:pt x="830" y="347"/>
                  <a:pt x="830" y="348"/>
                </a:cubicBezTo>
                <a:cubicBezTo>
                  <a:pt x="829" y="346"/>
                  <a:pt x="830" y="346"/>
                  <a:pt x="830" y="345"/>
                </a:cubicBezTo>
                <a:cubicBezTo>
                  <a:pt x="830" y="345"/>
                  <a:pt x="830" y="345"/>
                  <a:pt x="829" y="346"/>
                </a:cubicBezTo>
                <a:cubicBezTo>
                  <a:pt x="829" y="345"/>
                  <a:pt x="829" y="345"/>
                  <a:pt x="828" y="345"/>
                </a:cubicBezTo>
                <a:cubicBezTo>
                  <a:pt x="829" y="345"/>
                  <a:pt x="828" y="344"/>
                  <a:pt x="828" y="344"/>
                </a:cubicBezTo>
                <a:cubicBezTo>
                  <a:pt x="828" y="344"/>
                  <a:pt x="828" y="344"/>
                  <a:pt x="828" y="344"/>
                </a:cubicBezTo>
                <a:cubicBezTo>
                  <a:pt x="828" y="345"/>
                  <a:pt x="828" y="345"/>
                  <a:pt x="828" y="345"/>
                </a:cubicBezTo>
                <a:cubicBezTo>
                  <a:pt x="828" y="345"/>
                  <a:pt x="828" y="346"/>
                  <a:pt x="828" y="347"/>
                </a:cubicBezTo>
                <a:cubicBezTo>
                  <a:pt x="829" y="346"/>
                  <a:pt x="828" y="346"/>
                  <a:pt x="829" y="346"/>
                </a:cubicBezTo>
                <a:cubicBezTo>
                  <a:pt x="829" y="346"/>
                  <a:pt x="829" y="346"/>
                  <a:pt x="829" y="346"/>
                </a:cubicBezTo>
                <a:cubicBezTo>
                  <a:pt x="829" y="348"/>
                  <a:pt x="826" y="351"/>
                  <a:pt x="828" y="352"/>
                </a:cubicBezTo>
                <a:cubicBezTo>
                  <a:pt x="827" y="352"/>
                  <a:pt x="828" y="351"/>
                  <a:pt x="828" y="351"/>
                </a:cubicBezTo>
                <a:cubicBezTo>
                  <a:pt x="828" y="352"/>
                  <a:pt x="827" y="352"/>
                  <a:pt x="828" y="352"/>
                </a:cubicBezTo>
                <a:cubicBezTo>
                  <a:pt x="828" y="352"/>
                  <a:pt x="828" y="351"/>
                  <a:pt x="828" y="350"/>
                </a:cubicBezTo>
                <a:cubicBezTo>
                  <a:pt x="829" y="350"/>
                  <a:pt x="828" y="349"/>
                  <a:pt x="829" y="348"/>
                </a:cubicBezTo>
                <a:cubicBezTo>
                  <a:pt x="829" y="349"/>
                  <a:pt x="829" y="349"/>
                  <a:pt x="829" y="349"/>
                </a:cubicBezTo>
                <a:cubicBezTo>
                  <a:pt x="829" y="349"/>
                  <a:pt x="829" y="350"/>
                  <a:pt x="829" y="350"/>
                </a:cubicBezTo>
                <a:cubicBezTo>
                  <a:pt x="829" y="350"/>
                  <a:pt x="830" y="350"/>
                  <a:pt x="829" y="351"/>
                </a:cubicBezTo>
                <a:cubicBezTo>
                  <a:pt x="829" y="351"/>
                  <a:pt x="829" y="350"/>
                  <a:pt x="828" y="350"/>
                </a:cubicBezTo>
                <a:cubicBezTo>
                  <a:pt x="829" y="351"/>
                  <a:pt x="829" y="352"/>
                  <a:pt x="829" y="352"/>
                </a:cubicBezTo>
                <a:cubicBezTo>
                  <a:pt x="830" y="352"/>
                  <a:pt x="829" y="351"/>
                  <a:pt x="830" y="351"/>
                </a:cubicBezTo>
                <a:cubicBezTo>
                  <a:pt x="830" y="351"/>
                  <a:pt x="830" y="352"/>
                  <a:pt x="830" y="352"/>
                </a:cubicBezTo>
                <a:cubicBezTo>
                  <a:pt x="829" y="352"/>
                  <a:pt x="829" y="353"/>
                  <a:pt x="828" y="353"/>
                </a:cubicBezTo>
                <a:cubicBezTo>
                  <a:pt x="828" y="353"/>
                  <a:pt x="828" y="356"/>
                  <a:pt x="827" y="356"/>
                </a:cubicBezTo>
                <a:cubicBezTo>
                  <a:pt x="827" y="356"/>
                  <a:pt x="828" y="356"/>
                  <a:pt x="828" y="356"/>
                </a:cubicBezTo>
                <a:cubicBezTo>
                  <a:pt x="828" y="356"/>
                  <a:pt x="827" y="357"/>
                  <a:pt x="827" y="357"/>
                </a:cubicBezTo>
                <a:cubicBezTo>
                  <a:pt x="827" y="357"/>
                  <a:pt x="827" y="357"/>
                  <a:pt x="827" y="356"/>
                </a:cubicBezTo>
                <a:cubicBezTo>
                  <a:pt x="827" y="356"/>
                  <a:pt x="827" y="355"/>
                  <a:pt x="828" y="354"/>
                </a:cubicBezTo>
                <a:cubicBezTo>
                  <a:pt x="827" y="354"/>
                  <a:pt x="827" y="354"/>
                  <a:pt x="827" y="354"/>
                </a:cubicBezTo>
                <a:cubicBezTo>
                  <a:pt x="827" y="355"/>
                  <a:pt x="826" y="356"/>
                  <a:pt x="826" y="357"/>
                </a:cubicBezTo>
                <a:cubicBezTo>
                  <a:pt x="827" y="357"/>
                  <a:pt x="827" y="357"/>
                  <a:pt x="827" y="357"/>
                </a:cubicBezTo>
                <a:cubicBezTo>
                  <a:pt x="827" y="358"/>
                  <a:pt x="826" y="359"/>
                  <a:pt x="827" y="360"/>
                </a:cubicBezTo>
                <a:cubicBezTo>
                  <a:pt x="826" y="360"/>
                  <a:pt x="825" y="360"/>
                  <a:pt x="826" y="361"/>
                </a:cubicBezTo>
                <a:cubicBezTo>
                  <a:pt x="826" y="361"/>
                  <a:pt x="825" y="361"/>
                  <a:pt x="825" y="361"/>
                </a:cubicBezTo>
                <a:cubicBezTo>
                  <a:pt x="825" y="360"/>
                  <a:pt x="826" y="361"/>
                  <a:pt x="825" y="360"/>
                </a:cubicBezTo>
                <a:cubicBezTo>
                  <a:pt x="824" y="361"/>
                  <a:pt x="825" y="359"/>
                  <a:pt x="825" y="359"/>
                </a:cubicBezTo>
                <a:cubicBezTo>
                  <a:pt x="825" y="360"/>
                  <a:pt x="825" y="360"/>
                  <a:pt x="825" y="361"/>
                </a:cubicBezTo>
                <a:cubicBezTo>
                  <a:pt x="825" y="361"/>
                  <a:pt x="825" y="362"/>
                  <a:pt x="825" y="362"/>
                </a:cubicBezTo>
                <a:cubicBezTo>
                  <a:pt x="825" y="362"/>
                  <a:pt x="824" y="362"/>
                  <a:pt x="825" y="363"/>
                </a:cubicBezTo>
                <a:cubicBezTo>
                  <a:pt x="824" y="363"/>
                  <a:pt x="824" y="363"/>
                  <a:pt x="824" y="363"/>
                </a:cubicBezTo>
                <a:cubicBezTo>
                  <a:pt x="823" y="363"/>
                  <a:pt x="824" y="361"/>
                  <a:pt x="824" y="362"/>
                </a:cubicBezTo>
                <a:cubicBezTo>
                  <a:pt x="825" y="360"/>
                  <a:pt x="824" y="358"/>
                  <a:pt x="825" y="357"/>
                </a:cubicBezTo>
                <a:cubicBezTo>
                  <a:pt x="824" y="357"/>
                  <a:pt x="825" y="358"/>
                  <a:pt x="824" y="358"/>
                </a:cubicBezTo>
                <a:cubicBezTo>
                  <a:pt x="824" y="359"/>
                  <a:pt x="824" y="359"/>
                  <a:pt x="824" y="359"/>
                </a:cubicBezTo>
                <a:cubicBezTo>
                  <a:pt x="824" y="360"/>
                  <a:pt x="824" y="360"/>
                  <a:pt x="824" y="359"/>
                </a:cubicBezTo>
                <a:cubicBezTo>
                  <a:pt x="824" y="360"/>
                  <a:pt x="823" y="360"/>
                  <a:pt x="824" y="360"/>
                </a:cubicBezTo>
                <a:cubicBezTo>
                  <a:pt x="823" y="361"/>
                  <a:pt x="823" y="359"/>
                  <a:pt x="823" y="359"/>
                </a:cubicBezTo>
                <a:cubicBezTo>
                  <a:pt x="823" y="360"/>
                  <a:pt x="822" y="360"/>
                  <a:pt x="822" y="361"/>
                </a:cubicBezTo>
                <a:cubicBezTo>
                  <a:pt x="822" y="361"/>
                  <a:pt x="823" y="361"/>
                  <a:pt x="823" y="361"/>
                </a:cubicBezTo>
                <a:cubicBezTo>
                  <a:pt x="823" y="361"/>
                  <a:pt x="823" y="361"/>
                  <a:pt x="823" y="360"/>
                </a:cubicBezTo>
                <a:cubicBezTo>
                  <a:pt x="823" y="360"/>
                  <a:pt x="824" y="361"/>
                  <a:pt x="823" y="361"/>
                </a:cubicBezTo>
                <a:cubicBezTo>
                  <a:pt x="823" y="361"/>
                  <a:pt x="823" y="360"/>
                  <a:pt x="823" y="361"/>
                </a:cubicBezTo>
                <a:cubicBezTo>
                  <a:pt x="823" y="361"/>
                  <a:pt x="823" y="361"/>
                  <a:pt x="823" y="362"/>
                </a:cubicBezTo>
                <a:cubicBezTo>
                  <a:pt x="823" y="362"/>
                  <a:pt x="822" y="363"/>
                  <a:pt x="823" y="363"/>
                </a:cubicBezTo>
                <a:cubicBezTo>
                  <a:pt x="823" y="363"/>
                  <a:pt x="823" y="362"/>
                  <a:pt x="823" y="362"/>
                </a:cubicBezTo>
                <a:cubicBezTo>
                  <a:pt x="824" y="363"/>
                  <a:pt x="823" y="363"/>
                  <a:pt x="824" y="363"/>
                </a:cubicBezTo>
                <a:cubicBezTo>
                  <a:pt x="823" y="363"/>
                  <a:pt x="822" y="365"/>
                  <a:pt x="823" y="366"/>
                </a:cubicBezTo>
                <a:cubicBezTo>
                  <a:pt x="822" y="366"/>
                  <a:pt x="822" y="366"/>
                  <a:pt x="822" y="366"/>
                </a:cubicBezTo>
                <a:cubicBezTo>
                  <a:pt x="822" y="367"/>
                  <a:pt x="822" y="367"/>
                  <a:pt x="822" y="367"/>
                </a:cubicBezTo>
                <a:cubicBezTo>
                  <a:pt x="822" y="367"/>
                  <a:pt x="822" y="368"/>
                  <a:pt x="822" y="368"/>
                </a:cubicBezTo>
                <a:cubicBezTo>
                  <a:pt x="822" y="368"/>
                  <a:pt x="822" y="369"/>
                  <a:pt x="822" y="369"/>
                </a:cubicBezTo>
                <a:cubicBezTo>
                  <a:pt x="822" y="368"/>
                  <a:pt x="821" y="367"/>
                  <a:pt x="821" y="366"/>
                </a:cubicBezTo>
                <a:cubicBezTo>
                  <a:pt x="821" y="366"/>
                  <a:pt x="821" y="366"/>
                  <a:pt x="821" y="366"/>
                </a:cubicBezTo>
                <a:cubicBezTo>
                  <a:pt x="821" y="366"/>
                  <a:pt x="821" y="366"/>
                  <a:pt x="821" y="366"/>
                </a:cubicBezTo>
                <a:cubicBezTo>
                  <a:pt x="821" y="366"/>
                  <a:pt x="821" y="365"/>
                  <a:pt x="821" y="365"/>
                </a:cubicBezTo>
                <a:cubicBezTo>
                  <a:pt x="821" y="366"/>
                  <a:pt x="821" y="366"/>
                  <a:pt x="821" y="366"/>
                </a:cubicBezTo>
                <a:cubicBezTo>
                  <a:pt x="821" y="366"/>
                  <a:pt x="821" y="366"/>
                  <a:pt x="821" y="366"/>
                </a:cubicBezTo>
                <a:cubicBezTo>
                  <a:pt x="821" y="366"/>
                  <a:pt x="821" y="367"/>
                  <a:pt x="821" y="367"/>
                </a:cubicBezTo>
                <a:cubicBezTo>
                  <a:pt x="820" y="367"/>
                  <a:pt x="820" y="367"/>
                  <a:pt x="820" y="367"/>
                </a:cubicBezTo>
                <a:cubicBezTo>
                  <a:pt x="820" y="368"/>
                  <a:pt x="819" y="368"/>
                  <a:pt x="819" y="368"/>
                </a:cubicBezTo>
                <a:cubicBezTo>
                  <a:pt x="819" y="369"/>
                  <a:pt x="820" y="369"/>
                  <a:pt x="820" y="369"/>
                </a:cubicBezTo>
                <a:cubicBezTo>
                  <a:pt x="820" y="369"/>
                  <a:pt x="820" y="368"/>
                  <a:pt x="820" y="369"/>
                </a:cubicBezTo>
                <a:cubicBezTo>
                  <a:pt x="820" y="369"/>
                  <a:pt x="820" y="370"/>
                  <a:pt x="820" y="370"/>
                </a:cubicBezTo>
                <a:cubicBezTo>
                  <a:pt x="820" y="369"/>
                  <a:pt x="820" y="369"/>
                  <a:pt x="821" y="369"/>
                </a:cubicBezTo>
                <a:cubicBezTo>
                  <a:pt x="821" y="371"/>
                  <a:pt x="820" y="371"/>
                  <a:pt x="821" y="372"/>
                </a:cubicBezTo>
                <a:cubicBezTo>
                  <a:pt x="821" y="372"/>
                  <a:pt x="820" y="371"/>
                  <a:pt x="820" y="371"/>
                </a:cubicBezTo>
                <a:cubicBezTo>
                  <a:pt x="820" y="372"/>
                  <a:pt x="820" y="373"/>
                  <a:pt x="820" y="374"/>
                </a:cubicBezTo>
                <a:cubicBezTo>
                  <a:pt x="819" y="374"/>
                  <a:pt x="820" y="375"/>
                  <a:pt x="820" y="376"/>
                </a:cubicBezTo>
                <a:cubicBezTo>
                  <a:pt x="820" y="376"/>
                  <a:pt x="819" y="376"/>
                  <a:pt x="819" y="377"/>
                </a:cubicBezTo>
                <a:cubicBezTo>
                  <a:pt x="819" y="377"/>
                  <a:pt x="819" y="377"/>
                  <a:pt x="819" y="377"/>
                </a:cubicBezTo>
                <a:cubicBezTo>
                  <a:pt x="819" y="378"/>
                  <a:pt x="818" y="379"/>
                  <a:pt x="818" y="380"/>
                </a:cubicBezTo>
                <a:cubicBezTo>
                  <a:pt x="818" y="379"/>
                  <a:pt x="818" y="379"/>
                  <a:pt x="818" y="379"/>
                </a:cubicBezTo>
                <a:cubicBezTo>
                  <a:pt x="817" y="379"/>
                  <a:pt x="818" y="380"/>
                  <a:pt x="818" y="380"/>
                </a:cubicBezTo>
                <a:cubicBezTo>
                  <a:pt x="818" y="380"/>
                  <a:pt x="818" y="380"/>
                  <a:pt x="817" y="380"/>
                </a:cubicBezTo>
                <a:cubicBezTo>
                  <a:pt x="818" y="381"/>
                  <a:pt x="817" y="380"/>
                  <a:pt x="817" y="380"/>
                </a:cubicBezTo>
                <a:cubicBezTo>
                  <a:pt x="817" y="381"/>
                  <a:pt x="817" y="381"/>
                  <a:pt x="818" y="381"/>
                </a:cubicBezTo>
                <a:cubicBezTo>
                  <a:pt x="817" y="382"/>
                  <a:pt x="817" y="384"/>
                  <a:pt x="817" y="384"/>
                </a:cubicBezTo>
                <a:cubicBezTo>
                  <a:pt x="817" y="384"/>
                  <a:pt x="817" y="383"/>
                  <a:pt x="817" y="383"/>
                </a:cubicBezTo>
                <a:cubicBezTo>
                  <a:pt x="817" y="385"/>
                  <a:pt x="817" y="385"/>
                  <a:pt x="816" y="384"/>
                </a:cubicBezTo>
                <a:cubicBezTo>
                  <a:pt x="816" y="386"/>
                  <a:pt x="816" y="388"/>
                  <a:pt x="815" y="387"/>
                </a:cubicBezTo>
                <a:cubicBezTo>
                  <a:pt x="815" y="388"/>
                  <a:pt x="815" y="388"/>
                  <a:pt x="815" y="389"/>
                </a:cubicBezTo>
                <a:cubicBezTo>
                  <a:pt x="815" y="389"/>
                  <a:pt x="815" y="389"/>
                  <a:pt x="815" y="390"/>
                </a:cubicBezTo>
                <a:cubicBezTo>
                  <a:pt x="815" y="390"/>
                  <a:pt x="815" y="390"/>
                  <a:pt x="815" y="391"/>
                </a:cubicBezTo>
                <a:cubicBezTo>
                  <a:pt x="814" y="390"/>
                  <a:pt x="815" y="389"/>
                  <a:pt x="815" y="389"/>
                </a:cubicBezTo>
                <a:cubicBezTo>
                  <a:pt x="814" y="389"/>
                  <a:pt x="814" y="387"/>
                  <a:pt x="814" y="387"/>
                </a:cubicBezTo>
                <a:cubicBezTo>
                  <a:pt x="814" y="387"/>
                  <a:pt x="814" y="387"/>
                  <a:pt x="814" y="389"/>
                </a:cubicBezTo>
                <a:cubicBezTo>
                  <a:pt x="814" y="389"/>
                  <a:pt x="813" y="389"/>
                  <a:pt x="813" y="391"/>
                </a:cubicBezTo>
                <a:cubicBezTo>
                  <a:pt x="813" y="391"/>
                  <a:pt x="813" y="390"/>
                  <a:pt x="813" y="391"/>
                </a:cubicBezTo>
                <a:cubicBezTo>
                  <a:pt x="813" y="391"/>
                  <a:pt x="813" y="391"/>
                  <a:pt x="813" y="391"/>
                </a:cubicBezTo>
                <a:cubicBezTo>
                  <a:pt x="812" y="391"/>
                  <a:pt x="812" y="395"/>
                  <a:pt x="811" y="395"/>
                </a:cubicBezTo>
                <a:cubicBezTo>
                  <a:pt x="812" y="396"/>
                  <a:pt x="812" y="395"/>
                  <a:pt x="812" y="396"/>
                </a:cubicBezTo>
                <a:cubicBezTo>
                  <a:pt x="812" y="395"/>
                  <a:pt x="813" y="396"/>
                  <a:pt x="812" y="395"/>
                </a:cubicBezTo>
                <a:cubicBezTo>
                  <a:pt x="812" y="395"/>
                  <a:pt x="812" y="395"/>
                  <a:pt x="812" y="395"/>
                </a:cubicBezTo>
                <a:cubicBezTo>
                  <a:pt x="812" y="393"/>
                  <a:pt x="813" y="393"/>
                  <a:pt x="813" y="392"/>
                </a:cubicBezTo>
                <a:cubicBezTo>
                  <a:pt x="813" y="393"/>
                  <a:pt x="813" y="393"/>
                  <a:pt x="813" y="393"/>
                </a:cubicBezTo>
                <a:cubicBezTo>
                  <a:pt x="814" y="394"/>
                  <a:pt x="813" y="394"/>
                  <a:pt x="813" y="394"/>
                </a:cubicBezTo>
                <a:cubicBezTo>
                  <a:pt x="813" y="395"/>
                  <a:pt x="813" y="397"/>
                  <a:pt x="813" y="397"/>
                </a:cubicBezTo>
                <a:cubicBezTo>
                  <a:pt x="813" y="397"/>
                  <a:pt x="812" y="396"/>
                  <a:pt x="812" y="396"/>
                </a:cubicBezTo>
                <a:cubicBezTo>
                  <a:pt x="812" y="396"/>
                  <a:pt x="812" y="397"/>
                  <a:pt x="812" y="398"/>
                </a:cubicBezTo>
                <a:cubicBezTo>
                  <a:pt x="812" y="398"/>
                  <a:pt x="812" y="398"/>
                  <a:pt x="812" y="398"/>
                </a:cubicBezTo>
                <a:cubicBezTo>
                  <a:pt x="812" y="399"/>
                  <a:pt x="812" y="401"/>
                  <a:pt x="811" y="402"/>
                </a:cubicBezTo>
                <a:cubicBezTo>
                  <a:pt x="811" y="402"/>
                  <a:pt x="811" y="401"/>
                  <a:pt x="811" y="401"/>
                </a:cubicBezTo>
                <a:cubicBezTo>
                  <a:pt x="811" y="402"/>
                  <a:pt x="811" y="402"/>
                  <a:pt x="811" y="402"/>
                </a:cubicBezTo>
                <a:cubicBezTo>
                  <a:pt x="811" y="402"/>
                  <a:pt x="811" y="402"/>
                  <a:pt x="811" y="402"/>
                </a:cubicBezTo>
                <a:cubicBezTo>
                  <a:pt x="811" y="402"/>
                  <a:pt x="811" y="402"/>
                  <a:pt x="810" y="401"/>
                </a:cubicBezTo>
                <a:cubicBezTo>
                  <a:pt x="810" y="402"/>
                  <a:pt x="810" y="401"/>
                  <a:pt x="810" y="401"/>
                </a:cubicBezTo>
                <a:cubicBezTo>
                  <a:pt x="810" y="402"/>
                  <a:pt x="810" y="402"/>
                  <a:pt x="810" y="402"/>
                </a:cubicBezTo>
                <a:cubicBezTo>
                  <a:pt x="810" y="402"/>
                  <a:pt x="810" y="402"/>
                  <a:pt x="809" y="401"/>
                </a:cubicBezTo>
                <a:cubicBezTo>
                  <a:pt x="810" y="401"/>
                  <a:pt x="810" y="401"/>
                  <a:pt x="809" y="401"/>
                </a:cubicBezTo>
                <a:cubicBezTo>
                  <a:pt x="809" y="401"/>
                  <a:pt x="809" y="400"/>
                  <a:pt x="809" y="401"/>
                </a:cubicBezTo>
                <a:cubicBezTo>
                  <a:pt x="809" y="401"/>
                  <a:pt x="809" y="402"/>
                  <a:pt x="809" y="402"/>
                </a:cubicBezTo>
                <a:cubicBezTo>
                  <a:pt x="808" y="400"/>
                  <a:pt x="808" y="401"/>
                  <a:pt x="807" y="400"/>
                </a:cubicBezTo>
                <a:cubicBezTo>
                  <a:pt x="807" y="400"/>
                  <a:pt x="807" y="400"/>
                  <a:pt x="807" y="399"/>
                </a:cubicBezTo>
                <a:cubicBezTo>
                  <a:pt x="806" y="397"/>
                  <a:pt x="804" y="397"/>
                  <a:pt x="802" y="394"/>
                </a:cubicBezTo>
                <a:cubicBezTo>
                  <a:pt x="802" y="394"/>
                  <a:pt x="802" y="395"/>
                  <a:pt x="802" y="395"/>
                </a:cubicBezTo>
                <a:cubicBezTo>
                  <a:pt x="801" y="394"/>
                  <a:pt x="802" y="395"/>
                  <a:pt x="801" y="394"/>
                </a:cubicBezTo>
                <a:cubicBezTo>
                  <a:pt x="801" y="393"/>
                  <a:pt x="802" y="394"/>
                  <a:pt x="801" y="394"/>
                </a:cubicBezTo>
                <a:cubicBezTo>
                  <a:pt x="801" y="394"/>
                  <a:pt x="801" y="394"/>
                  <a:pt x="801" y="393"/>
                </a:cubicBezTo>
                <a:cubicBezTo>
                  <a:pt x="800" y="393"/>
                  <a:pt x="800" y="392"/>
                  <a:pt x="799" y="392"/>
                </a:cubicBezTo>
                <a:cubicBezTo>
                  <a:pt x="799" y="393"/>
                  <a:pt x="800" y="393"/>
                  <a:pt x="799" y="393"/>
                </a:cubicBezTo>
                <a:cubicBezTo>
                  <a:pt x="799" y="393"/>
                  <a:pt x="799" y="393"/>
                  <a:pt x="799" y="393"/>
                </a:cubicBezTo>
                <a:cubicBezTo>
                  <a:pt x="798" y="392"/>
                  <a:pt x="798" y="392"/>
                  <a:pt x="797" y="391"/>
                </a:cubicBezTo>
                <a:cubicBezTo>
                  <a:pt x="797" y="391"/>
                  <a:pt x="798" y="392"/>
                  <a:pt x="798" y="392"/>
                </a:cubicBezTo>
                <a:cubicBezTo>
                  <a:pt x="798" y="391"/>
                  <a:pt x="798" y="391"/>
                  <a:pt x="798" y="391"/>
                </a:cubicBezTo>
                <a:cubicBezTo>
                  <a:pt x="797" y="391"/>
                  <a:pt x="796" y="390"/>
                  <a:pt x="796" y="389"/>
                </a:cubicBezTo>
                <a:cubicBezTo>
                  <a:pt x="796" y="390"/>
                  <a:pt x="797" y="391"/>
                  <a:pt x="797" y="391"/>
                </a:cubicBezTo>
                <a:cubicBezTo>
                  <a:pt x="797" y="391"/>
                  <a:pt x="797" y="391"/>
                  <a:pt x="797" y="392"/>
                </a:cubicBezTo>
                <a:cubicBezTo>
                  <a:pt x="796" y="390"/>
                  <a:pt x="797" y="391"/>
                  <a:pt x="796" y="391"/>
                </a:cubicBezTo>
                <a:cubicBezTo>
                  <a:pt x="796" y="390"/>
                  <a:pt x="795" y="389"/>
                  <a:pt x="795" y="389"/>
                </a:cubicBezTo>
                <a:cubicBezTo>
                  <a:pt x="795" y="390"/>
                  <a:pt x="795" y="390"/>
                  <a:pt x="795" y="390"/>
                </a:cubicBezTo>
                <a:cubicBezTo>
                  <a:pt x="795" y="390"/>
                  <a:pt x="795" y="390"/>
                  <a:pt x="794" y="389"/>
                </a:cubicBezTo>
                <a:cubicBezTo>
                  <a:pt x="794" y="389"/>
                  <a:pt x="794" y="389"/>
                  <a:pt x="793" y="388"/>
                </a:cubicBezTo>
                <a:cubicBezTo>
                  <a:pt x="793" y="388"/>
                  <a:pt x="792" y="387"/>
                  <a:pt x="791" y="387"/>
                </a:cubicBezTo>
                <a:cubicBezTo>
                  <a:pt x="790" y="386"/>
                  <a:pt x="791" y="387"/>
                  <a:pt x="790" y="387"/>
                </a:cubicBezTo>
                <a:cubicBezTo>
                  <a:pt x="790" y="386"/>
                  <a:pt x="790" y="386"/>
                  <a:pt x="790" y="385"/>
                </a:cubicBezTo>
                <a:cubicBezTo>
                  <a:pt x="789" y="386"/>
                  <a:pt x="788" y="384"/>
                  <a:pt x="787" y="385"/>
                </a:cubicBezTo>
                <a:cubicBezTo>
                  <a:pt x="787" y="384"/>
                  <a:pt x="786" y="385"/>
                  <a:pt x="786" y="384"/>
                </a:cubicBezTo>
                <a:cubicBezTo>
                  <a:pt x="787" y="383"/>
                  <a:pt x="784" y="382"/>
                  <a:pt x="783" y="382"/>
                </a:cubicBezTo>
                <a:cubicBezTo>
                  <a:pt x="783" y="381"/>
                  <a:pt x="784" y="382"/>
                  <a:pt x="784" y="382"/>
                </a:cubicBezTo>
                <a:cubicBezTo>
                  <a:pt x="784" y="381"/>
                  <a:pt x="784" y="381"/>
                  <a:pt x="783" y="380"/>
                </a:cubicBezTo>
                <a:cubicBezTo>
                  <a:pt x="783" y="381"/>
                  <a:pt x="783" y="381"/>
                  <a:pt x="783" y="380"/>
                </a:cubicBezTo>
                <a:cubicBezTo>
                  <a:pt x="783" y="381"/>
                  <a:pt x="783" y="381"/>
                  <a:pt x="782" y="381"/>
                </a:cubicBezTo>
                <a:cubicBezTo>
                  <a:pt x="782" y="380"/>
                  <a:pt x="783" y="381"/>
                  <a:pt x="783" y="380"/>
                </a:cubicBezTo>
                <a:cubicBezTo>
                  <a:pt x="782" y="379"/>
                  <a:pt x="782" y="379"/>
                  <a:pt x="782" y="378"/>
                </a:cubicBezTo>
                <a:cubicBezTo>
                  <a:pt x="782" y="379"/>
                  <a:pt x="782" y="379"/>
                  <a:pt x="781" y="379"/>
                </a:cubicBezTo>
                <a:cubicBezTo>
                  <a:pt x="781" y="379"/>
                  <a:pt x="780" y="378"/>
                  <a:pt x="780" y="377"/>
                </a:cubicBezTo>
                <a:cubicBezTo>
                  <a:pt x="780" y="378"/>
                  <a:pt x="781" y="379"/>
                  <a:pt x="781" y="380"/>
                </a:cubicBezTo>
                <a:cubicBezTo>
                  <a:pt x="780" y="379"/>
                  <a:pt x="780" y="377"/>
                  <a:pt x="779" y="378"/>
                </a:cubicBezTo>
                <a:cubicBezTo>
                  <a:pt x="780" y="379"/>
                  <a:pt x="779" y="379"/>
                  <a:pt x="780" y="381"/>
                </a:cubicBezTo>
                <a:cubicBezTo>
                  <a:pt x="780" y="380"/>
                  <a:pt x="779" y="380"/>
                  <a:pt x="779" y="379"/>
                </a:cubicBezTo>
                <a:cubicBezTo>
                  <a:pt x="779" y="379"/>
                  <a:pt x="779" y="379"/>
                  <a:pt x="779" y="379"/>
                </a:cubicBezTo>
                <a:cubicBezTo>
                  <a:pt x="779" y="378"/>
                  <a:pt x="779" y="378"/>
                  <a:pt x="778" y="377"/>
                </a:cubicBezTo>
                <a:cubicBezTo>
                  <a:pt x="778" y="377"/>
                  <a:pt x="779" y="377"/>
                  <a:pt x="778" y="376"/>
                </a:cubicBezTo>
                <a:cubicBezTo>
                  <a:pt x="778" y="376"/>
                  <a:pt x="778" y="376"/>
                  <a:pt x="778" y="376"/>
                </a:cubicBezTo>
                <a:cubicBezTo>
                  <a:pt x="778" y="376"/>
                  <a:pt x="778" y="376"/>
                  <a:pt x="778" y="376"/>
                </a:cubicBezTo>
                <a:cubicBezTo>
                  <a:pt x="777" y="376"/>
                  <a:pt x="777" y="375"/>
                  <a:pt x="776" y="376"/>
                </a:cubicBezTo>
                <a:cubicBezTo>
                  <a:pt x="776" y="375"/>
                  <a:pt x="775" y="374"/>
                  <a:pt x="775" y="375"/>
                </a:cubicBezTo>
                <a:cubicBezTo>
                  <a:pt x="775" y="374"/>
                  <a:pt x="775" y="374"/>
                  <a:pt x="775" y="374"/>
                </a:cubicBezTo>
                <a:cubicBezTo>
                  <a:pt x="774" y="375"/>
                  <a:pt x="774" y="374"/>
                  <a:pt x="774" y="374"/>
                </a:cubicBezTo>
                <a:cubicBezTo>
                  <a:pt x="773" y="373"/>
                  <a:pt x="774" y="373"/>
                  <a:pt x="773" y="373"/>
                </a:cubicBezTo>
                <a:cubicBezTo>
                  <a:pt x="773" y="373"/>
                  <a:pt x="772" y="373"/>
                  <a:pt x="772" y="372"/>
                </a:cubicBezTo>
                <a:cubicBezTo>
                  <a:pt x="772" y="372"/>
                  <a:pt x="773" y="373"/>
                  <a:pt x="773" y="372"/>
                </a:cubicBezTo>
                <a:cubicBezTo>
                  <a:pt x="772" y="372"/>
                  <a:pt x="772" y="371"/>
                  <a:pt x="772" y="371"/>
                </a:cubicBezTo>
                <a:cubicBezTo>
                  <a:pt x="771" y="371"/>
                  <a:pt x="771" y="371"/>
                  <a:pt x="770" y="371"/>
                </a:cubicBezTo>
                <a:cubicBezTo>
                  <a:pt x="770" y="370"/>
                  <a:pt x="768" y="371"/>
                  <a:pt x="767" y="369"/>
                </a:cubicBezTo>
                <a:cubicBezTo>
                  <a:pt x="767" y="369"/>
                  <a:pt x="767" y="369"/>
                  <a:pt x="767" y="369"/>
                </a:cubicBezTo>
                <a:cubicBezTo>
                  <a:pt x="766" y="368"/>
                  <a:pt x="767" y="368"/>
                  <a:pt x="766" y="367"/>
                </a:cubicBezTo>
                <a:cubicBezTo>
                  <a:pt x="766" y="367"/>
                  <a:pt x="766" y="368"/>
                  <a:pt x="766" y="368"/>
                </a:cubicBezTo>
                <a:cubicBezTo>
                  <a:pt x="765" y="368"/>
                  <a:pt x="765" y="367"/>
                  <a:pt x="764" y="367"/>
                </a:cubicBezTo>
                <a:cubicBezTo>
                  <a:pt x="764" y="366"/>
                  <a:pt x="764" y="367"/>
                  <a:pt x="764" y="367"/>
                </a:cubicBezTo>
                <a:cubicBezTo>
                  <a:pt x="764" y="366"/>
                  <a:pt x="763" y="365"/>
                  <a:pt x="762" y="366"/>
                </a:cubicBezTo>
                <a:cubicBezTo>
                  <a:pt x="762" y="365"/>
                  <a:pt x="762" y="365"/>
                  <a:pt x="761" y="365"/>
                </a:cubicBezTo>
                <a:cubicBezTo>
                  <a:pt x="761" y="364"/>
                  <a:pt x="761" y="364"/>
                  <a:pt x="761" y="364"/>
                </a:cubicBezTo>
                <a:cubicBezTo>
                  <a:pt x="760" y="364"/>
                  <a:pt x="761" y="363"/>
                  <a:pt x="760" y="364"/>
                </a:cubicBezTo>
                <a:cubicBezTo>
                  <a:pt x="760" y="364"/>
                  <a:pt x="760" y="364"/>
                  <a:pt x="760" y="364"/>
                </a:cubicBezTo>
                <a:cubicBezTo>
                  <a:pt x="760" y="364"/>
                  <a:pt x="760" y="364"/>
                  <a:pt x="760" y="363"/>
                </a:cubicBezTo>
                <a:cubicBezTo>
                  <a:pt x="760" y="363"/>
                  <a:pt x="760" y="363"/>
                  <a:pt x="760" y="363"/>
                </a:cubicBezTo>
                <a:cubicBezTo>
                  <a:pt x="760" y="363"/>
                  <a:pt x="760" y="363"/>
                  <a:pt x="759" y="363"/>
                </a:cubicBezTo>
                <a:cubicBezTo>
                  <a:pt x="759" y="363"/>
                  <a:pt x="760" y="363"/>
                  <a:pt x="760" y="363"/>
                </a:cubicBezTo>
                <a:cubicBezTo>
                  <a:pt x="759" y="363"/>
                  <a:pt x="759" y="363"/>
                  <a:pt x="759" y="364"/>
                </a:cubicBezTo>
                <a:cubicBezTo>
                  <a:pt x="759" y="363"/>
                  <a:pt x="759" y="364"/>
                  <a:pt x="759" y="363"/>
                </a:cubicBezTo>
                <a:cubicBezTo>
                  <a:pt x="759" y="363"/>
                  <a:pt x="759" y="363"/>
                  <a:pt x="759" y="363"/>
                </a:cubicBezTo>
                <a:cubicBezTo>
                  <a:pt x="759" y="363"/>
                  <a:pt x="759" y="363"/>
                  <a:pt x="759" y="363"/>
                </a:cubicBezTo>
                <a:cubicBezTo>
                  <a:pt x="759" y="362"/>
                  <a:pt x="759" y="362"/>
                  <a:pt x="758" y="362"/>
                </a:cubicBezTo>
                <a:cubicBezTo>
                  <a:pt x="758" y="363"/>
                  <a:pt x="759" y="362"/>
                  <a:pt x="759" y="363"/>
                </a:cubicBezTo>
                <a:cubicBezTo>
                  <a:pt x="758" y="363"/>
                  <a:pt x="758" y="362"/>
                  <a:pt x="757" y="363"/>
                </a:cubicBezTo>
                <a:cubicBezTo>
                  <a:pt x="758" y="363"/>
                  <a:pt x="757" y="363"/>
                  <a:pt x="758" y="362"/>
                </a:cubicBezTo>
                <a:cubicBezTo>
                  <a:pt x="758" y="362"/>
                  <a:pt x="758" y="362"/>
                  <a:pt x="758" y="362"/>
                </a:cubicBezTo>
                <a:cubicBezTo>
                  <a:pt x="758" y="362"/>
                  <a:pt x="758" y="361"/>
                  <a:pt x="757" y="361"/>
                </a:cubicBezTo>
                <a:cubicBezTo>
                  <a:pt x="758" y="361"/>
                  <a:pt x="758" y="362"/>
                  <a:pt x="757" y="362"/>
                </a:cubicBezTo>
                <a:cubicBezTo>
                  <a:pt x="757" y="362"/>
                  <a:pt x="757" y="362"/>
                  <a:pt x="756" y="362"/>
                </a:cubicBezTo>
                <a:cubicBezTo>
                  <a:pt x="756" y="361"/>
                  <a:pt x="755" y="362"/>
                  <a:pt x="755" y="361"/>
                </a:cubicBezTo>
                <a:cubicBezTo>
                  <a:pt x="755" y="361"/>
                  <a:pt x="755" y="361"/>
                  <a:pt x="754" y="361"/>
                </a:cubicBezTo>
                <a:cubicBezTo>
                  <a:pt x="755" y="360"/>
                  <a:pt x="754" y="361"/>
                  <a:pt x="754" y="360"/>
                </a:cubicBezTo>
                <a:cubicBezTo>
                  <a:pt x="754" y="360"/>
                  <a:pt x="754" y="360"/>
                  <a:pt x="755" y="360"/>
                </a:cubicBezTo>
                <a:cubicBezTo>
                  <a:pt x="754" y="359"/>
                  <a:pt x="755" y="360"/>
                  <a:pt x="755" y="360"/>
                </a:cubicBezTo>
                <a:cubicBezTo>
                  <a:pt x="755" y="359"/>
                  <a:pt x="755" y="359"/>
                  <a:pt x="755" y="359"/>
                </a:cubicBezTo>
                <a:cubicBezTo>
                  <a:pt x="754" y="360"/>
                  <a:pt x="754" y="359"/>
                  <a:pt x="753" y="360"/>
                </a:cubicBezTo>
                <a:cubicBezTo>
                  <a:pt x="753" y="359"/>
                  <a:pt x="753" y="359"/>
                  <a:pt x="754" y="359"/>
                </a:cubicBezTo>
                <a:cubicBezTo>
                  <a:pt x="754" y="359"/>
                  <a:pt x="754" y="359"/>
                  <a:pt x="754" y="359"/>
                </a:cubicBezTo>
                <a:cubicBezTo>
                  <a:pt x="754" y="359"/>
                  <a:pt x="753" y="359"/>
                  <a:pt x="753" y="358"/>
                </a:cubicBezTo>
                <a:cubicBezTo>
                  <a:pt x="753" y="358"/>
                  <a:pt x="752" y="358"/>
                  <a:pt x="752" y="357"/>
                </a:cubicBezTo>
                <a:cubicBezTo>
                  <a:pt x="752" y="357"/>
                  <a:pt x="751" y="358"/>
                  <a:pt x="751" y="357"/>
                </a:cubicBezTo>
                <a:cubicBezTo>
                  <a:pt x="751" y="357"/>
                  <a:pt x="751" y="357"/>
                  <a:pt x="752" y="357"/>
                </a:cubicBezTo>
                <a:cubicBezTo>
                  <a:pt x="751" y="357"/>
                  <a:pt x="750" y="356"/>
                  <a:pt x="750" y="356"/>
                </a:cubicBezTo>
                <a:cubicBezTo>
                  <a:pt x="749" y="357"/>
                  <a:pt x="750" y="356"/>
                  <a:pt x="750" y="356"/>
                </a:cubicBezTo>
                <a:cubicBezTo>
                  <a:pt x="749" y="357"/>
                  <a:pt x="749" y="357"/>
                  <a:pt x="749" y="357"/>
                </a:cubicBezTo>
                <a:cubicBezTo>
                  <a:pt x="749" y="356"/>
                  <a:pt x="749" y="356"/>
                  <a:pt x="749" y="356"/>
                </a:cubicBezTo>
                <a:cubicBezTo>
                  <a:pt x="748" y="356"/>
                  <a:pt x="748" y="356"/>
                  <a:pt x="747" y="356"/>
                </a:cubicBezTo>
                <a:cubicBezTo>
                  <a:pt x="747" y="355"/>
                  <a:pt x="748" y="355"/>
                  <a:pt x="747" y="355"/>
                </a:cubicBezTo>
                <a:cubicBezTo>
                  <a:pt x="747" y="355"/>
                  <a:pt x="748" y="356"/>
                  <a:pt x="747" y="356"/>
                </a:cubicBezTo>
                <a:cubicBezTo>
                  <a:pt x="747" y="356"/>
                  <a:pt x="747" y="354"/>
                  <a:pt x="746" y="354"/>
                </a:cubicBezTo>
                <a:cubicBezTo>
                  <a:pt x="746" y="355"/>
                  <a:pt x="746" y="355"/>
                  <a:pt x="746" y="355"/>
                </a:cubicBezTo>
                <a:cubicBezTo>
                  <a:pt x="746" y="354"/>
                  <a:pt x="746" y="354"/>
                  <a:pt x="746" y="354"/>
                </a:cubicBezTo>
                <a:cubicBezTo>
                  <a:pt x="745" y="354"/>
                  <a:pt x="745" y="354"/>
                  <a:pt x="745" y="354"/>
                </a:cubicBezTo>
                <a:cubicBezTo>
                  <a:pt x="745" y="354"/>
                  <a:pt x="745" y="354"/>
                  <a:pt x="745" y="354"/>
                </a:cubicBezTo>
                <a:cubicBezTo>
                  <a:pt x="744" y="354"/>
                  <a:pt x="745" y="354"/>
                  <a:pt x="745" y="354"/>
                </a:cubicBezTo>
                <a:cubicBezTo>
                  <a:pt x="744" y="354"/>
                  <a:pt x="744" y="354"/>
                  <a:pt x="744" y="353"/>
                </a:cubicBezTo>
                <a:cubicBezTo>
                  <a:pt x="743" y="353"/>
                  <a:pt x="743" y="354"/>
                  <a:pt x="743" y="354"/>
                </a:cubicBezTo>
                <a:cubicBezTo>
                  <a:pt x="743" y="353"/>
                  <a:pt x="743" y="353"/>
                  <a:pt x="742" y="353"/>
                </a:cubicBezTo>
                <a:cubicBezTo>
                  <a:pt x="743" y="353"/>
                  <a:pt x="743" y="353"/>
                  <a:pt x="743" y="353"/>
                </a:cubicBezTo>
                <a:cubicBezTo>
                  <a:pt x="742" y="352"/>
                  <a:pt x="741" y="352"/>
                  <a:pt x="739" y="351"/>
                </a:cubicBezTo>
                <a:cubicBezTo>
                  <a:pt x="739" y="351"/>
                  <a:pt x="739" y="351"/>
                  <a:pt x="739" y="351"/>
                </a:cubicBezTo>
                <a:cubicBezTo>
                  <a:pt x="739" y="351"/>
                  <a:pt x="739" y="351"/>
                  <a:pt x="739" y="351"/>
                </a:cubicBezTo>
                <a:cubicBezTo>
                  <a:pt x="739" y="351"/>
                  <a:pt x="739" y="351"/>
                  <a:pt x="739" y="350"/>
                </a:cubicBezTo>
                <a:cubicBezTo>
                  <a:pt x="739" y="350"/>
                  <a:pt x="739" y="350"/>
                  <a:pt x="738" y="350"/>
                </a:cubicBezTo>
                <a:cubicBezTo>
                  <a:pt x="738" y="350"/>
                  <a:pt x="738" y="350"/>
                  <a:pt x="738" y="349"/>
                </a:cubicBezTo>
                <a:cubicBezTo>
                  <a:pt x="737" y="350"/>
                  <a:pt x="737" y="349"/>
                  <a:pt x="737" y="349"/>
                </a:cubicBezTo>
                <a:cubicBezTo>
                  <a:pt x="737" y="349"/>
                  <a:pt x="737" y="349"/>
                  <a:pt x="737" y="349"/>
                </a:cubicBezTo>
                <a:cubicBezTo>
                  <a:pt x="737" y="349"/>
                  <a:pt x="737" y="349"/>
                  <a:pt x="737" y="350"/>
                </a:cubicBezTo>
                <a:cubicBezTo>
                  <a:pt x="737" y="350"/>
                  <a:pt x="736" y="350"/>
                  <a:pt x="736" y="350"/>
                </a:cubicBezTo>
                <a:cubicBezTo>
                  <a:pt x="736" y="349"/>
                  <a:pt x="736" y="350"/>
                  <a:pt x="736" y="349"/>
                </a:cubicBezTo>
                <a:cubicBezTo>
                  <a:pt x="735" y="349"/>
                  <a:pt x="733" y="349"/>
                  <a:pt x="732" y="348"/>
                </a:cubicBezTo>
                <a:cubicBezTo>
                  <a:pt x="732" y="349"/>
                  <a:pt x="732" y="348"/>
                  <a:pt x="732" y="348"/>
                </a:cubicBezTo>
                <a:cubicBezTo>
                  <a:pt x="732" y="347"/>
                  <a:pt x="733" y="348"/>
                  <a:pt x="733" y="348"/>
                </a:cubicBezTo>
                <a:cubicBezTo>
                  <a:pt x="732" y="347"/>
                  <a:pt x="732" y="347"/>
                  <a:pt x="731" y="347"/>
                </a:cubicBezTo>
                <a:cubicBezTo>
                  <a:pt x="731" y="346"/>
                  <a:pt x="731" y="346"/>
                  <a:pt x="731" y="347"/>
                </a:cubicBezTo>
                <a:cubicBezTo>
                  <a:pt x="731" y="346"/>
                  <a:pt x="732" y="347"/>
                  <a:pt x="732" y="346"/>
                </a:cubicBezTo>
                <a:cubicBezTo>
                  <a:pt x="732" y="346"/>
                  <a:pt x="731" y="346"/>
                  <a:pt x="730" y="346"/>
                </a:cubicBezTo>
                <a:cubicBezTo>
                  <a:pt x="730" y="346"/>
                  <a:pt x="730" y="346"/>
                  <a:pt x="730" y="346"/>
                </a:cubicBezTo>
                <a:cubicBezTo>
                  <a:pt x="729" y="346"/>
                  <a:pt x="728" y="345"/>
                  <a:pt x="726" y="346"/>
                </a:cubicBezTo>
                <a:cubicBezTo>
                  <a:pt x="726" y="346"/>
                  <a:pt x="727" y="345"/>
                  <a:pt x="727" y="345"/>
                </a:cubicBezTo>
                <a:cubicBezTo>
                  <a:pt x="727" y="345"/>
                  <a:pt x="727" y="346"/>
                  <a:pt x="727" y="346"/>
                </a:cubicBezTo>
                <a:cubicBezTo>
                  <a:pt x="727" y="346"/>
                  <a:pt x="727" y="346"/>
                  <a:pt x="727" y="345"/>
                </a:cubicBezTo>
                <a:cubicBezTo>
                  <a:pt x="727" y="345"/>
                  <a:pt x="727" y="345"/>
                  <a:pt x="727" y="345"/>
                </a:cubicBezTo>
                <a:cubicBezTo>
                  <a:pt x="726" y="345"/>
                  <a:pt x="726" y="345"/>
                  <a:pt x="726" y="345"/>
                </a:cubicBezTo>
                <a:cubicBezTo>
                  <a:pt x="726" y="345"/>
                  <a:pt x="726" y="345"/>
                  <a:pt x="726" y="345"/>
                </a:cubicBezTo>
                <a:cubicBezTo>
                  <a:pt x="726" y="345"/>
                  <a:pt x="726" y="345"/>
                  <a:pt x="726" y="345"/>
                </a:cubicBezTo>
                <a:cubicBezTo>
                  <a:pt x="726" y="345"/>
                  <a:pt x="726" y="345"/>
                  <a:pt x="726" y="345"/>
                </a:cubicBezTo>
                <a:cubicBezTo>
                  <a:pt x="726" y="345"/>
                  <a:pt x="726" y="346"/>
                  <a:pt x="726" y="346"/>
                </a:cubicBezTo>
                <a:cubicBezTo>
                  <a:pt x="726" y="346"/>
                  <a:pt x="727" y="346"/>
                  <a:pt x="726" y="346"/>
                </a:cubicBezTo>
                <a:cubicBezTo>
                  <a:pt x="726" y="346"/>
                  <a:pt x="726" y="346"/>
                  <a:pt x="726" y="346"/>
                </a:cubicBezTo>
                <a:cubicBezTo>
                  <a:pt x="725" y="345"/>
                  <a:pt x="725" y="346"/>
                  <a:pt x="724" y="346"/>
                </a:cubicBezTo>
                <a:cubicBezTo>
                  <a:pt x="725" y="345"/>
                  <a:pt x="726" y="345"/>
                  <a:pt x="726" y="344"/>
                </a:cubicBezTo>
                <a:cubicBezTo>
                  <a:pt x="725" y="344"/>
                  <a:pt x="724" y="344"/>
                  <a:pt x="724" y="344"/>
                </a:cubicBezTo>
                <a:cubicBezTo>
                  <a:pt x="724" y="343"/>
                  <a:pt x="724" y="344"/>
                  <a:pt x="723" y="343"/>
                </a:cubicBezTo>
                <a:cubicBezTo>
                  <a:pt x="723" y="344"/>
                  <a:pt x="722" y="344"/>
                  <a:pt x="722" y="343"/>
                </a:cubicBezTo>
                <a:cubicBezTo>
                  <a:pt x="722" y="343"/>
                  <a:pt x="723" y="343"/>
                  <a:pt x="723" y="343"/>
                </a:cubicBezTo>
                <a:cubicBezTo>
                  <a:pt x="723" y="343"/>
                  <a:pt x="722" y="343"/>
                  <a:pt x="722" y="343"/>
                </a:cubicBezTo>
                <a:cubicBezTo>
                  <a:pt x="722" y="343"/>
                  <a:pt x="722" y="343"/>
                  <a:pt x="722" y="343"/>
                </a:cubicBezTo>
                <a:cubicBezTo>
                  <a:pt x="721" y="343"/>
                  <a:pt x="721" y="343"/>
                  <a:pt x="721" y="343"/>
                </a:cubicBezTo>
                <a:cubicBezTo>
                  <a:pt x="721" y="342"/>
                  <a:pt x="719" y="344"/>
                  <a:pt x="719" y="342"/>
                </a:cubicBezTo>
                <a:cubicBezTo>
                  <a:pt x="719" y="342"/>
                  <a:pt x="719" y="342"/>
                  <a:pt x="718" y="342"/>
                </a:cubicBezTo>
                <a:cubicBezTo>
                  <a:pt x="719" y="342"/>
                  <a:pt x="719" y="341"/>
                  <a:pt x="720" y="341"/>
                </a:cubicBezTo>
                <a:cubicBezTo>
                  <a:pt x="719" y="340"/>
                  <a:pt x="718" y="340"/>
                  <a:pt x="717" y="341"/>
                </a:cubicBezTo>
                <a:cubicBezTo>
                  <a:pt x="716" y="340"/>
                  <a:pt x="715" y="340"/>
                  <a:pt x="714" y="340"/>
                </a:cubicBezTo>
                <a:cubicBezTo>
                  <a:pt x="714" y="342"/>
                  <a:pt x="717" y="340"/>
                  <a:pt x="717" y="341"/>
                </a:cubicBezTo>
                <a:cubicBezTo>
                  <a:pt x="717" y="341"/>
                  <a:pt x="717" y="341"/>
                  <a:pt x="717" y="341"/>
                </a:cubicBezTo>
                <a:cubicBezTo>
                  <a:pt x="717" y="341"/>
                  <a:pt x="717" y="341"/>
                  <a:pt x="717" y="342"/>
                </a:cubicBezTo>
                <a:cubicBezTo>
                  <a:pt x="718" y="342"/>
                  <a:pt x="719" y="341"/>
                  <a:pt x="719" y="341"/>
                </a:cubicBezTo>
                <a:cubicBezTo>
                  <a:pt x="719" y="342"/>
                  <a:pt x="717" y="342"/>
                  <a:pt x="716" y="342"/>
                </a:cubicBezTo>
                <a:cubicBezTo>
                  <a:pt x="717" y="342"/>
                  <a:pt x="717" y="342"/>
                  <a:pt x="717" y="342"/>
                </a:cubicBezTo>
                <a:cubicBezTo>
                  <a:pt x="716" y="342"/>
                  <a:pt x="716" y="342"/>
                  <a:pt x="715" y="342"/>
                </a:cubicBezTo>
                <a:cubicBezTo>
                  <a:pt x="715" y="342"/>
                  <a:pt x="714" y="342"/>
                  <a:pt x="714" y="341"/>
                </a:cubicBezTo>
                <a:cubicBezTo>
                  <a:pt x="713" y="342"/>
                  <a:pt x="713" y="341"/>
                  <a:pt x="712" y="342"/>
                </a:cubicBezTo>
                <a:cubicBezTo>
                  <a:pt x="712" y="341"/>
                  <a:pt x="713" y="342"/>
                  <a:pt x="713" y="341"/>
                </a:cubicBezTo>
                <a:cubicBezTo>
                  <a:pt x="712" y="341"/>
                  <a:pt x="712" y="341"/>
                  <a:pt x="713" y="340"/>
                </a:cubicBezTo>
                <a:cubicBezTo>
                  <a:pt x="711" y="341"/>
                  <a:pt x="711" y="341"/>
                  <a:pt x="711" y="341"/>
                </a:cubicBezTo>
                <a:cubicBezTo>
                  <a:pt x="711" y="340"/>
                  <a:pt x="711" y="340"/>
                  <a:pt x="711" y="340"/>
                </a:cubicBezTo>
                <a:cubicBezTo>
                  <a:pt x="711" y="341"/>
                  <a:pt x="711" y="341"/>
                  <a:pt x="711" y="341"/>
                </a:cubicBezTo>
                <a:cubicBezTo>
                  <a:pt x="711" y="341"/>
                  <a:pt x="710" y="341"/>
                  <a:pt x="710" y="341"/>
                </a:cubicBezTo>
                <a:cubicBezTo>
                  <a:pt x="710" y="341"/>
                  <a:pt x="710" y="341"/>
                  <a:pt x="710" y="341"/>
                </a:cubicBezTo>
                <a:cubicBezTo>
                  <a:pt x="710" y="341"/>
                  <a:pt x="710" y="340"/>
                  <a:pt x="710" y="340"/>
                </a:cubicBezTo>
                <a:cubicBezTo>
                  <a:pt x="708" y="341"/>
                  <a:pt x="708" y="341"/>
                  <a:pt x="708" y="341"/>
                </a:cubicBezTo>
                <a:cubicBezTo>
                  <a:pt x="709" y="340"/>
                  <a:pt x="707" y="341"/>
                  <a:pt x="707" y="340"/>
                </a:cubicBezTo>
                <a:cubicBezTo>
                  <a:pt x="708" y="340"/>
                  <a:pt x="708" y="340"/>
                  <a:pt x="708" y="340"/>
                </a:cubicBezTo>
                <a:cubicBezTo>
                  <a:pt x="708" y="340"/>
                  <a:pt x="708" y="340"/>
                  <a:pt x="709" y="340"/>
                </a:cubicBezTo>
                <a:cubicBezTo>
                  <a:pt x="709" y="340"/>
                  <a:pt x="709" y="340"/>
                  <a:pt x="709" y="340"/>
                </a:cubicBezTo>
                <a:cubicBezTo>
                  <a:pt x="708" y="340"/>
                  <a:pt x="708" y="340"/>
                  <a:pt x="708" y="340"/>
                </a:cubicBezTo>
                <a:cubicBezTo>
                  <a:pt x="708" y="339"/>
                  <a:pt x="708" y="340"/>
                  <a:pt x="707" y="339"/>
                </a:cubicBezTo>
                <a:cubicBezTo>
                  <a:pt x="708" y="339"/>
                  <a:pt x="709" y="340"/>
                  <a:pt x="710" y="338"/>
                </a:cubicBezTo>
                <a:cubicBezTo>
                  <a:pt x="709" y="338"/>
                  <a:pt x="707" y="339"/>
                  <a:pt x="708" y="337"/>
                </a:cubicBezTo>
                <a:cubicBezTo>
                  <a:pt x="708" y="337"/>
                  <a:pt x="708" y="337"/>
                  <a:pt x="707" y="337"/>
                </a:cubicBezTo>
                <a:cubicBezTo>
                  <a:pt x="707" y="338"/>
                  <a:pt x="707" y="338"/>
                  <a:pt x="707" y="338"/>
                </a:cubicBezTo>
                <a:cubicBezTo>
                  <a:pt x="706" y="337"/>
                  <a:pt x="705" y="337"/>
                  <a:pt x="704" y="336"/>
                </a:cubicBezTo>
                <a:cubicBezTo>
                  <a:pt x="704" y="336"/>
                  <a:pt x="704" y="337"/>
                  <a:pt x="704" y="337"/>
                </a:cubicBezTo>
                <a:cubicBezTo>
                  <a:pt x="704" y="336"/>
                  <a:pt x="703" y="337"/>
                  <a:pt x="703" y="336"/>
                </a:cubicBezTo>
                <a:cubicBezTo>
                  <a:pt x="704" y="336"/>
                  <a:pt x="704" y="336"/>
                  <a:pt x="704" y="336"/>
                </a:cubicBezTo>
                <a:cubicBezTo>
                  <a:pt x="703" y="336"/>
                  <a:pt x="703" y="335"/>
                  <a:pt x="703" y="335"/>
                </a:cubicBezTo>
                <a:cubicBezTo>
                  <a:pt x="702" y="335"/>
                  <a:pt x="703" y="335"/>
                  <a:pt x="703" y="334"/>
                </a:cubicBezTo>
                <a:cubicBezTo>
                  <a:pt x="703" y="335"/>
                  <a:pt x="702" y="335"/>
                  <a:pt x="702" y="335"/>
                </a:cubicBezTo>
                <a:cubicBezTo>
                  <a:pt x="702" y="334"/>
                  <a:pt x="702" y="334"/>
                  <a:pt x="702" y="334"/>
                </a:cubicBezTo>
                <a:cubicBezTo>
                  <a:pt x="702" y="334"/>
                  <a:pt x="702" y="334"/>
                  <a:pt x="702" y="334"/>
                </a:cubicBezTo>
                <a:cubicBezTo>
                  <a:pt x="702" y="334"/>
                  <a:pt x="702" y="333"/>
                  <a:pt x="702" y="333"/>
                </a:cubicBezTo>
                <a:cubicBezTo>
                  <a:pt x="702" y="333"/>
                  <a:pt x="701" y="333"/>
                  <a:pt x="701" y="333"/>
                </a:cubicBezTo>
                <a:cubicBezTo>
                  <a:pt x="701" y="332"/>
                  <a:pt x="701" y="332"/>
                  <a:pt x="701" y="332"/>
                </a:cubicBezTo>
                <a:cubicBezTo>
                  <a:pt x="701" y="332"/>
                  <a:pt x="701" y="332"/>
                  <a:pt x="702" y="332"/>
                </a:cubicBezTo>
                <a:cubicBezTo>
                  <a:pt x="701" y="333"/>
                  <a:pt x="702" y="333"/>
                  <a:pt x="702" y="333"/>
                </a:cubicBezTo>
                <a:cubicBezTo>
                  <a:pt x="702" y="332"/>
                  <a:pt x="701" y="332"/>
                  <a:pt x="701" y="332"/>
                </a:cubicBezTo>
                <a:cubicBezTo>
                  <a:pt x="701" y="332"/>
                  <a:pt x="700" y="332"/>
                  <a:pt x="701" y="331"/>
                </a:cubicBezTo>
                <a:cubicBezTo>
                  <a:pt x="700" y="332"/>
                  <a:pt x="700" y="332"/>
                  <a:pt x="700" y="331"/>
                </a:cubicBezTo>
                <a:cubicBezTo>
                  <a:pt x="701" y="331"/>
                  <a:pt x="701" y="331"/>
                  <a:pt x="701" y="330"/>
                </a:cubicBezTo>
                <a:cubicBezTo>
                  <a:pt x="701" y="330"/>
                  <a:pt x="701" y="331"/>
                  <a:pt x="702" y="331"/>
                </a:cubicBezTo>
                <a:cubicBezTo>
                  <a:pt x="702" y="330"/>
                  <a:pt x="702" y="330"/>
                  <a:pt x="702" y="330"/>
                </a:cubicBezTo>
                <a:cubicBezTo>
                  <a:pt x="701" y="330"/>
                  <a:pt x="701" y="330"/>
                  <a:pt x="700" y="330"/>
                </a:cubicBezTo>
                <a:cubicBezTo>
                  <a:pt x="700" y="330"/>
                  <a:pt x="700" y="331"/>
                  <a:pt x="699" y="330"/>
                </a:cubicBezTo>
                <a:cubicBezTo>
                  <a:pt x="700" y="330"/>
                  <a:pt x="700" y="330"/>
                  <a:pt x="700" y="330"/>
                </a:cubicBezTo>
                <a:cubicBezTo>
                  <a:pt x="700" y="330"/>
                  <a:pt x="700" y="329"/>
                  <a:pt x="700" y="329"/>
                </a:cubicBezTo>
                <a:cubicBezTo>
                  <a:pt x="700" y="329"/>
                  <a:pt x="700" y="330"/>
                  <a:pt x="699" y="330"/>
                </a:cubicBezTo>
                <a:cubicBezTo>
                  <a:pt x="700" y="330"/>
                  <a:pt x="700" y="329"/>
                  <a:pt x="700" y="329"/>
                </a:cubicBezTo>
                <a:cubicBezTo>
                  <a:pt x="699" y="329"/>
                  <a:pt x="699" y="330"/>
                  <a:pt x="699" y="330"/>
                </a:cubicBezTo>
                <a:cubicBezTo>
                  <a:pt x="699" y="329"/>
                  <a:pt x="699" y="329"/>
                  <a:pt x="699" y="329"/>
                </a:cubicBezTo>
                <a:cubicBezTo>
                  <a:pt x="699" y="329"/>
                  <a:pt x="698" y="330"/>
                  <a:pt x="698" y="330"/>
                </a:cubicBezTo>
                <a:cubicBezTo>
                  <a:pt x="698" y="329"/>
                  <a:pt x="698" y="329"/>
                  <a:pt x="698" y="329"/>
                </a:cubicBezTo>
                <a:cubicBezTo>
                  <a:pt x="698" y="329"/>
                  <a:pt x="699" y="328"/>
                  <a:pt x="698" y="329"/>
                </a:cubicBezTo>
                <a:cubicBezTo>
                  <a:pt x="698" y="329"/>
                  <a:pt x="697" y="329"/>
                  <a:pt x="697" y="329"/>
                </a:cubicBezTo>
                <a:cubicBezTo>
                  <a:pt x="696" y="329"/>
                  <a:pt x="696" y="329"/>
                  <a:pt x="696" y="330"/>
                </a:cubicBezTo>
                <a:cubicBezTo>
                  <a:pt x="696" y="329"/>
                  <a:pt x="696" y="329"/>
                  <a:pt x="696" y="330"/>
                </a:cubicBezTo>
                <a:cubicBezTo>
                  <a:pt x="696" y="329"/>
                  <a:pt x="695" y="329"/>
                  <a:pt x="695" y="329"/>
                </a:cubicBezTo>
                <a:cubicBezTo>
                  <a:pt x="696" y="329"/>
                  <a:pt x="697" y="329"/>
                  <a:pt x="697" y="329"/>
                </a:cubicBezTo>
                <a:cubicBezTo>
                  <a:pt x="697" y="329"/>
                  <a:pt x="697" y="329"/>
                  <a:pt x="697" y="328"/>
                </a:cubicBezTo>
                <a:cubicBezTo>
                  <a:pt x="696" y="328"/>
                  <a:pt x="695" y="328"/>
                  <a:pt x="693" y="328"/>
                </a:cubicBezTo>
                <a:cubicBezTo>
                  <a:pt x="693" y="328"/>
                  <a:pt x="693" y="328"/>
                  <a:pt x="693" y="327"/>
                </a:cubicBezTo>
                <a:cubicBezTo>
                  <a:pt x="694" y="327"/>
                  <a:pt x="695" y="327"/>
                  <a:pt x="696" y="326"/>
                </a:cubicBezTo>
                <a:cubicBezTo>
                  <a:pt x="696" y="326"/>
                  <a:pt x="696" y="326"/>
                  <a:pt x="696" y="326"/>
                </a:cubicBezTo>
                <a:cubicBezTo>
                  <a:pt x="694" y="326"/>
                  <a:pt x="693" y="327"/>
                  <a:pt x="693" y="326"/>
                </a:cubicBezTo>
                <a:cubicBezTo>
                  <a:pt x="692" y="326"/>
                  <a:pt x="691" y="326"/>
                  <a:pt x="691" y="325"/>
                </a:cubicBezTo>
                <a:cubicBezTo>
                  <a:pt x="690" y="325"/>
                  <a:pt x="690" y="325"/>
                  <a:pt x="690" y="325"/>
                </a:cubicBezTo>
                <a:cubicBezTo>
                  <a:pt x="690" y="325"/>
                  <a:pt x="691" y="325"/>
                  <a:pt x="691" y="324"/>
                </a:cubicBezTo>
                <a:cubicBezTo>
                  <a:pt x="690" y="324"/>
                  <a:pt x="690" y="324"/>
                  <a:pt x="690" y="324"/>
                </a:cubicBezTo>
                <a:cubicBezTo>
                  <a:pt x="690" y="324"/>
                  <a:pt x="690" y="324"/>
                  <a:pt x="690" y="324"/>
                </a:cubicBezTo>
                <a:cubicBezTo>
                  <a:pt x="690" y="324"/>
                  <a:pt x="690" y="324"/>
                  <a:pt x="690" y="324"/>
                </a:cubicBezTo>
                <a:cubicBezTo>
                  <a:pt x="690" y="325"/>
                  <a:pt x="689" y="324"/>
                  <a:pt x="689" y="324"/>
                </a:cubicBezTo>
                <a:cubicBezTo>
                  <a:pt x="689" y="323"/>
                  <a:pt x="688" y="323"/>
                  <a:pt x="688" y="322"/>
                </a:cubicBezTo>
                <a:cubicBezTo>
                  <a:pt x="688" y="321"/>
                  <a:pt x="688" y="321"/>
                  <a:pt x="688" y="320"/>
                </a:cubicBezTo>
                <a:cubicBezTo>
                  <a:pt x="689" y="319"/>
                  <a:pt x="690" y="319"/>
                  <a:pt x="692" y="319"/>
                </a:cubicBezTo>
                <a:cubicBezTo>
                  <a:pt x="692" y="319"/>
                  <a:pt x="692" y="319"/>
                  <a:pt x="691" y="319"/>
                </a:cubicBezTo>
                <a:cubicBezTo>
                  <a:pt x="692" y="320"/>
                  <a:pt x="692" y="319"/>
                  <a:pt x="693" y="320"/>
                </a:cubicBezTo>
                <a:cubicBezTo>
                  <a:pt x="694" y="318"/>
                  <a:pt x="695" y="320"/>
                  <a:pt x="696" y="320"/>
                </a:cubicBezTo>
                <a:cubicBezTo>
                  <a:pt x="697" y="321"/>
                  <a:pt x="698" y="321"/>
                  <a:pt x="699" y="321"/>
                </a:cubicBezTo>
                <a:cubicBezTo>
                  <a:pt x="699" y="320"/>
                  <a:pt x="698" y="321"/>
                  <a:pt x="699" y="320"/>
                </a:cubicBezTo>
                <a:cubicBezTo>
                  <a:pt x="699" y="320"/>
                  <a:pt x="700" y="321"/>
                  <a:pt x="700" y="320"/>
                </a:cubicBezTo>
                <a:cubicBezTo>
                  <a:pt x="701" y="321"/>
                  <a:pt x="702" y="321"/>
                  <a:pt x="702" y="321"/>
                </a:cubicBezTo>
                <a:cubicBezTo>
                  <a:pt x="703" y="321"/>
                  <a:pt x="702" y="321"/>
                  <a:pt x="702" y="321"/>
                </a:cubicBezTo>
                <a:cubicBezTo>
                  <a:pt x="703" y="321"/>
                  <a:pt x="703" y="321"/>
                  <a:pt x="703" y="321"/>
                </a:cubicBezTo>
                <a:cubicBezTo>
                  <a:pt x="703" y="322"/>
                  <a:pt x="703" y="321"/>
                  <a:pt x="703" y="321"/>
                </a:cubicBezTo>
                <a:cubicBezTo>
                  <a:pt x="703" y="322"/>
                  <a:pt x="704" y="322"/>
                  <a:pt x="704" y="321"/>
                </a:cubicBezTo>
                <a:cubicBezTo>
                  <a:pt x="705" y="322"/>
                  <a:pt x="706" y="322"/>
                  <a:pt x="707" y="323"/>
                </a:cubicBezTo>
                <a:cubicBezTo>
                  <a:pt x="707" y="322"/>
                  <a:pt x="708" y="322"/>
                  <a:pt x="709" y="322"/>
                </a:cubicBezTo>
                <a:cubicBezTo>
                  <a:pt x="709" y="322"/>
                  <a:pt x="709" y="321"/>
                  <a:pt x="710" y="321"/>
                </a:cubicBezTo>
                <a:cubicBezTo>
                  <a:pt x="709" y="321"/>
                  <a:pt x="709" y="321"/>
                  <a:pt x="709" y="321"/>
                </a:cubicBezTo>
                <a:cubicBezTo>
                  <a:pt x="709" y="321"/>
                  <a:pt x="709" y="321"/>
                  <a:pt x="708" y="322"/>
                </a:cubicBezTo>
                <a:cubicBezTo>
                  <a:pt x="708" y="321"/>
                  <a:pt x="708" y="321"/>
                  <a:pt x="707" y="321"/>
                </a:cubicBezTo>
                <a:cubicBezTo>
                  <a:pt x="707" y="321"/>
                  <a:pt x="707" y="321"/>
                  <a:pt x="707" y="320"/>
                </a:cubicBezTo>
                <a:cubicBezTo>
                  <a:pt x="707" y="321"/>
                  <a:pt x="707" y="320"/>
                  <a:pt x="706" y="320"/>
                </a:cubicBezTo>
                <a:cubicBezTo>
                  <a:pt x="706" y="320"/>
                  <a:pt x="706" y="321"/>
                  <a:pt x="706" y="321"/>
                </a:cubicBezTo>
                <a:cubicBezTo>
                  <a:pt x="706" y="320"/>
                  <a:pt x="706" y="320"/>
                  <a:pt x="706" y="320"/>
                </a:cubicBezTo>
                <a:cubicBezTo>
                  <a:pt x="706" y="320"/>
                  <a:pt x="707" y="320"/>
                  <a:pt x="708" y="319"/>
                </a:cubicBezTo>
                <a:cubicBezTo>
                  <a:pt x="707" y="319"/>
                  <a:pt x="706" y="320"/>
                  <a:pt x="706" y="319"/>
                </a:cubicBezTo>
                <a:cubicBezTo>
                  <a:pt x="706" y="319"/>
                  <a:pt x="706" y="319"/>
                  <a:pt x="706" y="318"/>
                </a:cubicBezTo>
                <a:cubicBezTo>
                  <a:pt x="706" y="318"/>
                  <a:pt x="705" y="318"/>
                  <a:pt x="705" y="318"/>
                </a:cubicBezTo>
                <a:cubicBezTo>
                  <a:pt x="705" y="318"/>
                  <a:pt x="706" y="317"/>
                  <a:pt x="706" y="317"/>
                </a:cubicBezTo>
                <a:cubicBezTo>
                  <a:pt x="706" y="317"/>
                  <a:pt x="705" y="317"/>
                  <a:pt x="705" y="316"/>
                </a:cubicBezTo>
                <a:cubicBezTo>
                  <a:pt x="705" y="316"/>
                  <a:pt x="705" y="317"/>
                  <a:pt x="705" y="317"/>
                </a:cubicBezTo>
                <a:cubicBezTo>
                  <a:pt x="704" y="316"/>
                  <a:pt x="704" y="316"/>
                  <a:pt x="704" y="315"/>
                </a:cubicBezTo>
                <a:cubicBezTo>
                  <a:pt x="704" y="315"/>
                  <a:pt x="703" y="315"/>
                  <a:pt x="703" y="314"/>
                </a:cubicBezTo>
                <a:cubicBezTo>
                  <a:pt x="705" y="314"/>
                  <a:pt x="707" y="315"/>
                  <a:pt x="709" y="315"/>
                </a:cubicBezTo>
                <a:cubicBezTo>
                  <a:pt x="709" y="316"/>
                  <a:pt x="710" y="316"/>
                  <a:pt x="711" y="315"/>
                </a:cubicBezTo>
                <a:cubicBezTo>
                  <a:pt x="711" y="316"/>
                  <a:pt x="712" y="316"/>
                  <a:pt x="713" y="316"/>
                </a:cubicBezTo>
                <a:cubicBezTo>
                  <a:pt x="712" y="316"/>
                  <a:pt x="712" y="316"/>
                  <a:pt x="711" y="316"/>
                </a:cubicBezTo>
                <a:cubicBezTo>
                  <a:pt x="712" y="316"/>
                  <a:pt x="714" y="315"/>
                  <a:pt x="714" y="316"/>
                </a:cubicBezTo>
                <a:cubicBezTo>
                  <a:pt x="714" y="315"/>
                  <a:pt x="715" y="316"/>
                  <a:pt x="715" y="316"/>
                </a:cubicBezTo>
                <a:cubicBezTo>
                  <a:pt x="715" y="316"/>
                  <a:pt x="714" y="316"/>
                  <a:pt x="714" y="316"/>
                </a:cubicBezTo>
                <a:cubicBezTo>
                  <a:pt x="714" y="316"/>
                  <a:pt x="715" y="316"/>
                  <a:pt x="716" y="316"/>
                </a:cubicBezTo>
                <a:cubicBezTo>
                  <a:pt x="716" y="316"/>
                  <a:pt x="716" y="316"/>
                  <a:pt x="716" y="316"/>
                </a:cubicBezTo>
                <a:cubicBezTo>
                  <a:pt x="716" y="316"/>
                  <a:pt x="717" y="316"/>
                  <a:pt x="716" y="317"/>
                </a:cubicBezTo>
                <a:cubicBezTo>
                  <a:pt x="717" y="317"/>
                  <a:pt x="717" y="317"/>
                  <a:pt x="717" y="317"/>
                </a:cubicBezTo>
                <a:cubicBezTo>
                  <a:pt x="717" y="316"/>
                  <a:pt x="717" y="316"/>
                  <a:pt x="718" y="316"/>
                </a:cubicBezTo>
                <a:cubicBezTo>
                  <a:pt x="718" y="316"/>
                  <a:pt x="717" y="316"/>
                  <a:pt x="717" y="316"/>
                </a:cubicBezTo>
                <a:cubicBezTo>
                  <a:pt x="717" y="316"/>
                  <a:pt x="717" y="316"/>
                  <a:pt x="717" y="316"/>
                </a:cubicBezTo>
                <a:cubicBezTo>
                  <a:pt x="717" y="316"/>
                  <a:pt x="716" y="316"/>
                  <a:pt x="716" y="316"/>
                </a:cubicBezTo>
                <a:cubicBezTo>
                  <a:pt x="717" y="316"/>
                  <a:pt x="717" y="316"/>
                  <a:pt x="717" y="316"/>
                </a:cubicBezTo>
                <a:cubicBezTo>
                  <a:pt x="717" y="315"/>
                  <a:pt x="717" y="315"/>
                  <a:pt x="717" y="315"/>
                </a:cubicBezTo>
                <a:cubicBezTo>
                  <a:pt x="717" y="315"/>
                  <a:pt x="718" y="315"/>
                  <a:pt x="718" y="314"/>
                </a:cubicBezTo>
                <a:cubicBezTo>
                  <a:pt x="717" y="315"/>
                  <a:pt x="715" y="316"/>
                  <a:pt x="716" y="314"/>
                </a:cubicBezTo>
                <a:cubicBezTo>
                  <a:pt x="715" y="314"/>
                  <a:pt x="715" y="314"/>
                  <a:pt x="715" y="314"/>
                </a:cubicBezTo>
                <a:cubicBezTo>
                  <a:pt x="715" y="315"/>
                  <a:pt x="715" y="315"/>
                  <a:pt x="715" y="315"/>
                </a:cubicBezTo>
                <a:cubicBezTo>
                  <a:pt x="715" y="315"/>
                  <a:pt x="715" y="314"/>
                  <a:pt x="714" y="314"/>
                </a:cubicBezTo>
                <a:cubicBezTo>
                  <a:pt x="712" y="314"/>
                  <a:pt x="709" y="313"/>
                  <a:pt x="707" y="312"/>
                </a:cubicBezTo>
                <a:cubicBezTo>
                  <a:pt x="708" y="312"/>
                  <a:pt x="709" y="312"/>
                  <a:pt x="709" y="312"/>
                </a:cubicBezTo>
                <a:cubicBezTo>
                  <a:pt x="709" y="312"/>
                  <a:pt x="708" y="311"/>
                  <a:pt x="708" y="311"/>
                </a:cubicBezTo>
                <a:cubicBezTo>
                  <a:pt x="708" y="311"/>
                  <a:pt x="708" y="310"/>
                  <a:pt x="708" y="310"/>
                </a:cubicBezTo>
                <a:cubicBezTo>
                  <a:pt x="707" y="311"/>
                  <a:pt x="707" y="310"/>
                  <a:pt x="706" y="310"/>
                </a:cubicBezTo>
                <a:cubicBezTo>
                  <a:pt x="706" y="310"/>
                  <a:pt x="706" y="310"/>
                  <a:pt x="706" y="310"/>
                </a:cubicBezTo>
                <a:cubicBezTo>
                  <a:pt x="706" y="309"/>
                  <a:pt x="706" y="310"/>
                  <a:pt x="707" y="310"/>
                </a:cubicBezTo>
                <a:cubicBezTo>
                  <a:pt x="707" y="309"/>
                  <a:pt x="707" y="309"/>
                  <a:pt x="707" y="309"/>
                </a:cubicBezTo>
                <a:cubicBezTo>
                  <a:pt x="708" y="308"/>
                  <a:pt x="709" y="308"/>
                  <a:pt x="711" y="308"/>
                </a:cubicBezTo>
                <a:cubicBezTo>
                  <a:pt x="711" y="308"/>
                  <a:pt x="713" y="308"/>
                  <a:pt x="714" y="308"/>
                </a:cubicBezTo>
                <a:cubicBezTo>
                  <a:pt x="716" y="307"/>
                  <a:pt x="717" y="308"/>
                  <a:pt x="718" y="308"/>
                </a:cubicBezTo>
                <a:cubicBezTo>
                  <a:pt x="720" y="308"/>
                  <a:pt x="721" y="309"/>
                  <a:pt x="722" y="309"/>
                </a:cubicBezTo>
                <a:cubicBezTo>
                  <a:pt x="722" y="309"/>
                  <a:pt x="722" y="309"/>
                  <a:pt x="722" y="309"/>
                </a:cubicBezTo>
                <a:cubicBezTo>
                  <a:pt x="722" y="309"/>
                  <a:pt x="723" y="310"/>
                  <a:pt x="723" y="309"/>
                </a:cubicBezTo>
                <a:cubicBezTo>
                  <a:pt x="723" y="310"/>
                  <a:pt x="723" y="310"/>
                  <a:pt x="723" y="310"/>
                </a:cubicBezTo>
                <a:cubicBezTo>
                  <a:pt x="725" y="310"/>
                  <a:pt x="726" y="310"/>
                  <a:pt x="728" y="309"/>
                </a:cubicBezTo>
                <a:cubicBezTo>
                  <a:pt x="728" y="310"/>
                  <a:pt x="729" y="310"/>
                  <a:pt x="730" y="309"/>
                </a:cubicBezTo>
                <a:cubicBezTo>
                  <a:pt x="730" y="311"/>
                  <a:pt x="732" y="312"/>
                  <a:pt x="733" y="312"/>
                </a:cubicBezTo>
                <a:cubicBezTo>
                  <a:pt x="733" y="311"/>
                  <a:pt x="732" y="312"/>
                  <a:pt x="732" y="311"/>
                </a:cubicBezTo>
                <a:cubicBezTo>
                  <a:pt x="733" y="311"/>
                  <a:pt x="733" y="311"/>
                  <a:pt x="734" y="311"/>
                </a:cubicBezTo>
                <a:cubicBezTo>
                  <a:pt x="734" y="311"/>
                  <a:pt x="734" y="311"/>
                  <a:pt x="734" y="311"/>
                </a:cubicBezTo>
                <a:cubicBezTo>
                  <a:pt x="734" y="311"/>
                  <a:pt x="734" y="312"/>
                  <a:pt x="735" y="312"/>
                </a:cubicBezTo>
                <a:cubicBezTo>
                  <a:pt x="735" y="311"/>
                  <a:pt x="735" y="311"/>
                  <a:pt x="736" y="311"/>
                </a:cubicBezTo>
                <a:cubicBezTo>
                  <a:pt x="736" y="313"/>
                  <a:pt x="738" y="314"/>
                  <a:pt x="740" y="314"/>
                </a:cubicBezTo>
                <a:cubicBezTo>
                  <a:pt x="740" y="315"/>
                  <a:pt x="741" y="314"/>
                  <a:pt x="741" y="314"/>
                </a:cubicBezTo>
                <a:cubicBezTo>
                  <a:pt x="742" y="313"/>
                  <a:pt x="743" y="314"/>
                  <a:pt x="744" y="313"/>
                </a:cubicBezTo>
                <a:cubicBezTo>
                  <a:pt x="744" y="315"/>
                  <a:pt x="748" y="315"/>
                  <a:pt x="749" y="316"/>
                </a:cubicBezTo>
                <a:cubicBezTo>
                  <a:pt x="750" y="316"/>
                  <a:pt x="751" y="316"/>
                  <a:pt x="752" y="316"/>
                </a:cubicBezTo>
                <a:cubicBezTo>
                  <a:pt x="754" y="316"/>
                  <a:pt x="755" y="317"/>
                  <a:pt x="756" y="318"/>
                </a:cubicBezTo>
                <a:cubicBezTo>
                  <a:pt x="757" y="317"/>
                  <a:pt x="758" y="318"/>
                  <a:pt x="759" y="318"/>
                </a:cubicBezTo>
                <a:cubicBezTo>
                  <a:pt x="759" y="318"/>
                  <a:pt x="759" y="318"/>
                  <a:pt x="759" y="318"/>
                </a:cubicBezTo>
                <a:cubicBezTo>
                  <a:pt x="759" y="318"/>
                  <a:pt x="760" y="318"/>
                  <a:pt x="761" y="318"/>
                </a:cubicBezTo>
                <a:cubicBezTo>
                  <a:pt x="761" y="318"/>
                  <a:pt x="760" y="318"/>
                  <a:pt x="760" y="319"/>
                </a:cubicBezTo>
                <a:cubicBezTo>
                  <a:pt x="762" y="318"/>
                  <a:pt x="763" y="319"/>
                  <a:pt x="764" y="320"/>
                </a:cubicBezTo>
                <a:cubicBezTo>
                  <a:pt x="763" y="320"/>
                  <a:pt x="762" y="320"/>
                  <a:pt x="762" y="319"/>
                </a:cubicBezTo>
                <a:cubicBezTo>
                  <a:pt x="762" y="319"/>
                  <a:pt x="761" y="319"/>
                  <a:pt x="760" y="319"/>
                </a:cubicBezTo>
                <a:cubicBezTo>
                  <a:pt x="760" y="320"/>
                  <a:pt x="761" y="320"/>
                  <a:pt x="761" y="320"/>
                </a:cubicBezTo>
                <a:cubicBezTo>
                  <a:pt x="760" y="320"/>
                  <a:pt x="760" y="319"/>
                  <a:pt x="759" y="320"/>
                </a:cubicBezTo>
                <a:cubicBezTo>
                  <a:pt x="760" y="320"/>
                  <a:pt x="761" y="321"/>
                  <a:pt x="761" y="320"/>
                </a:cubicBezTo>
                <a:cubicBezTo>
                  <a:pt x="762" y="322"/>
                  <a:pt x="764" y="321"/>
                  <a:pt x="765" y="322"/>
                </a:cubicBezTo>
                <a:cubicBezTo>
                  <a:pt x="766" y="322"/>
                  <a:pt x="766" y="323"/>
                  <a:pt x="766" y="322"/>
                </a:cubicBezTo>
                <a:cubicBezTo>
                  <a:pt x="766" y="322"/>
                  <a:pt x="766" y="322"/>
                  <a:pt x="766" y="322"/>
                </a:cubicBezTo>
                <a:cubicBezTo>
                  <a:pt x="766" y="322"/>
                  <a:pt x="766" y="322"/>
                  <a:pt x="766" y="323"/>
                </a:cubicBezTo>
                <a:cubicBezTo>
                  <a:pt x="767" y="322"/>
                  <a:pt x="767" y="323"/>
                  <a:pt x="768" y="323"/>
                </a:cubicBezTo>
                <a:cubicBezTo>
                  <a:pt x="768" y="323"/>
                  <a:pt x="767" y="323"/>
                  <a:pt x="768" y="323"/>
                </a:cubicBezTo>
                <a:cubicBezTo>
                  <a:pt x="768" y="323"/>
                  <a:pt x="768" y="323"/>
                  <a:pt x="768" y="323"/>
                </a:cubicBezTo>
                <a:cubicBezTo>
                  <a:pt x="768" y="323"/>
                  <a:pt x="768" y="323"/>
                  <a:pt x="768" y="324"/>
                </a:cubicBezTo>
                <a:cubicBezTo>
                  <a:pt x="769" y="324"/>
                  <a:pt x="769" y="324"/>
                  <a:pt x="770" y="324"/>
                </a:cubicBezTo>
                <a:cubicBezTo>
                  <a:pt x="770" y="324"/>
                  <a:pt x="770" y="323"/>
                  <a:pt x="770" y="324"/>
                </a:cubicBezTo>
                <a:cubicBezTo>
                  <a:pt x="770" y="324"/>
                  <a:pt x="770" y="324"/>
                  <a:pt x="770" y="324"/>
                </a:cubicBezTo>
                <a:cubicBezTo>
                  <a:pt x="771" y="324"/>
                  <a:pt x="772" y="325"/>
                  <a:pt x="773" y="325"/>
                </a:cubicBezTo>
                <a:cubicBezTo>
                  <a:pt x="773" y="325"/>
                  <a:pt x="773" y="325"/>
                  <a:pt x="772" y="325"/>
                </a:cubicBezTo>
                <a:cubicBezTo>
                  <a:pt x="773" y="326"/>
                  <a:pt x="773" y="326"/>
                  <a:pt x="774" y="326"/>
                </a:cubicBezTo>
                <a:cubicBezTo>
                  <a:pt x="774" y="326"/>
                  <a:pt x="774" y="326"/>
                  <a:pt x="774" y="326"/>
                </a:cubicBezTo>
                <a:cubicBezTo>
                  <a:pt x="774" y="326"/>
                  <a:pt x="774" y="326"/>
                  <a:pt x="774" y="326"/>
                </a:cubicBezTo>
                <a:cubicBezTo>
                  <a:pt x="774" y="326"/>
                  <a:pt x="774" y="326"/>
                  <a:pt x="775" y="326"/>
                </a:cubicBezTo>
                <a:cubicBezTo>
                  <a:pt x="775" y="326"/>
                  <a:pt x="775" y="326"/>
                  <a:pt x="775" y="326"/>
                </a:cubicBezTo>
                <a:cubicBezTo>
                  <a:pt x="775" y="326"/>
                  <a:pt x="775" y="326"/>
                  <a:pt x="775" y="326"/>
                </a:cubicBezTo>
                <a:cubicBezTo>
                  <a:pt x="776" y="327"/>
                  <a:pt x="777" y="328"/>
                  <a:pt x="778" y="328"/>
                </a:cubicBezTo>
                <a:cubicBezTo>
                  <a:pt x="778" y="328"/>
                  <a:pt x="778" y="329"/>
                  <a:pt x="778" y="328"/>
                </a:cubicBezTo>
                <a:cubicBezTo>
                  <a:pt x="778" y="328"/>
                  <a:pt x="778" y="328"/>
                  <a:pt x="778" y="329"/>
                </a:cubicBezTo>
                <a:cubicBezTo>
                  <a:pt x="779" y="328"/>
                  <a:pt x="780" y="329"/>
                  <a:pt x="780" y="329"/>
                </a:cubicBezTo>
                <a:cubicBezTo>
                  <a:pt x="780" y="329"/>
                  <a:pt x="780" y="329"/>
                  <a:pt x="780" y="329"/>
                </a:cubicBezTo>
                <a:cubicBezTo>
                  <a:pt x="781" y="330"/>
                  <a:pt x="781" y="331"/>
                  <a:pt x="782" y="331"/>
                </a:cubicBezTo>
                <a:cubicBezTo>
                  <a:pt x="782" y="331"/>
                  <a:pt x="782" y="331"/>
                  <a:pt x="783" y="332"/>
                </a:cubicBezTo>
                <a:cubicBezTo>
                  <a:pt x="783" y="332"/>
                  <a:pt x="784" y="332"/>
                  <a:pt x="784" y="332"/>
                </a:cubicBezTo>
                <a:cubicBezTo>
                  <a:pt x="784" y="332"/>
                  <a:pt x="784" y="332"/>
                  <a:pt x="784" y="332"/>
                </a:cubicBezTo>
                <a:cubicBezTo>
                  <a:pt x="784" y="332"/>
                  <a:pt x="785" y="332"/>
                  <a:pt x="785" y="332"/>
                </a:cubicBezTo>
                <a:cubicBezTo>
                  <a:pt x="785" y="332"/>
                  <a:pt x="785" y="332"/>
                  <a:pt x="785" y="332"/>
                </a:cubicBezTo>
                <a:cubicBezTo>
                  <a:pt x="785" y="333"/>
                  <a:pt x="785" y="332"/>
                  <a:pt x="785" y="332"/>
                </a:cubicBezTo>
                <a:cubicBezTo>
                  <a:pt x="785" y="333"/>
                  <a:pt x="785" y="332"/>
                  <a:pt x="785" y="332"/>
                </a:cubicBezTo>
                <a:cubicBezTo>
                  <a:pt x="785" y="333"/>
                  <a:pt x="786" y="332"/>
                  <a:pt x="786" y="332"/>
                </a:cubicBezTo>
                <a:cubicBezTo>
                  <a:pt x="786" y="332"/>
                  <a:pt x="786" y="332"/>
                  <a:pt x="786" y="332"/>
                </a:cubicBezTo>
                <a:cubicBezTo>
                  <a:pt x="787" y="332"/>
                  <a:pt x="787" y="332"/>
                  <a:pt x="787" y="331"/>
                </a:cubicBezTo>
                <a:cubicBezTo>
                  <a:pt x="787" y="330"/>
                  <a:pt x="787" y="329"/>
                  <a:pt x="787" y="329"/>
                </a:cubicBezTo>
                <a:cubicBezTo>
                  <a:pt x="787" y="329"/>
                  <a:pt x="787" y="329"/>
                  <a:pt x="787" y="329"/>
                </a:cubicBezTo>
                <a:cubicBezTo>
                  <a:pt x="787" y="329"/>
                  <a:pt x="787" y="329"/>
                  <a:pt x="787" y="329"/>
                </a:cubicBezTo>
                <a:cubicBezTo>
                  <a:pt x="787" y="329"/>
                  <a:pt x="787" y="329"/>
                  <a:pt x="787" y="329"/>
                </a:cubicBezTo>
                <a:cubicBezTo>
                  <a:pt x="787" y="329"/>
                  <a:pt x="787" y="329"/>
                  <a:pt x="787" y="329"/>
                </a:cubicBezTo>
                <a:cubicBezTo>
                  <a:pt x="787" y="329"/>
                  <a:pt x="787" y="329"/>
                  <a:pt x="787" y="328"/>
                </a:cubicBezTo>
                <a:cubicBezTo>
                  <a:pt x="787" y="329"/>
                  <a:pt x="787" y="329"/>
                  <a:pt x="787" y="329"/>
                </a:cubicBezTo>
                <a:cubicBezTo>
                  <a:pt x="787" y="328"/>
                  <a:pt x="787" y="328"/>
                  <a:pt x="787" y="328"/>
                </a:cubicBezTo>
                <a:cubicBezTo>
                  <a:pt x="787" y="329"/>
                  <a:pt x="787" y="328"/>
                  <a:pt x="787" y="328"/>
                </a:cubicBezTo>
                <a:cubicBezTo>
                  <a:pt x="787" y="328"/>
                  <a:pt x="786" y="329"/>
                  <a:pt x="787" y="327"/>
                </a:cubicBezTo>
                <a:cubicBezTo>
                  <a:pt x="787" y="327"/>
                  <a:pt x="788" y="326"/>
                  <a:pt x="788" y="325"/>
                </a:cubicBezTo>
                <a:cubicBezTo>
                  <a:pt x="787" y="322"/>
                  <a:pt x="786" y="319"/>
                  <a:pt x="785" y="318"/>
                </a:cubicBezTo>
                <a:cubicBezTo>
                  <a:pt x="785" y="319"/>
                  <a:pt x="787" y="321"/>
                  <a:pt x="786" y="321"/>
                </a:cubicBezTo>
                <a:cubicBezTo>
                  <a:pt x="785" y="319"/>
                  <a:pt x="784" y="316"/>
                  <a:pt x="783" y="315"/>
                </a:cubicBezTo>
                <a:cubicBezTo>
                  <a:pt x="782" y="312"/>
                  <a:pt x="781" y="308"/>
                  <a:pt x="780" y="308"/>
                </a:cubicBezTo>
                <a:cubicBezTo>
                  <a:pt x="779" y="306"/>
                  <a:pt x="780" y="308"/>
                  <a:pt x="780" y="307"/>
                </a:cubicBezTo>
                <a:cubicBezTo>
                  <a:pt x="780" y="305"/>
                  <a:pt x="778" y="303"/>
                  <a:pt x="778" y="302"/>
                </a:cubicBezTo>
                <a:cubicBezTo>
                  <a:pt x="778" y="302"/>
                  <a:pt x="779" y="304"/>
                  <a:pt x="779" y="304"/>
                </a:cubicBezTo>
                <a:cubicBezTo>
                  <a:pt x="779" y="302"/>
                  <a:pt x="778" y="299"/>
                  <a:pt x="777" y="300"/>
                </a:cubicBezTo>
                <a:cubicBezTo>
                  <a:pt x="776" y="296"/>
                  <a:pt x="775" y="292"/>
                  <a:pt x="773" y="289"/>
                </a:cubicBezTo>
                <a:cubicBezTo>
                  <a:pt x="772" y="288"/>
                  <a:pt x="770" y="284"/>
                  <a:pt x="768" y="282"/>
                </a:cubicBezTo>
                <a:cubicBezTo>
                  <a:pt x="768" y="282"/>
                  <a:pt x="768" y="283"/>
                  <a:pt x="768" y="284"/>
                </a:cubicBezTo>
                <a:cubicBezTo>
                  <a:pt x="768" y="284"/>
                  <a:pt x="768" y="285"/>
                  <a:pt x="769" y="285"/>
                </a:cubicBezTo>
                <a:cubicBezTo>
                  <a:pt x="769" y="285"/>
                  <a:pt x="769" y="284"/>
                  <a:pt x="770" y="285"/>
                </a:cubicBezTo>
                <a:cubicBezTo>
                  <a:pt x="770" y="287"/>
                  <a:pt x="771" y="289"/>
                  <a:pt x="772" y="291"/>
                </a:cubicBezTo>
                <a:cubicBezTo>
                  <a:pt x="772" y="292"/>
                  <a:pt x="772" y="292"/>
                  <a:pt x="772" y="293"/>
                </a:cubicBezTo>
                <a:cubicBezTo>
                  <a:pt x="773" y="293"/>
                  <a:pt x="772" y="294"/>
                  <a:pt x="773" y="295"/>
                </a:cubicBezTo>
                <a:cubicBezTo>
                  <a:pt x="773" y="295"/>
                  <a:pt x="773" y="294"/>
                  <a:pt x="773" y="295"/>
                </a:cubicBezTo>
                <a:cubicBezTo>
                  <a:pt x="773" y="295"/>
                  <a:pt x="773" y="296"/>
                  <a:pt x="774" y="296"/>
                </a:cubicBezTo>
                <a:cubicBezTo>
                  <a:pt x="773" y="295"/>
                  <a:pt x="771" y="292"/>
                  <a:pt x="771" y="293"/>
                </a:cubicBezTo>
                <a:cubicBezTo>
                  <a:pt x="772" y="296"/>
                  <a:pt x="773" y="297"/>
                  <a:pt x="774" y="300"/>
                </a:cubicBezTo>
                <a:cubicBezTo>
                  <a:pt x="774" y="301"/>
                  <a:pt x="773" y="299"/>
                  <a:pt x="773" y="300"/>
                </a:cubicBezTo>
                <a:cubicBezTo>
                  <a:pt x="774" y="302"/>
                  <a:pt x="775" y="303"/>
                  <a:pt x="775" y="305"/>
                </a:cubicBezTo>
                <a:cubicBezTo>
                  <a:pt x="774" y="304"/>
                  <a:pt x="774" y="304"/>
                  <a:pt x="774" y="304"/>
                </a:cubicBezTo>
                <a:cubicBezTo>
                  <a:pt x="774" y="306"/>
                  <a:pt x="775" y="307"/>
                  <a:pt x="775" y="309"/>
                </a:cubicBezTo>
                <a:cubicBezTo>
                  <a:pt x="775" y="309"/>
                  <a:pt x="775" y="309"/>
                  <a:pt x="776" y="309"/>
                </a:cubicBezTo>
                <a:cubicBezTo>
                  <a:pt x="776" y="311"/>
                  <a:pt x="776" y="313"/>
                  <a:pt x="777" y="315"/>
                </a:cubicBezTo>
                <a:cubicBezTo>
                  <a:pt x="777" y="316"/>
                  <a:pt x="778" y="318"/>
                  <a:pt x="778" y="320"/>
                </a:cubicBezTo>
                <a:cubicBezTo>
                  <a:pt x="774" y="313"/>
                  <a:pt x="772" y="305"/>
                  <a:pt x="768" y="298"/>
                </a:cubicBezTo>
                <a:cubicBezTo>
                  <a:pt x="767" y="295"/>
                  <a:pt x="766" y="293"/>
                  <a:pt x="765" y="291"/>
                </a:cubicBezTo>
                <a:cubicBezTo>
                  <a:pt x="764" y="288"/>
                  <a:pt x="763" y="285"/>
                  <a:pt x="761" y="284"/>
                </a:cubicBezTo>
                <a:cubicBezTo>
                  <a:pt x="762" y="286"/>
                  <a:pt x="764" y="287"/>
                  <a:pt x="764" y="289"/>
                </a:cubicBezTo>
                <a:cubicBezTo>
                  <a:pt x="762" y="287"/>
                  <a:pt x="760" y="284"/>
                  <a:pt x="760" y="281"/>
                </a:cubicBezTo>
                <a:cubicBezTo>
                  <a:pt x="759" y="281"/>
                  <a:pt x="758" y="279"/>
                  <a:pt x="758" y="278"/>
                </a:cubicBezTo>
                <a:cubicBezTo>
                  <a:pt x="758" y="279"/>
                  <a:pt x="760" y="281"/>
                  <a:pt x="760" y="281"/>
                </a:cubicBezTo>
                <a:cubicBezTo>
                  <a:pt x="759" y="278"/>
                  <a:pt x="758" y="278"/>
                  <a:pt x="756" y="275"/>
                </a:cubicBezTo>
                <a:cubicBezTo>
                  <a:pt x="756" y="275"/>
                  <a:pt x="756" y="275"/>
                  <a:pt x="756" y="274"/>
                </a:cubicBezTo>
                <a:cubicBezTo>
                  <a:pt x="756" y="273"/>
                  <a:pt x="754" y="271"/>
                  <a:pt x="755" y="271"/>
                </a:cubicBezTo>
                <a:cubicBezTo>
                  <a:pt x="755" y="271"/>
                  <a:pt x="755" y="271"/>
                  <a:pt x="755" y="270"/>
                </a:cubicBezTo>
                <a:cubicBezTo>
                  <a:pt x="754" y="270"/>
                  <a:pt x="753" y="269"/>
                  <a:pt x="753" y="269"/>
                </a:cubicBezTo>
                <a:cubicBezTo>
                  <a:pt x="753" y="270"/>
                  <a:pt x="753" y="270"/>
                  <a:pt x="754" y="271"/>
                </a:cubicBezTo>
                <a:cubicBezTo>
                  <a:pt x="754" y="271"/>
                  <a:pt x="754" y="271"/>
                  <a:pt x="755" y="272"/>
                </a:cubicBezTo>
                <a:cubicBezTo>
                  <a:pt x="754" y="273"/>
                  <a:pt x="756" y="273"/>
                  <a:pt x="756" y="274"/>
                </a:cubicBezTo>
                <a:cubicBezTo>
                  <a:pt x="755" y="273"/>
                  <a:pt x="755" y="273"/>
                  <a:pt x="754" y="271"/>
                </a:cubicBezTo>
                <a:cubicBezTo>
                  <a:pt x="753" y="271"/>
                  <a:pt x="754" y="273"/>
                  <a:pt x="754" y="273"/>
                </a:cubicBezTo>
                <a:cubicBezTo>
                  <a:pt x="753" y="273"/>
                  <a:pt x="753" y="272"/>
                  <a:pt x="753" y="273"/>
                </a:cubicBezTo>
                <a:cubicBezTo>
                  <a:pt x="754" y="274"/>
                  <a:pt x="757" y="277"/>
                  <a:pt x="756" y="279"/>
                </a:cubicBezTo>
                <a:cubicBezTo>
                  <a:pt x="757" y="280"/>
                  <a:pt x="757" y="280"/>
                  <a:pt x="758" y="281"/>
                </a:cubicBezTo>
                <a:cubicBezTo>
                  <a:pt x="758" y="281"/>
                  <a:pt x="758" y="281"/>
                  <a:pt x="758" y="281"/>
                </a:cubicBezTo>
                <a:cubicBezTo>
                  <a:pt x="758" y="282"/>
                  <a:pt x="759" y="283"/>
                  <a:pt x="759" y="283"/>
                </a:cubicBezTo>
                <a:cubicBezTo>
                  <a:pt x="764" y="292"/>
                  <a:pt x="767" y="302"/>
                  <a:pt x="770" y="309"/>
                </a:cubicBezTo>
                <a:cubicBezTo>
                  <a:pt x="769" y="307"/>
                  <a:pt x="768" y="306"/>
                  <a:pt x="767" y="304"/>
                </a:cubicBezTo>
                <a:cubicBezTo>
                  <a:pt x="768" y="306"/>
                  <a:pt x="768" y="308"/>
                  <a:pt x="769" y="310"/>
                </a:cubicBezTo>
                <a:cubicBezTo>
                  <a:pt x="769" y="311"/>
                  <a:pt x="769" y="312"/>
                  <a:pt x="769" y="313"/>
                </a:cubicBezTo>
                <a:cubicBezTo>
                  <a:pt x="770" y="313"/>
                  <a:pt x="770" y="316"/>
                  <a:pt x="771" y="317"/>
                </a:cubicBezTo>
                <a:cubicBezTo>
                  <a:pt x="771" y="318"/>
                  <a:pt x="772" y="319"/>
                  <a:pt x="772" y="320"/>
                </a:cubicBezTo>
                <a:cubicBezTo>
                  <a:pt x="772" y="320"/>
                  <a:pt x="772" y="319"/>
                  <a:pt x="771" y="318"/>
                </a:cubicBezTo>
                <a:cubicBezTo>
                  <a:pt x="771" y="319"/>
                  <a:pt x="771" y="319"/>
                  <a:pt x="771" y="320"/>
                </a:cubicBezTo>
                <a:cubicBezTo>
                  <a:pt x="769" y="317"/>
                  <a:pt x="767" y="313"/>
                  <a:pt x="764" y="309"/>
                </a:cubicBezTo>
                <a:cubicBezTo>
                  <a:pt x="763" y="307"/>
                  <a:pt x="760" y="301"/>
                  <a:pt x="759" y="298"/>
                </a:cubicBezTo>
                <a:cubicBezTo>
                  <a:pt x="756" y="295"/>
                  <a:pt x="754" y="288"/>
                  <a:pt x="751" y="284"/>
                </a:cubicBezTo>
                <a:cubicBezTo>
                  <a:pt x="749" y="281"/>
                  <a:pt x="747" y="277"/>
                  <a:pt x="745" y="272"/>
                </a:cubicBezTo>
                <a:cubicBezTo>
                  <a:pt x="746" y="273"/>
                  <a:pt x="746" y="272"/>
                  <a:pt x="746" y="272"/>
                </a:cubicBezTo>
                <a:cubicBezTo>
                  <a:pt x="745" y="271"/>
                  <a:pt x="744" y="268"/>
                  <a:pt x="743" y="269"/>
                </a:cubicBezTo>
                <a:cubicBezTo>
                  <a:pt x="743" y="267"/>
                  <a:pt x="743" y="267"/>
                  <a:pt x="743" y="267"/>
                </a:cubicBezTo>
                <a:cubicBezTo>
                  <a:pt x="740" y="262"/>
                  <a:pt x="737" y="257"/>
                  <a:pt x="734" y="254"/>
                </a:cubicBezTo>
                <a:cubicBezTo>
                  <a:pt x="733" y="252"/>
                  <a:pt x="733" y="251"/>
                  <a:pt x="731" y="250"/>
                </a:cubicBezTo>
                <a:cubicBezTo>
                  <a:pt x="730" y="245"/>
                  <a:pt x="727" y="239"/>
                  <a:pt x="725" y="235"/>
                </a:cubicBezTo>
                <a:cubicBezTo>
                  <a:pt x="725" y="236"/>
                  <a:pt x="725" y="237"/>
                  <a:pt x="725" y="237"/>
                </a:cubicBezTo>
                <a:cubicBezTo>
                  <a:pt x="725" y="237"/>
                  <a:pt x="724" y="236"/>
                  <a:pt x="723" y="236"/>
                </a:cubicBezTo>
                <a:cubicBezTo>
                  <a:pt x="723" y="235"/>
                  <a:pt x="723" y="234"/>
                  <a:pt x="722" y="233"/>
                </a:cubicBezTo>
                <a:cubicBezTo>
                  <a:pt x="722" y="232"/>
                  <a:pt x="721" y="231"/>
                  <a:pt x="721" y="230"/>
                </a:cubicBezTo>
                <a:cubicBezTo>
                  <a:pt x="721" y="231"/>
                  <a:pt x="720" y="230"/>
                  <a:pt x="719" y="229"/>
                </a:cubicBezTo>
                <a:cubicBezTo>
                  <a:pt x="717" y="223"/>
                  <a:pt x="714" y="217"/>
                  <a:pt x="709" y="212"/>
                </a:cubicBezTo>
                <a:cubicBezTo>
                  <a:pt x="709" y="210"/>
                  <a:pt x="707" y="209"/>
                  <a:pt x="706" y="207"/>
                </a:cubicBezTo>
                <a:cubicBezTo>
                  <a:pt x="705" y="208"/>
                  <a:pt x="702" y="202"/>
                  <a:pt x="702" y="205"/>
                </a:cubicBezTo>
                <a:cubicBezTo>
                  <a:pt x="699" y="197"/>
                  <a:pt x="691" y="189"/>
                  <a:pt x="688" y="184"/>
                </a:cubicBezTo>
                <a:cubicBezTo>
                  <a:pt x="686" y="183"/>
                  <a:pt x="683" y="179"/>
                  <a:pt x="681" y="177"/>
                </a:cubicBezTo>
                <a:cubicBezTo>
                  <a:pt x="678" y="174"/>
                  <a:pt x="675" y="170"/>
                  <a:pt x="672" y="166"/>
                </a:cubicBezTo>
                <a:cubicBezTo>
                  <a:pt x="669" y="163"/>
                  <a:pt x="667" y="161"/>
                  <a:pt x="664" y="159"/>
                </a:cubicBezTo>
                <a:cubicBezTo>
                  <a:pt x="664" y="158"/>
                  <a:pt x="665" y="158"/>
                  <a:pt x="664" y="158"/>
                </a:cubicBezTo>
                <a:cubicBezTo>
                  <a:pt x="663" y="158"/>
                  <a:pt x="660" y="155"/>
                  <a:pt x="659" y="154"/>
                </a:cubicBezTo>
                <a:cubicBezTo>
                  <a:pt x="659" y="154"/>
                  <a:pt x="660" y="154"/>
                  <a:pt x="660" y="154"/>
                </a:cubicBezTo>
                <a:cubicBezTo>
                  <a:pt x="657" y="152"/>
                  <a:pt x="653" y="148"/>
                  <a:pt x="651" y="145"/>
                </a:cubicBezTo>
                <a:cubicBezTo>
                  <a:pt x="652" y="145"/>
                  <a:pt x="656" y="148"/>
                  <a:pt x="655" y="149"/>
                </a:cubicBezTo>
                <a:cubicBezTo>
                  <a:pt x="656" y="150"/>
                  <a:pt x="658" y="151"/>
                  <a:pt x="659" y="152"/>
                </a:cubicBezTo>
                <a:cubicBezTo>
                  <a:pt x="659" y="152"/>
                  <a:pt x="659" y="151"/>
                  <a:pt x="658" y="151"/>
                </a:cubicBezTo>
                <a:cubicBezTo>
                  <a:pt x="660" y="151"/>
                  <a:pt x="661" y="154"/>
                  <a:pt x="661" y="153"/>
                </a:cubicBezTo>
                <a:cubicBezTo>
                  <a:pt x="660" y="152"/>
                  <a:pt x="658" y="149"/>
                  <a:pt x="656" y="149"/>
                </a:cubicBezTo>
                <a:cubicBezTo>
                  <a:pt x="654" y="145"/>
                  <a:pt x="648" y="142"/>
                  <a:pt x="645" y="137"/>
                </a:cubicBezTo>
                <a:cubicBezTo>
                  <a:pt x="644" y="137"/>
                  <a:pt x="643" y="135"/>
                  <a:pt x="643" y="136"/>
                </a:cubicBezTo>
                <a:cubicBezTo>
                  <a:pt x="643" y="135"/>
                  <a:pt x="642" y="135"/>
                  <a:pt x="642" y="135"/>
                </a:cubicBezTo>
                <a:cubicBezTo>
                  <a:pt x="642" y="135"/>
                  <a:pt x="643" y="135"/>
                  <a:pt x="643" y="135"/>
                </a:cubicBezTo>
                <a:cubicBezTo>
                  <a:pt x="641" y="134"/>
                  <a:pt x="640" y="132"/>
                  <a:pt x="638" y="131"/>
                </a:cubicBezTo>
                <a:cubicBezTo>
                  <a:pt x="638" y="131"/>
                  <a:pt x="639" y="132"/>
                  <a:pt x="638" y="132"/>
                </a:cubicBezTo>
                <a:cubicBezTo>
                  <a:pt x="637" y="130"/>
                  <a:pt x="637" y="130"/>
                  <a:pt x="636" y="129"/>
                </a:cubicBezTo>
                <a:cubicBezTo>
                  <a:pt x="637" y="130"/>
                  <a:pt x="636" y="129"/>
                  <a:pt x="636" y="128"/>
                </a:cubicBezTo>
                <a:cubicBezTo>
                  <a:pt x="634" y="127"/>
                  <a:pt x="633" y="126"/>
                  <a:pt x="631" y="125"/>
                </a:cubicBezTo>
                <a:cubicBezTo>
                  <a:pt x="632" y="126"/>
                  <a:pt x="630" y="126"/>
                  <a:pt x="631" y="126"/>
                </a:cubicBezTo>
                <a:cubicBezTo>
                  <a:pt x="630" y="124"/>
                  <a:pt x="630" y="124"/>
                  <a:pt x="630" y="124"/>
                </a:cubicBezTo>
                <a:cubicBezTo>
                  <a:pt x="627" y="122"/>
                  <a:pt x="624" y="119"/>
                  <a:pt x="621" y="117"/>
                </a:cubicBezTo>
                <a:cubicBezTo>
                  <a:pt x="622" y="118"/>
                  <a:pt x="623" y="119"/>
                  <a:pt x="623" y="118"/>
                </a:cubicBezTo>
                <a:cubicBezTo>
                  <a:pt x="622" y="117"/>
                  <a:pt x="620" y="116"/>
                  <a:pt x="619" y="115"/>
                </a:cubicBezTo>
                <a:cubicBezTo>
                  <a:pt x="619" y="115"/>
                  <a:pt x="619" y="115"/>
                  <a:pt x="619" y="115"/>
                </a:cubicBezTo>
                <a:cubicBezTo>
                  <a:pt x="618" y="115"/>
                  <a:pt x="618" y="114"/>
                  <a:pt x="617" y="113"/>
                </a:cubicBezTo>
                <a:cubicBezTo>
                  <a:pt x="617" y="113"/>
                  <a:pt x="617" y="114"/>
                  <a:pt x="617" y="114"/>
                </a:cubicBezTo>
                <a:cubicBezTo>
                  <a:pt x="616" y="112"/>
                  <a:pt x="615" y="113"/>
                  <a:pt x="614" y="112"/>
                </a:cubicBezTo>
                <a:cubicBezTo>
                  <a:pt x="615" y="112"/>
                  <a:pt x="615" y="112"/>
                  <a:pt x="614" y="112"/>
                </a:cubicBezTo>
                <a:cubicBezTo>
                  <a:pt x="611" y="109"/>
                  <a:pt x="609" y="107"/>
                  <a:pt x="606" y="105"/>
                </a:cubicBezTo>
                <a:cubicBezTo>
                  <a:pt x="605" y="105"/>
                  <a:pt x="605" y="103"/>
                  <a:pt x="604" y="104"/>
                </a:cubicBezTo>
                <a:cubicBezTo>
                  <a:pt x="603" y="103"/>
                  <a:pt x="604" y="103"/>
                  <a:pt x="603" y="103"/>
                </a:cubicBezTo>
                <a:cubicBezTo>
                  <a:pt x="602" y="102"/>
                  <a:pt x="599" y="101"/>
                  <a:pt x="598" y="99"/>
                </a:cubicBezTo>
                <a:cubicBezTo>
                  <a:pt x="597" y="99"/>
                  <a:pt x="597" y="99"/>
                  <a:pt x="597" y="99"/>
                </a:cubicBezTo>
                <a:cubicBezTo>
                  <a:pt x="588" y="91"/>
                  <a:pt x="578" y="86"/>
                  <a:pt x="568" y="80"/>
                </a:cubicBezTo>
                <a:cubicBezTo>
                  <a:pt x="566" y="79"/>
                  <a:pt x="564" y="78"/>
                  <a:pt x="562" y="77"/>
                </a:cubicBezTo>
                <a:cubicBezTo>
                  <a:pt x="560" y="76"/>
                  <a:pt x="560" y="76"/>
                  <a:pt x="560" y="76"/>
                </a:cubicBezTo>
                <a:cubicBezTo>
                  <a:pt x="559" y="75"/>
                  <a:pt x="556" y="74"/>
                  <a:pt x="555" y="74"/>
                </a:cubicBezTo>
                <a:cubicBezTo>
                  <a:pt x="556" y="73"/>
                  <a:pt x="554" y="73"/>
                  <a:pt x="553" y="73"/>
                </a:cubicBezTo>
                <a:cubicBezTo>
                  <a:pt x="547" y="69"/>
                  <a:pt x="541" y="68"/>
                  <a:pt x="535" y="65"/>
                </a:cubicBezTo>
                <a:cubicBezTo>
                  <a:pt x="534" y="65"/>
                  <a:pt x="534" y="65"/>
                  <a:pt x="534" y="65"/>
                </a:cubicBezTo>
                <a:cubicBezTo>
                  <a:pt x="487" y="46"/>
                  <a:pt x="438" y="42"/>
                  <a:pt x="388" y="46"/>
                </a:cubicBezTo>
                <a:cubicBezTo>
                  <a:pt x="388" y="47"/>
                  <a:pt x="387" y="47"/>
                  <a:pt x="386" y="47"/>
                </a:cubicBezTo>
                <a:cubicBezTo>
                  <a:pt x="387" y="47"/>
                  <a:pt x="387" y="47"/>
                  <a:pt x="387" y="46"/>
                </a:cubicBezTo>
                <a:cubicBezTo>
                  <a:pt x="385" y="46"/>
                  <a:pt x="386" y="47"/>
                  <a:pt x="385" y="47"/>
                </a:cubicBezTo>
                <a:cubicBezTo>
                  <a:pt x="383" y="47"/>
                  <a:pt x="383" y="47"/>
                  <a:pt x="383" y="47"/>
                </a:cubicBezTo>
                <a:cubicBezTo>
                  <a:pt x="377" y="48"/>
                  <a:pt x="372" y="49"/>
                  <a:pt x="365" y="50"/>
                </a:cubicBezTo>
                <a:cubicBezTo>
                  <a:pt x="365" y="50"/>
                  <a:pt x="365" y="50"/>
                  <a:pt x="365" y="50"/>
                </a:cubicBezTo>
                <a:cubicBezTo>
                  <a:pt x="364" y="50"/>
                  <a:pt x="364" y="50"/>
                  <a:pt x="364" y="50"/>
                </a:cubicBezTo>
                <a:cubicBezTo>
                  <a:pt x="351" y="52"/>
                  <a:pt x="339" y="56"/>
                  <a:pt x="327" y="59"/>
                </a:cubicBezTo>
                <a:cubicBezTo>
                  <a:pt x="321" y="61"/>
                  <a:pt x="316" y="63"/>
                  <a:pt x="310" y="64"/>
                </a:cubicBezTo>
                <a:cubicBezTo>
                  <a:pt x="308" y="66"/>
                  <a:pt x="306" y="65"/>
                  <a:pt x="304" y="67"/>
                </a:cubicBezTo>
                <a:cubicBezTo>
                  <a:pt x="301" y="67"/>
                  <a:pt x="298" y="70"/>
                  <a:pt x="294" y="70"/>
                </a:cubicBezTo>
                <a:cubicBezTo>
                  <a:pt x="287" y="74"/>
                  <a:pt x="280" y="76"/>
                  <a:pt x="273" y="80"/>
                </a:cubicBezTo>
                <a:cubicBezTo>
                  <a:pt x="271" y="80"/>
                  <a:pt x="271" y="80"/>
                  <a:pt x="271" y="80"/>
                </a:cubicBezTo>
                <a:cubicBezTo>
                  <a:pt x="266" y="83"/>
                  <a:pt x="259" y="86"/>
                  <a:pt x="254" y="89"/>
                </a:cubicBezTo>
                <a:cubicBezTo>
                  <a:pt x="252" y="89"/>
                  <a:pt x="250" y="91"/>
                  <a:pt x="249" y="91"/>
                </a:cubicBezTo>
                <a:cubicBezTo>
                  <a:pt x="248" y="92"/>
                  <a:pt x="248" y="92"/>
                  <a:pt x="248" y="92"/>
                </a:cubicBezTo>
                <a:cubicBezTo>
                  <a:pt x="246" y="93"/>
                  <a:pt x="244" y="94"/>
                  <a:pt x="242" y="95"/>
                </a:cubicBezTo>
                <a:cubicBezTo>
                  <a:pt x="238" y="98"/>
                  <a:pt x="231" y="101"/>
                  <a:pt x="230" y="102"/>
                </a:cubicBezTo>
                <a:cubicBezTo>
                  <a:pt x="220" y="108"/>
                  <a:pt x="211" y="114"/>
                  <a:pt x="202" y="120"/>
                </a:cubicBezTo>
                <a:cubicBezTo>
                  <a:pt x="202" y="121"/>
                  <a:pt x="202" y="121"/>
                  <a:pt x="202" y="121"/>
                </a:cubicBezTo>
                <a:cubicBezTo>
                  <a:pt x="197" y="124"/>
                  <a:pt x="191" y="128"/>
                  <a:pt x="186" y="132"/>
                </a:cubicBezTo>
                <a:cubicBezTo>
                  <a:pt x="185" y="133"/>
                  <a:pt x="185" y="133"/>
                  <a:pt x="185" y="133"/>
                </a:cubicBezTo>
                <a:cubicBezTo>
                  <a:pt x="183" y="135"/>
                  <a:pt x="181" y="136"/>
                  <a:pt x="179" y="137"/>
                </a:cubicBezTo>
                <a:cubicBezTo>
                  <a:pt x="179" y="137"/>
                  <a:pt x="180" y="137"/>
                  <a:pt x="179" y="137"/>
                </a:cubicBezTo>
                <a:cubicBezTo>
                  <a:pt x="178" y="138"/>
                  <a:pt x="177" y="139"/>
                  <a:pt x="176" y="140"/>
                </a:cubicBezTo>
                <a:cubicBezTo>
                  <a:pt x="171" y="144"/>
                  <a:pt x="166" y="148"/>
                  <a:pt x="162" y="151"/>
                </a:cubicBezTo>
                <a:cubicBezTo>
                  <a:pt x="163" y="151"/>
                  <a:pt x="162" y="151"/>
                  <a:pt x="162" y="152"/>
                </a:cubicBezTo>
                <a:cubicBezTo>
                  <a:pt x="156" y="156"/>
                  <a:pt x="151" y="161"/>
                  <a:pt x="146" y="166"/>
                </a:cubicBezTo>
                <a:cubicBezTo>
                  <a:pt x="145" y="167"/>
                  <a:pt x="145" y="166"/>
                  <a:pt x="144" y="167"/>
                </a:cubicBezTo>
                <a:cubicBezTo>
                  <a:pt x="144" y="168"/>
                  <a:pt x="142" y="169"/>
                  <a:pt x="142" y="170"/>
                </a:cubicBezTo>
                <a:cubicBezTo>
                  <a:pt x="140" y="171"/>
                  <a:pt x="139" y="173"/>
                  <a:pt x="137" y="174"/>
                </a:cubicBezTo>
                <a:cubicBezTo>
                  <a:pt x="135" y="176"/>
                  <a:pt x="131" y="180"/>
                  <a:pt x="128" y="183"/>
                </a:cubicBezTo>
                <a:cubicBezTo>
                  <a:pt x="128" y="182"/>
                  <a:pt x="124" y="187"/>
                  <a:pt x="122" y="189"/>
                </a:cubicBezTo>
                <a:cubicBezTo>
                  <a:pt x="122" y="190"/>
                  <a:pt x="123" y="189"/>
                  <a:pt x="122" y="190"/>
                </a:cubicBezTo>
                <a:cubicBezTo>
                  <a:pt x="122" y="190"/>
                  <a:pt x="120" y="191"/>
                  <a:pt x="120" y="192"/>
                </a:cubicBezTo>
                <a:cubicBezTo>
                  <a:pt x="117" y="194"/>
                  <a:pt x="115" y="197"/>
                  <a:pt x="113" y="200"/>
                </a:cubicBezTo>
                <a:cubicBezTo>
                  <a:pt x="111" y="201"/>
                  <a:pt x="113" y="198"/>
                  <a:pt x="112" y="199"/>
                </a:cubicBezTo>
                <a:cubicBezTo>
                  <a:pt x="110" y="202"/>
                  <a:pt x="108" y="205"/>
                  <a:pt x="106" y="208"/>
                </a:cubicBezTo>
                <a:cubicBezTo>
                  <a:pt x="105" y="207"/>
                  <a:pt x="106" y="206"/>
                  <a:pt x="107" y="205"/>
                </a:cubicBezTo>
                <a:cubicBezTo>
                  <a:pt x="106" y="206"/>
                  <a:pt x="107" y="205"/>
                  <a:pt x="106" y="206"/>
                </a:cubicBezTo>
                <a:cubicBezTo>
                  <a:pt x="105" y="207"/>
                  <a:pt x="104" y="209"/>
                  <a:pt x="102" y="210"/>
                </a:cubicBezTo>
                <a:cubicBezTo>
                  <a:pt x="103" y="210"/>
                  <a:pt x="104" y="208"/>
                  <a:pt x="104" y="208"/>
                </a:cubicBezTo>
                <a:cubicBezTo>
                  <a:pt x="102" y="210"/>
                  <a:pt x="101" y="211"/>
                  <a:pt x="100" y="213"/>
                </a:cubicBezTo>
                <a:cubicBezTo>
                  <a:pt x="99" y="214"/>
                  <a:pt x="100" y="213"/>
                  <a:pt x="99" y="213"/>
                </a:cubicBezTo>
                <a:cubicBezTo>
                  <a:pt x="98" y="215"/>
                  <a:pt x="97" y="216"/>
                  <a:pt x="97" y="217"/>
                </a:cubicBezTo>
                <a:cubicBezTo>
                  <a:pt x="94" y="219"/>
                  <a:pt x="93" y="221"/>
                  <a:pt x="92" y="223"/>
                </a:cubicBezTo>
                <a:cubicBezTo>
                  <a:pt x="91" y="224"/>
                  <a:pt x="93" y="222"/>
                  <a:pt x="92" y="223"/>
                </a:cubicBezTo>
                <a:cubicBezTo>
                  <a:pt x="91" y="225"/>
                  <a:pt x="92" y="223"/>
                  <a:pt x="91" y="224"/>
                </a:cubicBezTo>
                <a:cubicBezTo>
                  <a:pt x="91" y="224"/>
                  <a:pt x="91" y="226"/>
                  <a:pt x="90" y="227"/>
                </a:cubicBezTo>
                <a:cubicBezTo>
                  <a:pt x="90" y="226"/>
                  <a:pt x="90" y="225"/>
                  <a:pt x="90" y="225"/>
                </a:cubicBezTo>
                <a:cubicBezTo>
                  <a:pt x="87" y="228"/>
                  <a:pt x="85" y="231"/>
                  <a:pt x="83" y="234"/>
                </a:cubicBezTo>
                <a:cubicBezTo>
                  <a:pt x="83" y="234"/>
                  <a:pt x="83" y="234"/>
                  <a:pt x="83" y="234"/>
                </a:cubicBezTo>
                <a:cubicBezTo>
                  <a:pt x="81" y="236"/>
                  <a:pt x="77" y="240"/>
                  <a:pt x="78" y="241"/>
                </a:cubicBezTo>
                <a:cubicBezTo>
                  <a:pt x="77" y="241"/>
                  <a:pt x="77" y="242"/>
                  <a:pt x="77" y="242"/>
                </a:cubicBezTo>
                <a:cubicBezTo>
                  <a:pt x="77" y="242"/>
                  <a:pt x="77" y="241"/>
                  <a:pt x="76" y="242"/>
                </a:cubicBezTo>
                <a:cubicBezTo>
                  <a:pt x="76" y="243"/>
                  <a:pt x="75" y="243"/>
                  <a:pt x="75" y="244"/>
                </a:cubicBezTo>
                <a:cubicBezTo>
                  <a:pt x="77" y="243"/>
                  <a:pt x="77" y="243"/>
                  <a:pt x="77" y="243"/>
                </a:cubicBezTo>
                <a:cubicBezTo>
                  <a:pt x="76" y="245"/>
                  <a:pt x="75" y="244"/>
                  <a:pt x="74" y="246"/>
                </a:cubicBezTo>
                <a:cubicBezTo>
                  <a:pt x="73" y="246"/>
                  <a:pt x="73" y="247"/>
                  <a:pt x="72" y="248"/>
                </a:cubicBezTo>
                <a:cubicBezTo>
                  <a:pt x="72" y="248"/>
                  <a:pt x="73" y="246"/>
                  <a:pt x="72" y="247"/>
                </a:cubicBezTo>
                <a:cubicBezTo>
                  <a:pt x="71" y="249"/>
                  <a:pt x="69" y="251"/>
                  <a:pt x="68" y="254"/>
                </a:cubicBezTo>
                <a:cubicBezTo>
                  <a:pt x="68" y="253"/>
                  <a:pt x="68" y="253"/>
                  <a:pt x="68" y="253"/>
                </a:cubicBezTo>
                <a:cubicBezTo>
                  <a:pt x="67" y="254"/>
                  <a:pt x="67" y="254"/>
                  <a:pt x="66" y="255"/>
                </a:cubicBezTo>
                <a:cubicBezTo>
                  <a:pt x="66" y="255"/>
                  <a:pt x="67" y="255"/>
                  <a:pt x="67" y="256"/>
                </a:cubicBezTo>
                <a:cubicBezTo>
                  <a:pt x="66" y="256"/>
                  <a:pt x="65" y="257"/>
                  <a:pt x="64" y="258"/>
                </a:cubicBezTo>
                <a:cubicBezTo>
                  <a:pt x="65" y="258"/>
                  <a:pt x="65" y="259"/>
                  <a:pt x="64" y="259"/>
                </a:cubicBezTo>
                <a:cubicBezTo>
                  <a:pt x="64" y="258"/>
                  <a:pt x="63" y="261"/>
                  <a:pt x="62" y="262"/>
                </a:cubicBezTo>
                <a:cubicBezTo>
                  <a:pt x="62" y="262"/>
                  <a:pt x="62" y="260"/>
                  <a:pt x="62" y="260"/>
                </a:cubicBezTo>
                <a:cubicBezTo>
                  <a:pt x="62" y="262"/>
                  <a:pt x="61" y="263"/>
                  <a:pt x="60" y="264"/>
                </a:cubicBezTo>
                <a:cubicBezTo>
                  <a:pt x="61" y="263"/>
                  <a:pt x="59" y="266"/>
                  <a:pt x="59" y="267"/>
                </a:cubicBezTo>
                <a:cubicBezTo>
                  <a:pt x="59" y="266"/>
                  <a:pt x="60" y="265"/>
                  <a:pt x="59" y="265"/>
                </a:cubicBezTo>
                <a:cubicBezTo>
                  <a:pt x="58" y="266"/>
                  <a:pt x="58" y="267"/>
                  <a:pt x="58" y="267"/>
                </a:cubicBezTo>
                <a:cubicBezTo>
                  <a:pt x="58" y="265"/>
                  <a:pt x="55" y="271"/>
                  <a:pt x="53" y="273"/>
                </a:cubicBezTo>
                <a:cubicBezTo>
                  <a:pt x="54" y="272"/>
                  <a:pt x="54" y="272"/>
                  <a:pt x="54" y="273"/>
                </a:cubicBezTo>
                <a:cubicBezTo>
                  <a:pt x="53" y="274"/>
                  <a:pt x="53" y="273"/>
                  <a:pt x="53" y="274"/>
                </a:cubicBezTo>
                <a:cubicBezTo>
                  <a:pt x="51" y="275"/>
                  <a:pt x="51" y="275"/>
                  <a:pt x="51" y="275"/>
                </a:cubicBezTo>
                <a:cubicBezTo>
                  <a:pt x="52" y="274"/>
                  <a:pt x="51" y="275"/>
                  <a:pt x="51" y="274"/>
                </a:cubicBezTo>
                <a:cubicBezTo>
                  <a:pt x="52" y="273"/>
                  <a:pt x="53" y="273"/>
                  <a:pt x="53" y="270"/>
                </a:cubicBezTo>
                <a:cubicBezTo>
                  <a:pt x="55" y="270"/>
                  <a:pt x="54" y="269"/>
                  <a:pt x="56" y="268"/>
                </a:cubicBezTo>
                <a:cubicBezTo>
                  <a:pt x="56" y="268"/>
                  <a:pt x="56" y="266"/>
                  <a:pt x="57" y="266"/>
                </a:cubicBezTo>
                <a:cubicBezTo>
                  <a:pt x="57" y="266"/>
                  <a:pt x="57" y="267"/>
                  <a:pt x="57" y="267"/>
                </a:cubicBezTo>
                <a:cubicBezTo>
                  <a:pt x="57" y="266"/>
                  <a:pt x="58" y="267"/>
                  <a:pt x="58" y="265"/>
                </a:cubicBezTo>
                <a:cubicBezTo>
                  <a:pt x="58" y="265"/>
                  <a:pt x="57" y="265"/>
                  <a:pt x="58" y="264"/>
                </a:cubicBezTo>
                <a:cubicBezTo>
                  <a:pt x="59" y="263"/>
                  <a:pt x="57" y="266"/>
                  <a:pt x="59" y="264"/>
                </a:cubicBezTo>
                <a:cubicBezTo>
                  <a:pt x="59" y="262"/>
                  <a:pt x="61" y="262"/>
                  <a:pt x="62" y="260"/>
                </a:cubicBezTo>
                <a:cubicBezTo>
                  <a:pt x="61" y="260"/>
                  <a:pt x="60" y="261"/>
                  <a:pt x="60" y="260"/>
                </a:cubicBezTo>
                <a:cubicBezTo>
                  <a:pt x="61" y="259"/>
                  <a:pt x="61" y="259"/>
                  <a:pt x="62" y="259"/>
                </a:cubicBezTo>
                <a:cubicBezTo>
                  <a:pt x="63" y="256"/>
                  <a:pt x="65" y="254"/>
                  <a:pt x="67" y="251"/>
                </a:cubicBezTo>
                <a:cubicBezTo>
                  <a:pt x="67" y="251"/>
                  <a:pt x="67" y="251"/>
                  <a:pt x="67" y="251"/>
                </a:cubicBezTo>
                <a:cubicBezTo>
                  <a:pt x="66" y="251"/>
                  <a:pt x="66" y="252"/>
                  <a:pt x="66" y="252"/>
                </a:cubicBezTo>
                <a:cubicBezTo>
                  <a:pt x="66" y="250"/>
                  <a:pt x="67" y="251"/>
                  <a:pt x="68" y="250"/>
                </a:cubicBezTo>
                <a:cubicBezTo>
                  <a:pt x="68" y="249"/>
                  <a:pt x="68" y="249"/>
                  <a:pt x="69" y="248"/>
                </a:cubicBezTo>
                <a:cubicBezTo>
                  <a:pt x="68" y="250"/>
                  <a:pt x="69" y="248"/>
                  <a:pt x="70" y="248"/>
                </a:cubicBezTo>
                <a:cubicBezTo>
                  <a:pt x="71" y="245"/>
                  <a:pt x="75" y="240"/>
                  <a:pt x="75" y="239"/>
                </a:cubicBezTo>
                <a:cubicBezTo>
                  <a:pt x="76" y="238"/>
                  <a:pt x="76" y="239"/>
                  <a:pt x="76" y="238"/>
                </a:cubicBezTo>
                <a:cubicBezTo>
                  <a:pt x="78" y="237"/>
                  <a:pt x="79" y="235"/>
                  <a:pt x="80" y="233"/>
                </a:cubicBezTo>
                <a:cubicBezTo>
                  <a:pt x="80" y="234"/>
                  <a:pt x="80" y="234"/>
                  <a:pt x="80" y="234"/>
                </a:cubicBezTo>
                <a:cubicBezTo>
                  <a:pt x="81" y="233"/>
                  <a:pt x="81" y="233"/>
                  <a:pt x="81" y="232"/>
                </a:cubicBezTo>
                <a:cubicBezTo>
                  <a:pt x="81" y="232"/>
                  <a:pt x="80" y="232"/>
                  <a:pt x="80" y="232"/>
                </a:cubicBezTo>
                <a:cubicBezTo>
                  <a:pt x="81" y="231"/>
                  <a:pt x="81" y="230"/>
                  <a:pt x="82" y="230"/>
                </a:cubicBezTo>
                <a:cubicBezTo>
                  <a:pt x="82" y="231"/>
                  <a:pt x="82" y="231"/>
                  <a:pt x="83" y="231"/>
                </a:cubicBezTo>
                <a:cubicBezTo>
                  <a:pt x="84" y="228"/>
                  <a:pt x="87" y="226"/>
                  <a:pt x="87" y="224"/>
                </a:cubicBezTo>
                <a:cubicBezTo>
                  <a:pt x="88" y="223"/>
                  <a:pt x="88" y="223"/>
                  <a:pt x="88" y="223"/>
                </a:cubicBezTo>
                <a:cubicBezTo>
                  <a:pt x="88" y="223"/>
                  <a:pt x="90" y="221"/>
                  <a:pt x="89" y="222"/>
                </a:cubicBezTo>
                <a:cubicBezTo>
                  <a:pt x="89" y="222"/>
                  <a:pt x="88" y="223"/>
                  <a:pt x="88" y="222"/>
                </a:cubicBezTo>
                <a:cubicBezTo>
                  <a:pt x="90" y="221"/>
                  <a:pt x="91" y="219"/>
                  <a:pt x="92" y="218"/>
                </a:cubicBezTo>
                <a:cubicBezTo>
                  <a:pt x="92" y="218"/>
                  <a:pt x="92" y="218"/>
                  <a:pt x="92" y="218"/>
                </a:cubicBezTo>
                <a:cubicBezTo>
                  <a:pt x="92" y="218"/>
                  <a:pt x="91" y="218"/>
                  <a:pt x="91" y="219"/>
                </a:cubicBezTo>
                <a:cubicBezTo>
                  <a:pt x="93" y="215"/>
                  <a:pt x="97" y="213"/>
                  <a:pt x="99" y="209"/>
                </a:cubicBezTo>
                <a:cubicBezTo>
                  <a:pt x="100" y="208"/>
                  <a:pt x="98" y="209"/>
                  <a:pt x="99" y="209"/>
                </a:cubicBezTo>
                <a:cubicBezTo>
                  <a:pt x="101" y="207"/>
                  <a:pt x="103" y="205"/>
                  <a:pt x="104" y="203"/>
                </a:cubicBezTo>
                <a:cubicBezTo>
                  <a:pt x="106" y="200"/>
                  <a:pt x="110" y="198"/>
                  <a:pt x="110" y="196"/>
                </a:cubicBezTo>
                <a:cubicBezTo>
                  <a:pt x="111" y="196"/>
                  <a:pt x="112" y="193"/>
                  <a:pt x="114" y="193"/>
                </a:cubicBezTo>
                <a:cubicBezTo>
                  <a:pt x="114" y="191"/>
                  <a:pt x="115" y="191"/>
                  <a:pt x="116" y="189"/>
                </a:cubicBezTo>
                <a:cubicBezTo>
                  <a:pt x="117" y="190"/>
                  <a:pt x="120" y="186"/>
                  <a:pt x="120" y="185"/>
                </a:cubicBezTo>
                <a:cubicBezTo>
                  <a:pt x="122" y="184"/>
                  <a:pt x="121" y="185"/>
                  <a:pt x="121" y="185"/>
                </a:cubicBezTo>
                <a:cubicBezTo>
                  <a:pt x="122" y="184"/>
                  <a:pt x="123" y="184"/>
                  <a:pt x="123" y="183"/>
                </a:cubicBezTo>
                <a:cubicBezTo>
                  <a:pt x="123" y="183"/>
                  <a:pt x="123" y="182"/>
                  <a:pt x="124" y="181"/>
                </a:cubicBezTo>
                <a:cubicBezTo>
                  <a:pt x="124" y="181"/>
                  <a:pt x="123" y="183"/>
                  <a:pt x="124" y="182"/>
                </a:cubicBezTo>
                <a:cubicBezTo>
                  <a:pt x="125" y="182"/>
                  <a:pt x="125" y="180"/>
                  <a:pt x="126" y="179"/>
                </a:cubicBezTo>
                <a:cubicBezTo>
                  <a:pt x="126" y="180"/>
                  <a:pt x="127" y="179"/>
                  <a:pt x="128" y="179"/>
                </a:cubicBezTo>
                <a:cubicBezTo>
                  <a:pt x="128" y="177"/>
                  <a:pt x="130" y="176"/>
                  <a:pt x="130" y="174"/>
                </a:cubicBezTo>
                <a:cubicBezTo>
                  <a:pt x="130" y="175"/>
                  <a:pt x="129" y="175"/>
                  <a:pt x="129" y="174"/>
                </a:cubicBezTo>
                <a:cubicBezTo>
                  <a:pt x="130" y="174"/>
                  <a:pt x="130" y="174"/>
                  <a:pt x="130" y="174"/>
                </a:cubicBezTo>
                <a:cubicBezTo>
                  <a:pt x="130" y="173"/>
                  <a:pt x="129" y="174"/>
                  <a:pt x="129" y="174"/>
                </a:cubicBezTo>
                <a:cubicBezTo>
                  <a:pt x="132" y="172"/>
                  <a:pt x="131" y="172"/>
                  <a:pt x="134" y="170"/>
                </a:cubicBezTo>
                <a:cubicBezTo>
                  <a:pt x="133" y="171"/>
                  <a:pt x="131" y="173"/>
                  <a:pt x="133" y="172"/>
                </a:cubicBezTo>
                <a:cubicBezTo>
                  <a:pt x="133" y="173"/>
                  <a:pt x="131" y="174"/>
                  <a:pt x="131" y="174"/>
                </a:cubicBezTo>
                <a:cubicBezTo>
                  <a:pt x="132" y="173"/>
                  <a:pt x="132" y="172"/>
                  <a:pt x="134" y="172"/>
                </a:cubicBezTo>
                <a:cubicBezTo>
                  <a:pt x="134" y="171"/>
                  <a:pt x="135" y="171"/>
                  <a:pt x="136" y="169"/>
                </a:cubicBezTo>
                <a:cubicBezTo>
                  <a:pt x="135" y="170"/>
                  <a:pt x="135" y="170"/>
                  <a:pt x="134" y="171"/>
                </a:cubicBezTo>
                <a:cubicBezTo>
                  <a:pt x="135" y="170"/>
                  <a:pt x="134" y="170"/>
                  <a:pt x="134" y="170"/>
                </a:cubicBezTo>
                <a:cubicBezTo>
                  <a:pt x="134" y="169"/>
                  <a:pt x="135" y="168"/>
                  <a:pt x="136" y="168"/>
                </a:cubicBezTo>
                <a:cubicBezTo>
                  <a:pt x="135" y="168"/>
                  <a:pt x="135" y="169"/>
                  <a:pt x="135" y="169"/>
                </a:cubicBezTo>
                <a:cubicBezTo>
                  <a:pt x="136" y="169"/>
                  <a:pt x="136" y="169"/>
                  <a:pt x="136" y="168"/>
                </a:cubicBezTo>
                <a:cubicBezTo>
                  <a:pt x="137" y="167"/>
                  <a:pt x="136" y="168"/>
                  <a:pt x="136" y="167"/>
                </a:cubicBezTo>
                <a:cubicBezTo>
                  <a:pt x="139" y="165"/>
                  <a:pt x="142" y="161"/>
                  <a:pt x="144" y="161"/>
                </a:cubicBezTo>
                <a:cubicBezTo>
                  <a:pt x="144" y="161"/>
                  <a:pt x="146" y="159"/>
                  <a:pt x="145" y="159"/>
                </a:cubicBezTo>
                <a:cubicBezTo>
                  <a:pt x="145" y="159"/>
                  <a:pt x="143" y="161"/>
                  <a:pt x="143" y="160"/>
                </a:cubicBezTo>
                <a:cubicBezTo>
                  <a:pt x="145" y="159"/>
                  <a:pt x="148" y="155"/>
                  <a:pt x="148" y="157"/>
                </a:cubicBezTo>
                <a:cubicBezTo>
                  <a:pt x="149" y="157"/>
                  <a:pt x="149" y="157"/>
                  <a:pt x="149" y="156"/>
                </a:cubicBezTo>
                <a:cubicBezTo>
                  <a:pt x="150" y="155"/>
                  <a:pt x="149" y="156"/>
                  <a:pt x="149" y="155"/>
                </a:cubicBezTo>
                <a:cubicBezTo>
                  <a:pt x="153" y="152"/>
                  <a:pt x="159" y="147"/>
                  <a:pt x="161" y="144"/>
                </a:cubicBezTo>
                <a:cubicBezTo>
                  <a:pt x="166" y="141"/>
                  <a:pt x="170" y="137"/>
                  <a:pt x="175" y="134"/>
                </a:cubicBezTo>
                <a:cubicBezTo>
                  <a:pt x="175" y="134"/>
                  <a:pt x="174" y="134"/>
                  <a:pt x="174" y="134"/>
                </a:cubicBezTo>
                <a:cubicBezTo>
                  <a:pt x="178" y="132"/>
                  <a:pt x="183" y="127"/>
                  <a:pt x="187" y="124"/>
                </a:cubicBezTo>
                <a:cubicBezTo>
                  <a:pt x="188" y="124"/>
                  <a:pt x="187" y="124"/>
                  <a:pt x="187" y="123"/>
                </a:cubicBezTo>
                <a:cubicBezTo>
                  <a:pt x="191" y="122"/>
                  <a:pt x="193" y="119"/>
                  <a:pt x="196" y="117"/>
                </a:cubicBezTo>
                <a:cubicBezTo>
                  <a:pt x="196" y="117"/>
                  <a:pt x="196" y="117"/>
                  <a:pt x="196" y="117"/>
                </a:cubicBezTo>
                <a:cubicBezTo>
                  <a:pt x="198" y="116"/>
                  <a:pt x="200" y="115"/>
                  <a:pt x="201" y="114"/>
                </a:cubicBezTo>
                <a:cubicBezTo>
                  <a:pt x="204" y="112"/>
                  <a:pt x="207" y="109"/>
                  <a:pt x="211" y="108"/>
                </a:cubicBezTo>
                <a:cubicBezTo>
                  <a:pt x="210" y="107"/>
                  <a:pt x="213" y="106"/>
                  <a:pt x="213" y="107"/>
                </a:cubicBezTo>
                <a:cubicBezTo>
                  <a:pt x="212" y="107"/>
                  <a:pt x="210" y="108"/>
                  <a:pt x="211" y="108"/>
                </a:cubicBezTo>
                <a:cubicBezTo>
                  <a:pt x="212" y="107"/>
                  <a:pt x="212" y="108"/>
                  <a:pt x="213" y="108"/>
                </a:cubicBezTo>
                <a:cubicBezTo>
                  <a:pt x="215" y="106"/>
                  <a:pt x="214" y="106"/>
                  <a:pt x="214" y="106"/>
                </a:cubicBezTo>
                <a:cubicBezTo>
                  <a:pt x="216" y="104"/>
                  <a:pt x="219" y="102"/>
                  <a:pt x="221" y="101"/>
                </a:cubicBezTo>
                <a:cubicBezTo>
                  <a:pt x="222" y="100"/>
                  <a:pt x="222" y="101"/>
                  <a:pt x="222" y="101"/>
                </a:cubicBezTo>
                <a:cubicBezTo>
                  <a:pt x="228" y="96"/>
                  <a:pt x="237" y="92"/>
                  <a:pt x="242" y="88"/>
                </a:cubicBezTo>
                <a:cubicBezTo>
                  <a:pt x="244" y="88"/>
                  <a:pt x="244" y="88"/>
                  <a:pt x="245" y="87"/>
                </a:cubicBezTo>
                <a:cubicBezTo>
                  <a:pt x="245" y="87"/>
                  <a:pt x="245" y="87"/>
                  <a:pt x="245" y="87"/>
                </a:cubicBezTo>
                <a:cubicBezTo>
                  <a:pt x="256" y="81"/>
                  <a:pt x="266" y="76"/>
                  <a:pt x="277" y="71"/>
                </a:cubicBezTo>
                <a:cubicBezTo>
                  <a:pt x="277" y="71"/>
                  <a:pt x="280" y="70"/>
                  <a:pt x="282" y="69"/>
                </a:cubicBezTo>
                <a:cubicBezTo>
                  <a:pt x="284" y="68"/>
                  <a:pt x="285" y="68"/>
                  <a:pt x="287" y="67"/>
                </a:cubicBezTo>
                <a:cubicBezTo>
                  <a:pt x="288" y="66"/>
                  <a:pt x="296" y="63"/>
                  <a:pt x="299" y="62"/>
                </a:cubicBezTo>
                <a:cubicBezTo>
                  <a:pt x="299" y="62"/>
                  <a:pt x="299" y="62"/>
                  <a:pt x="300" y="62"/>
                </a:cubicBezTo>
                <a:cubicBezTo>
                  <a:pt x="302" y="60"/>
                  <a:pt x="306" y="60"/>
                  <a:pt x="307" y="59"/>
                </a:cubicBezTo>
                <a:cubicBezTo>
                  <a:pt x="307" y="59"/>
                  <a:pt x="308" y="59"/>
                  <a:pt x="308" y="59"/>
                </a:cubicBezTo>
                <a:cubicBezTo>
                  <a:pt x="309" y="59"/>
                  <a:pt x="309" y="59"/>
                  <a:pt x="309" y="58"/>
                </a:cubicBezTo>
                <a:cubicBezTo>
                  <a:pt x="311" y="58"/>
                  <a:pt x="311" y="58"/>
                  <a:pt x="311" y="58"/>
                </a:cubicBezTo>
                <a:cubicBezTo>
                  <a:pt x="313" y="57"/>
                  <a:pt x="315" y="57"/>
                  <a:pt x="317" y="56"/>
                </a:cubicBezTo>
                <a:cubicBezTo>
                  <a:pt x="317" y="56"/>
                  <a:pt x="317" y="56"/>
                  <a:pt x="317" y="56"/>
                </a:cubicBezTo>
                <a:cubicBezTo>
                  <a:pt x="319" y="55"/>
                  <a:pt x="321" y="55"/>
                  <a:pt x="322" y="54"/>
                </a:cubicBezTo>
                <a:cubicBezTo>
                  <a:pt x="321" y="55"/>
                  <a:pt x="323" y="55"/>
                  <a:pt x="323" y="54"/>
                </a:cubicBezTo>
                <a:cubicBezTo>
                  <a:pt x="325" y="54"/>
                  <a:pt x="322" y="54"/>
                  <a:pt x="324" y="54"/>
                </a:cubicBezTo>
                <a:cubicBezTo>
                  <a:pt x="326" y="54"/>
                  <a:pt x="329" y="53"/>
                  <a:pt x="331" y="52"/>
                </a:cubicBezTo>
                <a:cubicBezTo>
                  <a:pt x="332" y="52"/>
                  <a:pt x="334" y="51"/>
                  <a:pt x="337" y="50"/>
                </a:cubicBezTo>
                <a:cubicBezTo>
                  <a:pt x="339" y="50"/>
                  <a:pt x="342" y="49"/>
                  <a:pt x="343" y="49"/>
                </a:cubicBezTo>
                <a:cubicBezTo>
                  <a:pt x="350" y="48"/>
                  <a:pt x="356" y="45"/>
                  <a:pt x="363" y="45"/>
                </a:cubicBezTo>
                <a:cubicBezTo>
                  <a:pt x="362" y="45"/>
                  <a:pt x="362" y="45"/>
                  <a:pt x="362" y="44"/>
                </a:cubicBezTo>
                <a:cubicBezTo>
                  <a:pt x="363" y="44"/>
                  <a:pt x="362" y="45"/>
                  <a:pt x="363" y="45"/>
                </a:cubicBezTo>
                <a:cubicBezTo>
                  <a:pt x="367" y="43"/>
                  <a:pt x="374" y="43"/>
                  <a:pt x="380" y="42"/>
                </a:cubicBezTo>
                <a:cubicBezTo>
                  <a:pt x="380" y="42"/>
                  <a:pt x="380" y="42"/>
                  <a:pt x="380" y="42"/>
                </a:cubicBezTo>
                <a:cubicBezTo>
                  <a:pt x="384" y="41"/>
                  <a:pt x="387" y="41"/>
                  <a:pt x="391" y="41"/>
                </a:cubicBezTo>
                <a:cubicBezTo>
                  <a:pt x="395" y="40"/>
                  <a:pt x="400" y="39"/>
                  <a:pt x="404" y="40"/>
                </a:cubicBezTo>
                <a:cubicBezTo>
                  <a:pt x="405" y="40"/>
                  <a:pt x="404" y="39"/>
                  <a:pt x="404" y="39"/>
                </a:cubicBezTo>
                <a:cubicBezTo>
                  <a:pt x="406" y="40"/>
                  <a:pt x="407" y="39"/>
                  <a:pt x="408" y="39"/>
                </a:cubicBezTo>
                <a:cubicBezTo>
                  <a:pt x="408" y="39"/>
                  <a:pt x="407" y="39"/>
                  <a:pt x="407" y="39"/>
                </a:cubicBezTo>
                <a:cubicBezTo>
                  <a:pt x="408" y="39"/>
                  <a:pt x="409" y="39"/>
                  <a:pt x="409" y="39"/>
                </a:cubicBezTo>
                <a:cubicBezTo>
                  <a:pt x="417" y="39"/>
                  <a:pt x="425" y="38"/>
                  <a:pt x="433" y="39"/>
                </a:cubicBezTo>
                <a:cubicBezTo>
                  <a:pt x="434" y="39"/>
                  <a:pt x="434" y="39"/>
                  <a:pt x="434" y="38"/>
                </a:cubicBezTo>
                <a:cubicBezTo>
                  <a:pt x="381" y="36"/>
                  <a:pt x="328" y="48"/>
                  <a:pt x="279" y="69"/>
                </a:cubicBezTo>
                <a:cubicBezTo>
                  <a:pt x="230" y="90"/>
                  <a:pt x="185" y="121"/>
                  <a:pt x="145" y="157"/>
                </a:cubicBezTo>
                <a:cubicBezTo>
                  <a:pt x="142" y="160"/>
                  <a:pt x="138" y="164"/>
                  <a:pt x="136" y="165"/>
                </a:cubicBezTo>
                <a:cubicBezTo>
                  <a:pt x="134" y="167"/>
                  <a:pt x="133" y="169"/>
                  <a:pt x="131" y="170"/>
                </a:cubicBezTo>
                <a:cubicBezTo>
                  <a:pt x="131" y="171"/>
                  <a:pt x="130" y="171"/>
                  <a:pt x="130" y="171"/>
                </a:cubicBezTo>
                <a:cubicBezTo>
                  <a:pt x="130" y="172"/>
                  <a:pt x="127" y="174"/>
                  <a:pt x="126" y="175"/>
                </a:cubicBezTo>
                <a:cubicBezTo>
                  <a:pt x="124" y="176"/>
                  <a:pt x="123" y="179"/>
                  <a:pt x="122" y="180"/>
                </a:cubicBezTo>
                <a:cubicBezTo>
                  <a:pt x="122" y="179"/>
                  <a:pt x="123" y="178"/>
                  <a:pt x="124" y="177"/>
                </a:cubicBezTo>
                <a:cubicBezTo>
                  <a:pt x="121" y="178"/>
                  <a:pt x="119" y="183"/>
                  <a:pt x="116" y="185"/>
                </a:cubicBezTo>
                <a:cubicBezTo>
                  <a:pt x="114" y="188"/>
                  <a:pt x="109" y="192"/>
                  <a:pt x="109" y="194"/>
                </a:cubicBezTo>
                <a:cubicBezTo>
                  <a:pt x="108" y="194"/>
                  <a:pt x="108" y="195"/>
                  <a:pt x="107" y="195"/>
                </a:cubicBezTo>
                <a:cubicBezTo>
                  <a:pt x="107" y="196"/>
                  <a:pt x="105" y="199"/>
                  <a:pt x="104" y="198"/>
                </a:cubicBezTo>
                <a:cubicBezTo>
                  <a:pt x="102" y="200"/>
                  <a:pt x="101" y="203"/>
                  <a:pt x="98" y="205"/>
                </a:cubicBezTo>
                <a:cubicBezTo>
                  <a:pt x="98" y="205"/>
                  <a:pt x="99" y="203"/>
                  <a:pt x="98" y="204"/>
                </a:cubicBezTo>
                <a:cubicBezTo>
                  <a:pt x="98" y="204"/>
                  <a:pt x="97" y="206"/>
                  <a:pt x="98" y="205"/>
                </a:cubicBezTo>
                <a:cubicBezTo>
                  <a:pt x="96" y="208"/>
                  <a:pt x="93" y="210"/>
                  <a:pt x="91" y="213"/>
                </a:cubicBezTo>
                <a:cubicBezTo>
                  <a:pt x="91" y="213"/>
                  <a:pt x="90" y="215"/>
                  <a:pt x="90" y="215"/>
                </a:cubicBezTo>
                <a:cubicBezTo>
                  <a:pt x="90" y="216"/>
                  <a:pt x="90" y="215"/>
                  <a:pt x="90" y="215"/>
                </a:cubicBezTo>
                <a:cubicBezTo>
                  <a:pt x="89" y="217"/>
                  <a:pt x="87" y="218"/>
                  <a:pt x="87" y="219"/>
                </a:cubicBezTo>
                <a:cubicBezTo>
                  <a:pt x="86" y="220"/>
                  <a:pt x="85" y="221"/>
                  <a:pt x="85" y="222"/>
                </a:cubicBezTo>
                <a:cubicBezTo>
                  <a:pt x="82" y="223"/>
                  <a:pt x="79" y="229"/>
                  <a:pt x="76" y="232"/>
                </a:cubicBezTo>
                <a:cubicBezTo>
                  <a:pt x="74" y="236"/>
                  <a:pt x="70" y="238"/>
                  <a:pt x="68" y="243"/>
                </a:cubicBezTo>
                <a:cubicBezTo>
                  <a:pt x="67" y="243"/>
                  <a:pt x="68" y="244"/>
                  <a:pt x="67" y="244"/>
                </a:cubicBezTo>
                <a:cubicBezTo>
                  <a:pt x="68" y="242"/>
                  <a:pt x="70" y="239"/>
                  <a:pt x="72" y="236"/>
                </a:cubicBezTo>
                <a:cubicBezTo>
                  <a:pt x="72" y="236"/>
                  <a:pt x="72" y="236"/>
                  <a:pt x="71" y="236"/>
                </a:cubicBezTo>
                <a:cubicBezTo>
                  <a:pt x="71" y="236"/>
                  <a:pt x="70" y="237"/>
                  <a:pt x="70" y="238"/>
                </a:cubicBezTo>
                <a:cubicBezTo>
                  <a:pt x="69" y="239"/>
                  <a:pt x="71" y="236"/>
                  <a:pt x="69" y="238"/>
                </a:cubicBezTo>
                <a:cubicBezTo>
                  <a:pt x="69" y="238"/>
                  <a:pt x="67" y="241"/>
                  <a:pt x="68" y="241"/>
                </a:cubicBezTo>
                <a:cubicBezTo>
                  <a:pt x="67" y="242"/>
                  <a:pt x="67" y="243"/>
                  <a:pt x="66" y="244"/>
                </a:cubicBezTo>
                <a:cubicBezTo>
                  <a:pt x="67" y="243"/>
                  <a:pt x="66" y="244"/>
                  <a:pt x="66" y="245"/>
                </a:cubicBezTo>
                <a:cubicBezTo>
                  <a:pt x="64" y="246"/>
                  <a:pt x="64" y="248"/>
                  <a:pt x="63" y="249"/>
                </a:cubicBezTo>
                <a:cubicBezTo>
                  <a:pt x="63" y="250"/>
                  <a:pt x="63" y="249"/>
                  <a:pt x="63" y="249"/>
                </a:cubicBezTo>
                <a:cubicBezTo>
                  <a:pt x="62" y="251"/>
                  <a:pt x="59" y="254"/>
                  <a:pt x="59" y="255"/>
                </a:cubicBezTo>
                <a:cubicBezTo>
                  <a:pt x="60" y="253"/>
                  <a:pt x="60" y="252"/>
                  <a:pt x="61" y="250"/>
                </a:cubicBezTo>
                <a:cubicBezTo>
                  <a:pt x="60" y="251"/>
                  <a:pt x="61" y="250"/>
                  <a:pt x="59" y="251"/>
                </a:cubicBezTo>
                <a:cubicBezTo>
                  <a:pt x="60" y="251"/>
                  <a:pt x="59" y="252"/>
                  <a:pt x="59" y="253"/>
                </a:cubicBezTo>
                <a:cubicBezTo>
                  <a:pt x="59" y="252"/>
                  <a:pt x="54" y="258"/>
                  <a:pt x="54" y="260"/>
                </a:cubicBezTo>
                <a:cubicBezTo>
                  <a:pt x="53" y="261"/>
                  <a:pt x="54" y="259"/>
                  <a:pt x="53" y="260"/>
                </a:cubicBezTo>
                <a:cubicBezTo>
                  <a:pt x="53" y="260"/>
                  <a:pt x="53" y="260"/>
                  <a:pt x="52" y="261"/>
                </a:cubicBezTo>
                <a:cubicBezTo>
                  <a:pt x="53" y="261"/>
                  <a:pt x="52" y="262"/>
                  <a:pt x="54" y="261"/>
                </a:cubicBezTo>
                <a:cubicBezTo>
                  <a:pt x="53" y="262"/>
                  <a:pt x="52" y="263"/>
                  <a:pt x="52" y="264"/>
                </a:cubicBezTo>
                <a:cubicBezTo>
                  <a:pt x="52" y="264"/>
                  <a:pt x="53" y="262"/>
                  <a:pt x="53" y="262"/>
                </a:cubicBezTo>
                <a:cubicBezTo>
                  <a:pt x="52" y="263"/>
                  <a:pt x="52" y="265"/>
                  <a:pt x="51" y="265"/>
                </a:cubicBezTo>
                <a:cubicBezTo>
                  <a:pt x="51" y="264"/>
                  <a:pt x="52" y="263"/>
                  <a:pt x="52" y="263"/>
                </a:cubicBezTo>
                <a:cubicBezTo>
                  <a:pt x="51" y="264"/>
                  <a:pt x="50" y="265"/>
                  <a:pt x="50" y="266"/>
                </a:cubicBezTo>
                <a:cubicBezTo>
                  <a:pt x="50" y="265"/>
                  <a:pt x="49" y="266"/>
                  <a:pt x="49" y="265"/>
                </a:cubicBezTo>
                <a:cubicBezTo>
                  <a:pt x="49" y="265"/>
                  <a:pt x="50" y="262"/>
                  <a:pt x="49" y="263"/>
                </a:cubicBezTo>
                <a:cubicBezTo>
                  <a:pt x="49" y="264"/>
                  <a:pt x="49" y="265"/>
                  <a:pt x="48" y="265"/>
                </a:cubicBezTo>
                <a:cubicBezTo>
                  <a:pt x="49" y="264"/>
                  <a:pt x="47" y="267"/>
                  <a:pt x="47" y="265"/>
                </a:cubicBezTo>
                <a:cubicBezTo>
                  <a:pt x="47" y="266"/>
                  <a:pt x="46" y="269"/>
                  <a:pt x="47" y="267"/>
                </a:cubicBezTo>
                <a:cubicBezTo>
                  <a:pt x="47" y="266"/>
                  <a:pt x="48" y="267"/>
                  <a:pt x="48" y="267"/>
                </a:cubicBezTo>
                <a:cubicBezTo>
                  <a:pt x="48" y="266"/>
                  <a:pt x="48" y="266"/>
                  <a:pt x="49" y="266"/>
                </a:cubicBezTo>
                <a:cubicBezTo>
                  <a:pt x="48" y="266"/>
                  <a:pt x="49" y="266"/>
                  <a:pt x="49" y="267"/>
                </a:cubicBezTo>
                <a:cubicBezTo>
                  <a:pt x="48" y="268"/>
                  <a:pt x="48" y="267"/>
                  <a:pt x="47" y="268"/>
                </a:cubicBezTo>
                <a:cubicBezTo>
                  <a:pt x="47" y="268"/>
                  <a:pt x="46" y="269"/>
                  <a:pt x="46" y="270"/>
                </a:cubicBezTo>
                <a:cubicBezTo>
                  <a:pt x="47" y="269"/>
                  <a:pt x="47" y="268"/>
                  <a:pt x="47" y="269"/>
                </a:cubicBezTo>
                <a:cubicBezTo>
                  <a:pt x="46" y="270"/>
                  <a:pt x="45" y="273"/>
                  <a:pt x="43" y="274"/>
                </a:cubicBezTo>
                <a:cubicBezTo>
                  <a:pt x="45" y="272"/>
                  <a:pt x="45" y="271"/>
                  <a:pt x="46" y="268"/>
                </a:cubicBezTo>
                <a:cubicBezTo>
                  <a:pt x="46" y="268"/>
                  <a:pt x="46" y="268"/>
                  <a:pt x="46" y="268"/>
                </a:cubicBezTo>
                <a:cubicBezTo>
                  <a:pt x="44" y="271"/>
                  <a:pt x="43" y="273"/>
                  <a:pt x="42" y="276"/>
                </a:cubicBezTo>
                <a:cubicBezTo>
                  <a:pt x="41" y="276"/>
                  <a:pt x="41" y="276"/>
                  <a:pt x="41" y="275"/>
                </a:cubicBezTo>
                <a:cubicBezTo>
                  <a:pt x="41" y="276"/>
                  <a:pt x="41" y="276"/>
                  <a:pt x="41" y="276"/>
                </a:cubicBezTo>
                <a:cubicBezTo>
                  <a:pt x="41" y="277"/>
                  <a:pt x="41" y="276"/>
                  <a:pt x="41" y="277"/>
                </a:cubicBezTo>
                <a:cubicBezTo>
                  <a:pt x="41" y="278"/>
                  <a:pt x="40" y="280"/>
                  <a:pt x="39" y="280"/>
                </a:cubicBezTo>
                <a:cubicBezTo>
                  <a:pt x="38" y="281"/>
                  <a:pt x="37" y="285"/>
                  <a:pt x="36" y="286"/>
                </a:cubicBezTo>
                <a:cubicBezTo>
                  <a:pt x="36" y="285"/>
                  <a:pt x="37" y="283"/>
                  <a:pt x="38" y="280"/>
                </a:cubicBezTo>
                <a:cubicBezTo>
                  <a:pt x="37" y="282"/>
                  <a:pt x="36" y="285"/>
                  <a:pt x="35" y="286"/>
                </a:cubicBezTo>
                <a:cubicBezTo>
                  <a:pt x="36" y="285"/>
                  <a:pt x="35" y="287"/>
                  <a:pt x="35" y="287"/>
                </a:cubicBezTo>
                <a:cubicBezTo>
                  <a:pt x="35" y="287"/>
                  <a:pt x="35" y="288"/>
                  <a:pt x="35" y="288"/>
                </a:cubicBezTo>
                <a:cubicBezTo>
                  <a:pt x="35" y="287"/>
                  <a:pt x="35" y="286"/>
                  <a:pt x="34" y="287"/>
                </a:cubicBezTo>
                <a:cubicBezTo>
                  <a:pt x="34" y="289"/>
                  <a:pt x="33" y="289"/>
                  <a:pt x="32" y="290"/>
                </a:cubicBezTo>
                <a:cubicBezTo>
                  <a:pt x="31" y="294"/>
                  <a:pt x="29" y="295"/>
                  <a:pt x="28" y="298"/>
                </a:cubicBezTo>
                <a:cubicBezTo>
                  <a:pt x="27" y="298"/>
                  <a:pt x="29" y="295"/>
                  <a:pt x="29" y="294"/>
                </a:cubicBezTo>
                <a:cubicBezTo>
                  <a:pt x="27" y="296"/>
                  <a:pt x="27" y="299"/>
                  <a:pt x="25" y="300"/>
                </a:cubicBezTo>
                <a:cubicBezTo>
                  <a:pt x="24" y="302"/>
                  <a:pt x="23" y="304"/>
                  <a:pt x="22" y="306"/>
                </a:cubicBezTo>
                <a:cubicBezTo>
                  <a:pt x="22" y="307"/>
                  <a:pt x="22" y="306"/>
                  <a:pt x="22" y="308"/>
                </a:cubicBezTo>
                <a:cubicBezTo>
                  <a:pt x="22" y="308"/>
                  <a:pt x="21" y="308"/>
                  <a:pt x="21" y="309"/>
                </a:cubicBezTo>
                <a:cubicBezTo>
                  <a:pt x="22" y="308"/>
                  <a:pt x="22" y="308"/>
                  <a:pt x="22" y="309"/>
                </a:cubicBezTo>
                <a:cubicBezTo>
                  <a:pt x="20" y="310"/>
                  <a:pt x="21" y="308"/>
                  <a:pt x="22" y="307"/>
                </a:cubicBezTo>
                <a:cubicBezTo>
                  <a:pt x="21" y="309"/>
                  <a:pt x="22" y="306"/>
                  <a:pt x="21" y="307"/>
                </a:cubicBezTo>
                <a:cubicBezTo>
                  <a:pt x="21" y="308"/>
                  <a:pt x="20" y="310"/>
                  <a:pt x="20" y="309"/>
                </a:cubicBezTo>
                <a:cubicBezTo>
                  <a:pt x="20" y="308"/>
                  <a:pt x="20" y="307"/>
                  <a:pt x="21" y="306"/>
                </a:cubicBezTo>
                <a:cubicBezTo>
                  <a:pt x="21" y="306"/>
                  <a:pt x="21" y="306"/>
                  <a:pt x="21" y="306"/>
                </a:cubicBezTo>
                <a:cubicBezTo>
                  <a:pt x="20" y="306"/>
                  <a:pt x="20" y="308"/>
                  <a:pt x="19" y="308"/>
                </a:cubicBezTo>
                <a:cubicBezTo>
                  <a:pt x="20" y="306"/>
                  <a:pt x="22" y="304"/>
                  <a:pt x="22" y="302"/>
                </a:cubicBezTo>
                <a:cubicBezTo>
                  <a:pt x="22" y="301"/>
                  <a:pt x="22" y="303"/>
                  <a:pt x="22" y="302"/>
                </a:cubicBezTo>
                <a:cubicBezTo>
                  <a:pt x="22" y="301"/>
                  <a:pt x="22" y="300"/>
                  <a:pt x="23" y="300"/>
                </a:cubicBezTo>
                <a:cubicBezTo>
                  <a:pt x="23" y="300"/>
                  <a:pt x="23" y="301"/>
                  <a:pt x="23" y="301"/>
                </a:cubicBezTo>
                <a:cubicBezTo>
                  <a:pt x="24" y="300"/>
                  <a:pt x="25" y="297"/>
                  <a:pt x="24" y="297"/>
                </a:cubicBezTo>
                <a:cubicBezTo>
                  <a:pt x="25" y="297"/>
                  <a:pt x="25" y="296"/>
                  <a:pt x="26" y="295"/>
                </a:cubicBezTo>
                <a:cubicBezTo>
                  <a:pt x="26" y="297"/>
                  <a:pt x="25" y="297"/>
                  <a:pt x="25" y="299"/>
                </a:cubicBezTo>
                <a:cubicBezTo>
                  <a:pt x="26" y="297"/>
                  <a:pt x="26" y="296"/>
                  <a:pt x="27" y="295"/>
                </a:cubicBezTo>
                <a:cubicBezTo>
                  <a:pt x="28" y="295"/>
                  <a:pt x="28" y="294"/>
                  <a:pt x="28" y="294"/>
                </a:cubicBezTo>
                <a:cubicBezTo>
                  <a:pt x="28" y="294"/>
                  <a:pt x="28" y="294"/>
                  <a:pt x="27" y="295"/>
                </a:cubicBezTo>
                <a:cubicBezTo>
                  <a:pt x="27" y="294"/>
                  <a:pt x="27" y="294"/>
                  <a:pt x="27" y="294"/>
                </a:cubicBezTo>
                <a:cubicBezTo>
                  <a:pt x="27" y="293"/>
                  <a:pt x="28" y="292"/>
                  <a:pt x="28" y="291"/>
                </a:cubicBezTo>
                <a:cubicBezTo>
                  <a:pt x="27" y="291"/>
                  <a:pt x="26" y="294"/>
                  <a:pt x="27" y="292"/>
                </a:cubicBezTo>
                <a:cubicBezTo>
                  <a:pt x="28" y="291"/>
                  <a:pt x="29" y="288"/>
                  <a:pt x="30" y="287"/>
                </a:cubicBezTo>
                <a:cubicBezTo>
                  <a:pt x="29" y="288"/>
                  <a:pt x="29" y="289"/>
                  <a:pt x="29" y="290"/>
                </a:cubicBezTo>
                <a:cubicBezTo>
                  <a:pt x="31" y="288"/>
                  <a:pt x="32" y="284"/>
                  <a:pt x="33" y="284"/>
                </a:cubicBezTo>
                <a:cubicBezTo>
                  <a:pt x="33" y="283"/>
                  <a:pt x="33" y="283"/>
                  <a:pt x="32" y="284"/>
                </a:cubicBezTo>
                <a:cubicBezTo>
                  <a:pt x="33" y="282"/>
                  <a:pt x="33" y="281"/>
                  <a:pt x="34" y="280"/>
                </a:cubicBezTo>
                <a:cubicBezTo>
                  <a:pt x="36" y="279"/>
                  <a:pt x="37" y="276"/>
                  <a:pt x="39" y="272"/>
                </a:cubicBezTo>
                <a:cubicBezTo>
                  <a:pt x="39" y="273"/>
                  <a:pt x="38" y="274"/>
                  <a:pt x="38" y="274"/>
                </a:cubicBezTo>
                <a:cubicBezTo>
                  <a:pt x="39" y="273"/>
                  <a:pt x="39" y="272"/>
                  <a:pt x="40" y="271"/>
                </a:cubicBezTo>
                <a:cubicBezTo>
                  <a:pt x="40" y="271"/>
                  <a:pt x="40" y="272"/>
                  <a:pt x="41" y="271"/>
                </a:cubicBezTo>
                <a:cubicBezTo>
                  <a:pt x="41" y="270"/>
                  <a:pt x="41" y="270"/>
                  <a:pt x="41" y="270"/>
                </a:cubicBezTo>
                <a:cubicBezTo>
                  <a:pt x="43" y="268"/>
                  <a:pt x="43" y="265"/>
                  <a:pt x="44" y="264"/>
                </a:cubicBezTo>
                <a:cubicBezTo>
                  <a:pt x="46" y="263"/>
                  <a:pt x="47" y="259"/>
                  <a:pt x="47" y="259"/>
                </a:cubicBezTo>
                <a:cubicBezTo>
                  <a:pt x="46" y="259"/>
                  <a:pt x="46" y="261"/>
                  <a:pt x="45" y="261"/>
                </a:cubicBezTo>
                <a:cubicBezTo>
                  <a:pt x="46" y="260"/>
                  <a:pt x="45" y="261"/>
                  <a:pt x="45" y="260"/>
                </a:cubicBezTo>
                <a:cubicBezTo>
                  <a:pt x="48" y="258"/>
                  <a:pt x="48" y="258"/>
                  <a:pt x="48" y="258"/>
                </a:cubicBezTo>
                <a:cubicBezTo>
                  <a:pt x="47" y="259"/>
                  <a:pt x="47" y="259"/>
                  <a:pt x="47" y="261"/>
                </a:cubicBezTo>
                <a:cubicBezTo>
                  <a:pt x="49" y="258"/>
                  <a:pt x="50" y="255"/>
                  <a:pt x="51" y="254"/>
                </a:cubicBezTo>
                <a:cubicBezTo>
                  <a:pt x="51" y="254"/>
                  <a:pt x="52" y="253"/>
                  <a:pt x="52" y="252"/>
                </a:cubicBezTo>
                <a:cubicBezTo>
                  <a:pt x="52" y="251"/>
                  <a:pt x="54" y="250"/>
                  <a:pt x="55" y="249"/>
                </a:cubicBezTo>
                <a:cubicBezTo>
                  <a:pt x="54" y="248"/>
                  <a:pt x="55" y="247"/>
                  <a:pt x="55" y="246"/>
                </a:cubicBezTo>
                <a:cubicBezTo>
                  <a:pt x="56" y="246"/>
                  <a:pt x="56" y="247"/>
                  <a:pt x="56" y="247"/>
                </a:cubicBezTo>
                <a:cubicBezTo>
                  <a:pt x="57" y="244"/>
                  <a:pt x="58" y="245"/>
                  <a:pt x="59" y="243"/>
                </a:cubicBezTo>
                <a:cubicBezTo>
                  <a:pt x="58" y="244"/>
                  <a:pt x="58" y="243"/>
                  <a:pt x="58" y="243"/>
                </a:cubicBezTo>
                <a:cubicBezTo>
                  <a:pt x="59" y="241"/>
                  <a:pt x="61" y="238"/>
                  <a:pt x="60" y="240"/>
                </a:cubicBezTo>
                <a:cubicBezTo>
                  <a:pt x="61" y="239"/>
                  <a:pt x="63" y="236"/>
                  <a:pt x="65" y="234"/>
                </a:cubicBezTo>
                <a:cubicBezTo>
                  <a:pt x="65" y="232"/>
                  <a:pt x="65" y="232"/>
                  <a:pt x="65" y="232"/>
                </a:cubicBezTo>
                <a:cubicBezTo>
                  <a:pt x="66" y="231"/>
                  <a:pt x="65" y="234"/>
                  <a:pt x="66" y="233"/>
                </a:cubicBezTo>
                <a:cubicBezTo>
                  <a:pt x="67" y="231"/>
                  <a:pt x="67" y="229"/>
                  <a:pt x="69" y="227"/>
                </a:cubicBezTo>
                <a:cubicBezTo>
                  <a:pt x="68" y="227"/>
                  <a:pt x="68" y="228"/>
                  <a:pt x="68" y="229"/>
                </a:cubicBezTo>
                <a:cubicBezTo>
                  <a:pt x="69" y="227"/>
                  <a:pt x="70" y="224"/>
                  <a:pt x="71" y="224"/>
                </a:cubicBezTo>
                <a:cubicBezTo>
                  <a:pt x="71" y="224"/>
                  <a:pt x="69" y="226"/>
                  <a:pt x="70" y="226"/>
                </a:cubicBezTo>
                <a:cubicBezTo>
                  <a:pt x="71" y="225"/>
                  <a:pt x="72" y="224"/>
                  <a:pt x="73" y="222"/>
                </a:cubicBezTo>
                <a:cubicBezTo>
                  <a:pt x="72" y="223"/>
                  <a:pt x="71" y="224"/>
                  <a:pt x="71" y="223"/>
                </a:cubicBezTo>
                <a:cubicBezTo>
                  <a:pt x="72" y="222"/>
                  <a:pt x="73" y="221"/>
                  <a:pt x="73" y="222"/>
                </a:cubicBezTo>
                <a:cubicBezTo>
                  <a:pt x="73" y="221"/>
                  <a:pt x="74" y="220"/>
                  <a:pt x="74" y="219"/>
                </a:cubicBezTo>
                <a:cubicBezTo>
                  <a:pt x="74" y="219"/>
                  <a:pt x="73" y="220"/>
                  <a:pt x="72" y="220"/>
                </a:cubicBezTo>
                <a:cubicBezTo>
                  <a:pt x="72" y="221"/>
                  <a:pt x="72" y="221"/>
                  <a:pt x="71" y="222"/>
                </a:cubicBezTo>
                <a:cubicBezTo>
                  <a:pt x="69" y="223"/>
                  <a:pt x="67" y="228"/>
                  <a:pt x="64" y="231"/>
                </a:cubicBezTo>
                <a:cubicBezTo>
                  <a:pt x="64" y="232"/>
                  <a:pt x="62" y="233"/>
                  <a:pt x="61" y="236"/>
                </a:cubicBezTo>
                <a:cubicBezTo>
                  <a:pt x="59" y="238"/>
                  <a:pt x="57" y="241"/>
                  <a:pt x="55" y="244"/>
                </a:cubicBezTo>
                <a:cubicBezTo>
                  <a:pt x="55" y="244"/>
                  <a:pt x="54" y="244"/>
                  <a:pt x="54" y="244"/>
                </a:cubicBezTo>
                <a:cubicBezTo>
                  <a:pt x="54" y="245"/>
                  <a:pt x="53" y="245"/>
                  <a:pt x="53" y="246"/>
                </a:cubicBezTo>
                <a:cubicBezTo>
                  <a:pt x="52" y="247"/>
                  <a:pt x="52" y="246"/>
                  <a:pt x="51" y="246"/>
                </a:cubicBezTo>
                <a:cubicBezTo>
                  <a:pt x="51" y="247"/>
                  <a:pt x="50" y="248"/>
                  <a:pt x="51" y="249"/>
                </a:cubicBezTo>
                <a:cubicBezTo>
                  <a:pt x="50" y="250"/>
                  <a:pt x="49" y="251"/>
                  <a:pt x="48" y="251"/>
                </a:cubicBezTo>
                <a:cubicBezTo>
                  <a:pt x="48" y="252"/>
                  <a:pt x="48" y="252"/>
                  <a:pt x="48" y="253"/>
                </a:cubicBezTo>
                <a:cubicBezTo>
                  <a:pt x="47" y="252"/>
                  <a:pt x="49" y="250"/>
                  <a:pt x="48" y="251"/>
                </a:cubicBezTo>
                <a:cubicBezTo>
                  <a:pt x="47" y="252"/>
                  <a:pt x="46" y="254"/>
                  <a:pt x="46" y="253"/>
                </a:cubicBezTo>
                <a:cubicBezTo>
                  <a:pt x="45" y="254"/>
                  <a:pt x="45" y="255"/>
                  <a:pt x="45" y="256"/>
                </a:cubicBezTo>
                <a:cubicBezTo>
                  <a:pt x="45" y="255"/>
                  <a:pt x="45" y="256"/>
                  <a:pt x="45" y="257"/>
                </a:cubicBezTo>
                <a:cubicBezTo>
                  <a:pt x="44" y="258"/>
                  <a:pt x="45" y="256"/>
                  <a:pt x="44" y="257"/>
                </a:cubicBezTo>
                <a:cubicBezTo>
                  <a:pt x="43" y="259"/>
                  <a:pt x="42" y="259"/>
                  <a:pt x="41" y="261"/>
                </a:cubicBezTo>
                <a:cubicBezTo>
                  <a:pt x="42" y="260"/>
                  <a:pt x="42" y="259"/>
                  <a:pt x="41" y="259"/>
                </a:cubicBezTo>
                <a:cubicBezTo>
                  <a:pt x="42" y="259"/>
                  <a:pt x="42" y="258"/>
                  <a:pt x="42" y="257"/>
                </a:cubicBezTo>
                <a:cubicBezTo>
                  <a:pt x="43" y="257"/>
                  <a:pt x="43" y="256"/>
                  <a:pt x="44" y="254"/>
                </a:cubicBezTo>
                <a:cubicBezTo>
                  <a:pt x="44" y="255"/>
                  <a:pt x="43" y="257"/>
                  <a:pt x="43" y="256"/>
                </a:cubicBezTo>
                <a:cubicBezTo>
                  <a:pt x="44" y="255"/>
                  <a:pt x="46" y="254"/>
                  <a:pt x="45" y="253"/>
                </a:cubicBezTo>
                <a:cubicBezTo>
                  <a:pt x="47" y="251"/>
                  <a:pt x="48" y="250"/>
                  <a:pt x="50" y="248"/>
                </a:cubicBezTo>
                <a:cubicBezTo>
                  <a:pt x="50" y="247"/>
                  <a:pt x="50" y="247"/>
                  <a:pt x="50" y="247"/>
                </a:cubicBezTo>
                <a:cubicBezTo>
                  <a:pt x="50" y="247"/>
                  <a:pt x="50" y="246"/>
                  <a:pt x="50" y="246"/>
                </a:cubicBezTo>
                <a:cubicBezTo>
                  <a:pt x="51" y="244"/>
                  <a:pt x="50" y="247"/>
                  <a:pt x="51" y="246"/>
                </a:cubicBezTo>
                <a:cubicBezTo>
                  <a:pt x="52" y="245"/>
                  <a:pt x="52" y="244"/>
                  <a:pt x="52" y="244"/>
                </a:cubicBezTo>
                <a:cubicBezTo>
                  <a:pt x="53" y="243"/>
                  <a:pt x="52" y="244"/>
                  <a:pt x="53" y="243"/>
                </a:cubicBezTo>
                <a:cubicBezTo>
                  <a:pt x="54" y="241"/>
                  <a:pt x="54" y="240"/>
                  <a:pt x="56" y="239"/>
                </a:cubicBezTo>
                <a:cubicBezTo>
                  <a:pt x="56" y="238"/>
                  <a:pt x="56" y="239"/>
                  <a:pt x="56" y="238"/>
                </a:cubicBezTo>
                <a:cubicBezTo>
                  <a:pt x="57" y="237"/>
                  <a:pt x="58" y="236"/>
                  <a:pt x="57" y="237"/>
                </a:cubicBezTo>
                <a:cubicBezTo>
                  <a:pt x="57" y="236"/>
                  <a:pt x="58" y="235"/>
                  <a:pt x="59" y="235"/>
                </a:cubicBezTo>
                <a:cubicBezTo>
                  <a:pt x="60" y="231"/>
                  <a:pt x="63" y="229"/>
                  <a:pt x="64" y="227"/>
                </a:cubicBezTo>
                <a:cubicBezTo>
                  <a:pt x="65" y="226"/>
                  <a:pt x="66" y="224"/>
                  <a:pt x="65" y="224"/>
                </a:cubicBezTo>
                <a:cubicBezTo>
                  <a:pt x="64" y="225"/>
                  <a:pt x="65" y="225"/>
                  <a:pt x="64" y="226"/>
                </a:cubicBezTo>
                <a:cubicBezTo>
                  <a:pt x="63" y="227"/>
                  <a:pt x="64" y="225"/>
                  <a:pt x="63" y="226"/>
                </a:cubicBezTo>
                <a:cubicBezTo>
                  <a:pt x="60" y="230"/>
                  <a:pt x="57" y="234"/>
                  <a:pt x="54" y="238"/>
                </a:cubicBezTo>
                <a:cubicBezTo>
                  <a:pt x="54" y="237"/>
                  <a:pt x="55" y="237"/>
                  <a:pt x="55" y="236"/>
                </a:cubicBezTo>
                <a:cubicBezTo>
                  <a:pt x="55" y="235"/>
                  <a:pt x="54" y="236"/>
                  <a:pt x="55" y="235"/>
                </a:cubicBezTo>
                <a:cubicBezTo>
                  <a:pt x="55" y="235"/>
                  <a:pt x="55" y="235"/>
                  <a:pt x="55" y="235"/>
                </a:cubicBezTo>
                <a:cubicBezTo>
                  <a:pt x="56" y="233"/>
                  <a:pt x="56" y="233"/>
                  <a:pt x="57" y="231"/>
                </a:cubicBezTo>
                <a:cubicBezTo>
                  <a:pt x="56" y="233"/>
                  <a:pt x="57" y="232"/>
                  <a:pt x="57" y="233"/>
                </a:cubicBezTo>
                <a:cubicBezTo>
                  <a:pt x="57" y="233"/>
                  <a:pt x="56" y="234"/>
                  <a:pt x="56" y="234"/>
                </a:cubicBezTo>
                <a:cubicBezTo>
                  <a:pt x="56" y="234"/>
                  <a:pt x="56" y="235"/>
                  <a:pt x="56" y="235"/>
                </a:cubicBezTo>
                <a:cubicBezTo>
                  <a:pt x="56" y="234"/>
                  <a:pt x="57" y="233"/>
                  <a:pt x="58" y="232"/>
                </a:cubicBezTo>
                <a:cubicBezTo>
                  <a:pt x="57" y="232"/>
                  <a:pt x="58" y="230"/>
                  <a:pt x="58" y="230"/>
                </a:cubicBezTo>
                <a:cubicBezTo>
                  <a:pt x="60" y="228"/>
                  <a:pt x="64" y="221"/>
                  <a:pt x="66" y="220"/>
                </a:cubicBezTo>
                <a:cubicBezTo>
                  <a:pt x="66" y="219"/>
                  <a:pt x="65" y="220"/>
                  <a:pt x="66" y="219"/>
                </a:cubicBezTo>
                <a:cubicBezTo>
                  <a:pt x="67" y="218"/>
                  <a:pt x="68" y="218"/>
                  <a:pt x="69" y="216"/>
                </a:cubicBezTo>
                <a:cubicBezTo>
                  <a:pt x="68" y="217"/>
                  <a:pt x="69" y="217"/>
                  <a:pt x="68" y="218"/>
                </a:cubicBezTo>
                <a:cubicBezTo>
                  <a:pt x="68" y="218"/>
                  <a:pt x="68" y="218"/>
                  <a:pt x="67" y="218"/>
                </a:cubicBezTo>
                <a:cubicBezTo>
                  <a:pt x="67" y="219"/>
                  <a:pt x="66" y="220"/>
                  <a:pt x="67" y="220"/>
                </a:cubicBezTo>
                <a:cubicBezTo>
                  <a:pt x="67" y="219"/>
                  <a:pt x="70" y="216"/>
                  <a:pt x="70" y="215"/>
                </a:cubicBezTo>
                <a:cubicBezTo>
                  <a:pt x="71" y="214"/>
                  <a:pt x="71" y="213"/>
                  <a:pt x="72" y="212"/>
                </a:cubicBezTo>
                <a:cubicBezTo>
                  <a:pt x="72" y="213"/>
                  <a:pt x="71" y="214"/>
                  <a:pt x="71" y="214"/>
                </a:cubicBezTo>
                <a:cubicBezTo>
                  <a:pt x="72" y="213"/>
                  <a:pt x="72" y="212"/>
                  <a:pt x="73" y="211"/>
                </a:cubicBezTo>
                <a:cubicBezTo>
                  <a:pt x="72" y="211"/>
                  <a:pt x="76" y="207"/>
                  <a:pt x="76" y="206"/>
                </a:cubicBezTo>
                <a:cubicBezTo>
                  <a:pt x="76" y="206"/>
                  <a:pt x="76" y="207"/>
                  <a:pt x="76" y="207"/>
                </a:cubicBezTo>
                <a:cubicBezTo>
                  <a:pt x="77" y="206"/>
                  <a:pt x="78" y="205"/>
                  <a:pt x="77" y="205"/>
                </a:cubicBezTo>
                <a:cubicBezTo>
                  <a:pt x="79" y="204"/>
                  <a:pt x="78" y="203"/>
                  <a:pt x="79" y="203"/>
                </a:cubicBezTo>
                <a:cubicBezTo>
                  <a:pt x="80" y="202"/>
                  <a:pt x="81" y="201"/>
                  <a:pt x="80" y="201"/>
                </a:cubicBezTo>
                <a:cubicBezTo>
                  <a:pt x="81" y="199"/>
                  <a:pt x="81" y="201"/>
                  <a:pt x="82" y="200"/>
                </a:cubicBezTo>
                <a:cubicBezTo>
                  <a:pt x="81" y="199"/>
                  <a:pt x="82" y="199"/>
                  <a:pt x="83" y="197"/>
                </a:cubicBezTo>
                <a:cubicBezTo>
                  <a:pt x="84" y="197"/>
                  <a:pt x="83" y="198"/>
                  <a:pt x="83" y="198"/>
                </a:cubicBezTo>
                <a:cubicBezTo>
                  <a:pt x="84" y="197"/>
                  <a:pt x="84" y="197"/>
                  <a:pt x="84" y="197"/>
                </a:cubicBezTo>
                <a:cubicBezTo>
                  <a:pt x="84" y="197"/>
                  <a:pt x="84" y="196"/>
                  <a:pt x="85" y="196"/>
                </a:cubicBezTo>
                <a:cubicBezTo>
                  <a:pt x="86" y="196"/>
                  <a:pt x="83" y="197"/>
                  <a:pt x="84" y="197"/>
                </a:cubicBezTo>
                <a:cubicBezTo>
                  <a:pt x="86" y="196"/>
                  <a:pt x="87" y="194"/>
                  <a:pt x="86" y="194"/>
                </a:cubicBezTo>
                <a:cubicBezTo>
                  <a:pt x="87" y="194"/>
                  <a:pt x="89" y="193"/>
                  <a:pt x="88" y="192"/>
                </a:cubicBezTo>
                <a:cubicBezTo>
                  <a:pt x="89" y="191"/>
                  <a:pt x="89" y="192"/>
                  <a:pt x="89" y="191"/>
                </a:cubicBezTo>
                <a:cubicBezTo>
                  <a:pt x="92" y="188"/>
                  <a:pt x="93" y="187"/>
                  <a:pt x="96" y="183"/>
                </a:cubicBezTo>
                <a:cubicBezTo>
                  <a:pt x="97" y="182"/>
                  <a:pt x="96" y="183"/>
                  <a:pt x="97" y="183"/>
                </a:cubicBezTo>
                <a:cubicBezTo>
                  <a:pt x="98" y="181"/>
                  <a:pt x="99" y="179"/>
                  <a:pt x="100" y="179"/>
                </a:cubicBezTo>
                <a:cubicBezTo>
                  <a:pt x="100" y="178"/>
                  <a:pt x="102" y="177"/>
                  <a:pt x="102" y="177"/>
                </a:cubicBezTo>
                <a:cubicBezTo>
                  <a:pt x="102" y="177"/>
                  <a:pt x="102" y="177"/>
                  <a:pt x="102" y="176"/>
                </a:cubicBezTo>
                <a:cubicBezTo>
                  <a:pt x="103" y="176"/>
                  <a:pt x="106" y="171"/>
                  <a:pt x="106" y="172"/>
                </a:cubicBezTo>
                <a:cubicBezTo>
                  <a:pt x="107" y="170"/>
                  <a:pt x="109" y="168"/>
                  <a:pt x="109" y="167"/>
                </a:cubicBezTo>
                <a:cubicBezTo>
                  <a:pt x="111" y="166"/>
                  <a:pt x="115" y="160"/>
                  <a:pt x="115" y="163"/>
                </a:cubicBezTo>
                <a:cubicBezTo>
                  <a:pt x="116" y="162"/>
                  <a:pt x="115" y="161"/>
                  <a:pt x="117" y="160"/>
                </a:cubicBezTo>
                <a:cubicBezTo>
                  <a:pt x="118" y="160"/>
                  <a:pt x="115" y="162"/>
                  <a:pt x="116" y="162"/>
                </a:cubicBezTo>
                <a:cubicBezTo>
                  <a:pt x="117" y="161"/>
                  <a:pt x="119" y="159"/>
                  <a:pt x="119" y="158"/>
                </a:cubicBezTo>
                <a:cubicBezTo>
                  <a:pt x="118" y="159"/>
                  <a:pt x="117" y="160"/>
                  <a:pt x="117" y="160"/>
                </a:cubicBezTo>
                <a:cubicBezTo>
                  <a:pt x="118" y="158"/>
                  <a:pt x="121" y="156"/>
                  <a:pt x="122" y="155"/>
                </a:cubicBezTo>
                <a:cubicBezTo>
                  <a:pt x="123" y="154"/>
                  <a:pt x="121" y="156"/>
                  <a:pt x="122" y="154"/>
                </a:cubicBezTo>
                <a:cubicBezTo>
                  <a:pt x="123" y="154"/>
                  <a:pt x="123" y="153"/>
                  <a:pt x="124" y="152"/>
                </a:cubicBezTo>
                <a:cubicBezTo>
                  <a:pt x="123" y="153"/>
                  <a:pt x="123" y="153"/>
                  <a:pt x="122" y="153"/>
                </a:cubicBezTo>
                <a:cubicBezTo>
                  <a:pt x="122" y="154"/>
                  <a:pt x="121" y="155"/>
                  <a:pt x="120" y="156"/>
                </a:cubicBezTo>
                <a:cubicBezTo>
                  <a:pt x="120" y="154"/>
                  <a:pt x="121" y="154"/>
                  <a:pt x="122" y="153"/>
                </a:cubicBezTo>
                <a:cubicBezTo>
                  <a:pt x="124" y="152"/>
                  <a:pt x="124" y="153"/>
                  <a:pt x="125" y="151"/>
                </a:cubicBezTo>
                <a:cubicBezTo>
                  <a:pt x="126" y="150"/>
                  <a:pt x="125" y="151"/>
                  <a:pt x="125" y="150"/>
                </a:cubicBezTo>
                <a:cubicBezTo>
                  <a:pt x="126" y="149"/>
                  <a:pt x="126" y="149"/>
                  <a:pt x="126" y="149"/>
                </a:cubicBezTo>
                <a:cubicBezTo>
                  <a:pt x="126" y="149"/>
                  <a:pt x="126" y="149"/>
                  <a:pt x="126" y="149"/>
                </a:cubicBezTo>
                <a:cubicBezTo>
                  <a:pt x="126" y="150"/>
                  <a:pt x="125" y="151"/>
                  <a:pt x="126" y="151"/>
                </a:cubicBezTo>
                <a:cubicBezTo>
                  <a:pt x="127" y="149"/>
                  <a:pt x="127" y="151"/>
                  <a:pt x="127" y="151"/>
                </a:cubicBezTo>
                <a:cubicBezTo>
                  <a:pt x="128" y="150"/>
                  <a:pt x="128" y="149"/>
                  <a:pt x="129" y="148"/>
                </a:cubicBezTo>
                <a:cubicBezTo>
                  <a:pt x="131" y="147"/>
                  <a:pt x="134" y="144"/>
                  <a:pt x="133" y="143"/>
                </a:cubicBezTo>
                <a:cubicBezTo>
                  <a:pt x="134" y="143"/>
                  <a:pt x="133" y="145"/>
                  <a:pt x="134" y="144"/>
                </a:cubicBezTo>
                <a:cubicBezTo>
                  <a:pt x="134" y="144"/>
                  <a:pt x="135" y="143"/>
                  <a:pt x="135" y="142"/>
                </a:cubicBezTo>
                <a:cubicBezTo>
                  <a:pt x="136" y="141"/>
                  <a:pt x="137" y="140"/>
                  <a:pt x="138" y="139"/>
                </a:cubicBezTo>
                <a:cubicBezTo>
                  <a:pt x="139" y="138"/>
                  <a:pt x="137" y="141"/>
                  <a:pt x="139" y="140"/>
                </a:cubicBezTo>
                <a:cubicBezTo>
                  <a:pt x="140" y="137"/>
                  <a:pt x="140" y="137"/>
                  <a:pt x="140" y="137"/>
                </a:cubicBezTo>
                <a:cubicBezTo>
                  <a:pt x="141" y="138"/>
                  <a:pt x="142" y="136"/>
                  <a:pt x="143" y="136"/>
                </a:cubicBezTo>
                <a:cubicBezTo>
                  <a:pt x="143" y="135"/>
                  <a:pt x="143" y="135"/>
                  <a:pt x="144" y="135"/>
                </a:cubicBezTo>
                <a:cubicBezTo>
                  <a:pt x="145" y="134"/>
                  <a:pt x="148" y="132"/>
                  <a:pt x="148" y="130"/>
                </a:cubicBezTo>
                <a:cubicBezTo>
                  <a:pt x="148" y="130"/>
                  <a:pt x="151" y="128"/>
                  <a:pt x="150" y="128"/>
                </a:cubicBezTo>
                <a:cubicBezTo>
                  <a:pt x="152" y="128"/>
                  <a:pt x="153" y="125"/>
                  <a:pt x="155" y="125"/>
                </a:cubicBezTo>
                <a:cubicBezTo>
                  <a:pt x="155" y="124"/>
                  <a:pt x="155" y="124"/>
                  <a:pt x="156" y="124"/>
                </a:cubicBezTo>
                <a:cubicBezTo>
                  <a:pt x="155" y="124"/>
                  <a:pt x="155" y="124"/>
                  <a:pt x="155" y="124"/>
                </a:cubicBezTo>
                <a:cubicBezTo>
                  <a:pt x="156" y="123"/>
                  <a:pt x="156" y="122"/>
                  <a:pt x="158" y="121"/>
                </a:cubicBezTo>
                <a:cubicBezTo>
                  <a:pt x="157" y="122"/>
                  <a:pt x="155" y="123"/>
                  <a:pt x="156" y="123"/>
                </a:cubicBezTo>
                <a:cubicBezTo>
                  <a:pt x="158" y="121"/>
                  <a:pt x="161" y="121"/>
                  <a:pt x="163" y="119"/>
                </a:cubicBezTo>
                <a:cubicBezTo>
                  <a:pt x="163" y="118"/>
                  <a:pt x="164" y="117"/>
                  <a:pt x="163" y="117"/>
                </a:cubicBezTo>
                <a:cubicBezTo>
                  <a:pt x="161" y="118"/>
                  <a:pt x="163" y="119"/>
                  <a:pt x="161" y="120"/>
                </a:cubicBezTo>
                <a:cubicBezTo>
                  <a:pt x="162" y="118"/>
                  <a:pt x="160" y="119"/>
                  <a:pt x="161" y="118"/>
                </a:cubicBezTo>
                <a:cubicBezTo>
                  <a:pt x="161" y="118"/>
                  <a:pt x="163" y="117"/>
                  <a:pt x="164" y="116"/>
                </a:cubicBezTo>
                <a:cubicBezTo>
                  <a:pt x="164" y="117"/>
                  <a:pt x="163" y="118"/>
                  <a:pt x="165" y="117"/>
                </a:cubicBezTo>
                <a:cubicBezTo>
                  <a:pt x="165" y="116"/>
                  <a:pt x="164" y="116"/>
                  <a:pt x="166" y="116"/>
                </a:cubicBezTo>
                <a:cubicBezTo>
                  <a:pt x="166" y="116"/>
                  <a:pt x="165" y="116"/>
                  <a:pt x="166" y="116"/>
                </a:cubicBezTo>
                <a:cubicBezTo>
                  <a:pt x="167" y="115"/>
                  <a:pt x="168" y="114"/>
                  <a:pt x="169" y="113"/>
                </a:cubicBezTo>
                <a:cubicBezTo>
                  <a:pt x="170" y="113"/>
                  <a:pt x="173" y="110"/>
                  <a:pt x="175" y="109"/>
                </a:cubicBezTo>
                <a:cubicBezTo>
                  <a:pt x="175" y="109"/>
                  <a:pt x="175" y="108"/>
                  <a:pt x="175" y="108"/>
                </a:cubicBezTo>
                <a:cubicBezTo>
                  <a:pt x="176" y="108"/>
                  <a:pt x="177" y="108"/>
                  <a:pt x="177" y="107"/>
                </a:cubicBezTo>
                <a:cubicBezTo>
                  <a:pt x="179" y="107"/>
                  <a:pt x="180" y="105"/>
                  <a:pt x="181" y="104"/>
                </a:cubicBezTo>
                <a:cubicBezTo>
                  <a:pt x="181" y="104"/>
                  <a:pt x="183" y="103"/>
                  <a:pt x="183" y="103"/>
                </a:cubicBezTo>
                <a:cubicBezTo>
                  <a:pt x="182" y="104"/>
                  <a:pt x="181" y="105"/>
                  <a:pt x="181" y="105"/>
                </a:cubicBezTo>
                <a:cubicBezTo>
                  <a:pt x="182" y="106"/>
                  <a:pt x="184" y="104"/>
                  <a:pt x="186" y="102"/>
                </a:cubicBezTo>
                <a:cubicBezTo>
                  <a:pt x="185" y="103"/>
                  <a:pt x="184" y="103"/>
                  <a:pt x="183" y="104"/>
                </a:cubicBezTo>
                <a:cubicBezTo>
                  <a:pt x="185" y="101"/>
                  <a:pt x="188" y="100"/>
                  <a:pt x="190" y="98"/>
                </a:cubicBezTo>
                <a:cubicBezTo>
                  <a:pt x="190" y="97"/>
                  <a:pt x="190" y="97"/>
                  <a:pt x="189" y="98"/>
                </a:cubicBezTo>
                <a:cubicBezTo>
                  <a:pt x="191" y="96"/>
                  <a:pt x="191" y="96"/>
                  <a:pt x="191" y="96"/>
                </a:cubicBezTo>
                <a:cubicBezTo>
                  <a:pt x="192" y="96"/>
                  <a:pt x="191" y="97"/>
                  <a:pt x="192" y="96"/>
                </a:cubicBezTo>
                <a:cubicBezTo>
                  <a:pt x="194" y="95"/>
                  <a:pt x="194" y="95"/>
                  <a:pt x="195" y="94"/>
                </a:cubicBezTo>
                <a:cubicBezTo>
                  <a:pt x="196" y="93"/>
                  <a:pt x="193" y="94"/>
                  <a:pt x="193" y="95"/>
                </a:cubicBezTo>
                <a:cubicBezTo>
                  <a:pt x="193" y="94"/>
                  <a:pt x="195" y="94"/>
                  <a:pt x="195" y="93"/>
                </a:cubicBezTo>
                <a:cubicBezTo>
                  <a:pt x="197" y="92"/>
                  <a:pt x="195" y="94"/>
                  <a:pt x="197" y="93"/>
                </a:cubicBezTo>
                <a:cubicBezTo>
                  <a:pt x="198" y="92"/>
                  <a:pt x="203" y="90"/>
                  <a:pt x="202" y="89"/>
                </a:cubicBezTo>
                <a:cubicBezTo>
                  <a:pt x="201" y="90"/>
                  <a:pt x="199" y="91"/>
                  <a:pt x="198" y="92"/>
                </a:cubicBezTo>
                <a:cubicBezTo>
                  <a:pt x="198" y="91"/>
                  <a:pt x="200" y="90"/>
                  <a:pt x="199" y="90"/>
                </a:cubicBezTo>
                <a:cubicBezTo>
                  <a:pt x="201" y="89"/>
                  <a:pt x="205" y="86"/>
                  <a:pt x="206" y="86"/>
                </a:cubicBezTo>
                <a:cubicBezTo>
                  <a:pt x="206" y="86"/>
                  <a:pt x="205" y="86"/>
                  <a:pt x="205" y="87"/>
                </a:cubicBezTo>
                <a:cubicBezTo>
                  <a:pt x="206" y="86"/>
                  <a:pt x="207" y="85"/>
                  <a:pt x="206" y="87"/>
                </a:cubicBezTo>
                <a:cubicBezTo>
                  <a:pt x="205" y="88"/>
                  <a:pt x="206" y="86"/>
                  <a:pt x="205" y="87"/>
                </a:cubicBezTo>
                <a:cubicBezTo>
                  <a:pt x="203" y="89"/>
                  <a:pt x="205" y="87"/>
                  <a:pt x="205" y="88"/>
                </a:cubicBezTo>
                <a:cubicBezTo>
                  <a:pt x="203" y="89"/>
                  <a:pt x="204" y="89"/>
                  <a:pt x="202" y="90"/>
                </a:cubicBezTo>
                <a:cubicBezTo>
                  <a:pt x="203" y="90"/>
                  <a:pt x="204" y="89"/>
                  <a:pt x="205" y="89"/>
                </a:cubicBezTo>
                <a:cubicBezTo>
                  <a:pt x="205" y="88"/>
                  <a:pt x="206" y="87"/>
                  <a:pt x="207" y="87"/>
                </a:cubicBezTo>
                <a:cubicBezTo>
                  <a:pt x="207" y="87"/>
                  <a:pt x="206" y="88"/>
                  <a:pt x="207" y="88"/>
                </a:cubicBezTo>
                <a:cubicBezTo>
                  <a:pt x="208" y="87"/>
                  <a:pt x="209" y="86"/>
                  <a:pt x="208" y="86"/>
                </a:cubicBezTo>
                <a:cubicBezTo>
                  <a:pt x="207" y="87"/>
                  <a:pt x="207" y="86"/>
                  <a:pt x="206" y="87"/>
                </a:cubicBezTo>
                <a:cubicBezTo>
                  <a:pt x="207" y="86"/>
                  <a:pt x="208" y="86"/>
                  <a:pt x="209" y="85"/>
                </a:cubicBezTo>
                <a:cubicBezTo>
                  <a:pt x="209" y="84"/>
                  <a:pt x="210" y="84"/>
                  <a:pt x="210" y="84"/>
                </a:cubicBezTo>
                <a:cubicBezTo>
                  <a:pt x="209" y="85"/>
                  <a:pt x="208" y="85"/>
                  <a:pt x="207" y="85"/>
                </a:cubicBezTo>
                <a:cubicBezTo>
                  <a:pt x="207" y="84"/>
                  <a:pt x="208" y="85"/>
                  <a:pt x="209" y="84"/>
                </a:cubicBezTo>
                <a:cubicBezTo>
                  <a:pt x="207" y="84"/>
                  <a:pt x="206" y="85"/>
                  <a:pt x="205" y="86"/>
                </a:cubicBezTo>
                <a:cubicBezTo>
                  <a:pt x="205" y="86"/>
                  <a:pt x="205" y="85"/>
                  <a:pt x="205" y="85"/>
                </a:cubicBezTo>
                <a:cubicBezTo>
                  <a:pt x="204" y="86"/>
                  <a:pt x="203" y="87"/>
                  <a:pt x="204" y="87"/>
                </a:cubicBezTo>
                <a:cubicBezTo>
                  <a:pt x="202" y="88"/>
                  <a:pt x="201" y="88"/>
                  <a:pt x="200" y="89"/>
                </a:cubicBezTo>
                <a:cubicBezTo>
                  <a:pt x="201" y="89"/>
                  <a:pt x="199" y="90"/>
                  <a:pt x="199" y="90"/>
                </a:cubicBezTo>
                <a:cubicBezTo>
                  <a:pt x="198" y="90"/>
                  <a:pt x="198" y="90"/>
                  <a:pt x="198" y="90"/>
                </a:cubicBezTo>
                <a:cubicBezTo>
                  <a:pt x="198" y="90"/>
                  <a:pt x="197" y="91"/>
                  <a:pt x="197" y="92"/>
                </a:cubicBezTo>
                <a:cubicBezTo>
                  <a:pt x="195" y="92"/>
                  <a:pt x="194" y="93"/>
                  <a:pt x="193" y="94"/>
                </a:cubicBezTo>
                <a:cubicBezTo>
                  <a:pt x="193" y="94"/>
                  <a:pt x="192" y="94"/>
                  <a:pt x="192" y="94"/>
                </a:cubicBezTo>
                <a:cubicBezTo>
                  <a:pt x="190" y="96"/>
                  <a:pt x="186" y="97"/>
                  <a:pt x="185" y="99"/>
                </a:cubicBezTo>
                <a:cubicBezTo>
                  <a:pt x="184" y="99"/>
                  <a:pt x="183" y="100"/>
                  <a:pt x="183" y="101"/>
                </a:cubicBezTo>
                <a:cubicBezTo>
                  <a:pt x="182" y="102"/>
                  <a:pt x="182" y="101"/>
                  <a:pt x="181" y="101"/>
                </a:cubicBezTo>
                <a:cubicBezTo>
                  <a:pt x="181" y="103"/>
                  <a:pt x="177" y="104"/>
                  <a:pt x="175" y="105"/>
                </a:cubicBezTo>
                <a:cubicBezTo>
                  <a:pt x="175" y="106"/>
                  <a:pt x="175" y="106"/>
                  <a:pt x="175" y="106"/>
                </a:cubicBezTo>
                <a:cubicBezTo>
                  <a:pt x="174" y="107"/>
                  <a:pt x="174" y="107"/>
                  <a:pt x="172" y="109"/>
                </a:cubicBezTo>
                <a:cubicBezTo>
                  <a:pt x="172" y="108"/>
                  <a:pt x="173" y="107"/>
                  <a:pt x="172" y="107"/>
                </a:cubicBezTo>
                <a:cubicBezTo>
                  <a:pt x="171" y="110"/>
                  <a:pt x="166" y="113"/>
                  <a:pt x="164" y="115"/>
                </a:cubicBezTo>
                <a:cubicBezTo>
                  <a:pt x="164" y="115"/>
                  <a:pt x="164" y="115"/>
                  <a:pt x="164" y="116"/>
                </a:cubicBezTo>
                <a:cubicBezTo>
                  <a:pt x="163" y="116"/>
                  <a:pt x="162" y="117"/>
                  <a:pt x="161" y="118"/>
                </a:cubicBezTo>
                <a:cubicBezTo>
                  <a:pt x="161" y="117"/>
                  <a:pt x="162" y="116"/>
                  <a:pt x="161" y="116"/>
                </a:cubicBezTo>
                <a:cubicBezTo>
                  <a:pt x="156" y="120"/>
                  <a:pt x="151" y="126"/>
                  <a:pt x="147" y="128"/>
                </a:cubicBezTo>
                <a:cubicBezTo>
                  <a:pt x="147" y="128"/>
                  <a:pt x="148" y="127"/>
                  <a:pt x="148" y="126"/>
                </a:cubicBezTo>
                <a:cubicBezTo>
                  <a:pt x="147" y="127"/>
                  <a:pt x="148" y="126"/>
                  <a:pt x="147" y="127"/>
                </a:cubicBezTo>
                <a:cubicBezTo>
                  <a:pt x="146" y="129"/>
                  <a:pt x="145" y="128"/>
                  <a:pt x="144" y="129"/>
                </a:cubicBezTo>
                <a:cubicBezTo>
                  <a:pt x="143" y="130"/>
                  <a:pt x="144" y="130"/>
                  <a:pt x="143" y="131"/>
                </a:cubicBezTo>
                <a:cubicBezTo>
                  <a:pt x="142" y="131"/>
                  <a:pt x="142" y="131"/>
                  <a:pt x="141" y="132"/>
                </a:cubicBezTo>
                <a:cubicBezTo>
                  <a:pt x="140" y="133"/>
                  <a:pt x="141" y="132"/>
                  <a:pt x="141" y="133"/>
                </a:cubicBezTo>
                <a:cubicBezTo>
                  <a:pt x="140" y="133"/>
                  <a:pt x="138" y="136"/>
                  <a:pt x="138" y="135"/>
                </a:cubicBezTo>
                <a:cubicBezTo>
                  <a:pt x="138" y="135"/>
                  <a:pt x="139" y="134"/>
                  <a:pt x="139" y="134"/>
                </a:cubicBezTo>
                <a:cubicBezTo>
                  <a:pt x="137" y="135"/>
                  <a:pt x="139" y="134"/>
                  <a:pt x="137" y="134"/>
                </a:cubicBezTo>
                <a:cubicBezTo>
                  <a:pt x="136" y="135"/>
                  <a:pt x="137" y="135"/>
                  <a:pt x="137" y="135"/>
                </a:cubicBezTo>
                <a:cubicBezTo>
                  <a:pt x="136" y="137"/>
                  <a:pt x="133" y="139"/>
                  <a:pt x="131" y="140"/>
                </a:cubicBezTo>
                <a:cubicBezTo>
                  <a:pt x="131" y="141"/>
                  <a:pt x="130" y="142"/>
                  <a:pt x="130" y="143"/>
                </a:cubicBezTo>
                <a:cubicBezTo>
                  <a:pt x="128" y="144"/>
                  <a:pt x="130" y="142"/>
                  <a:pt x="129" y="143"/>
                </a:cubicBezTo>
                <a:cubicBezTo>
                  <a:pt x="128" y="144"/>
                  <a:pt x="127" y="145"/>
                  <a:pt x="126" y="146"/>
                </a:cubicBezTo>
                <a:cubicBezTo>
                  <a:pt x="127" y="146"/>
                  <a:pt x="127" y="145"/>
                  <a:pt x="127" y="146"/>
                </a:cubicBezTo>
                <a:cubicBezTo>
                  <a:pt x="126" y="146"/>
                  <a:pt x="126" y="148"/>
                  <a:pt x="126" y="147"/>
                </a:cubicBezTo>
                <a:cubicBezTo>
                  <a:pt x="125" y="148"/>
                  <a:pt x="125" y="149"/>
                  <a:pt x="124" y="150"/>
                </a:cubicBezTo>
                <a:cubicBezTo>
                  <a:pt x="124" y="149"/>
                  <a:pt x="125" y="149"/>
                  <a:pt x="125" y="148"/>
                </a:cubicBezTo>
                <a:cubicBezTo>
                  <a:pt x="124" y="149"/>
                  <a:pt x="125" y="148"/>
                  <a:pt x="125" y="147"/>
                </a:cubicBezTo>
                <a:cubicBezTo>
                  <a:pt x="124" y="148"/>
                  <a:pt x="123" y="149"/>
                  <a:pt x="122" y="149"/>
                </a:cubicBezTo>
                <a:cubicBezTo>
                  <a:pt x="123" y="149"/>
                  <a:pt x="124" y="147"/>
                  <a:pt x="123" y="148"/>
                </a:cubicBezTo>
                <a:cubicBezTo>
                  <a:pt x="121" y="149"/>
                  <a:pt x="120" y="152"/>
                  <a:pt x="119" y="153"/>
                </a:cubicBezTo>
                <a:cubicBezTo>
                  <a:pt x="119" y="152"/>
                  <a:pt x="120" y="151"/>
                  <a:pt x="119" y="152"/>
                </a:cubicBezTo>
                <a:cubicBezTo>
                  <a:pt x="118" y="153"/>
                  <a:pt x="117" y="156"/>
                  <a:pt x="115" y="156"/>
                </a:cubicBezTo>
                <a:cubicBezTo>
                  <a:pt x="116" y="156"/>
                  <a:pt x="117" y="155"/>
                  <a:pt x="116" y="155"/>
                </a:cubicBezTo>
                <a:cubicBezTo>
                  <a:pt x="115" y="156"/>
                  <a:pt x="114" y="157"/>
                  <a:pt x="113" y="159"/>
                </a:cubicBezTo>
                <a:cubicBezTo>
                  <a:pt x="112" y="159"/>
                  <a:pt x="112" y="159"/>
                  <a:pt x="111" y="159"/>
                </a:cubicBezTo>
                <a:cubicBezTo>
                  <a:pt x="111" y="160"/>
                  <a:pt x="111" y="160"/>
                  <a:pt x="110" y="161"/>
                </a:cubicBezTo>
                <a:cubicBezTo>
                  <a:pt x="110" y="161"/>
                  <a:pt x="110" y="162"/>
                  <a:pt x="109" y="162"/>
                </a:cubicBezTo>
                <a:cubicBezTo>
                  <a:pt x="109" y="162"/>
                  <a:pt x="109" y="162"/>
                  <a:pt x="109" y="162"/>
                </a:cubicBezTo>
                <a:cubicBezTo>
                  <a:pt x="106" y="164"/>
                  <a:pt x="105" y="167"/>
                  <a:pt x="103" y="169"/>
                </a:cubicBezTo>
                <a:cubicBezTo>
                  <a:pt x="103" y="169"/>
                  <a:pt x="103" y="168"/>
                  <a:pt x="102" y="168"/>
                </a:cubicBezTo>
                <a:cubicBezTo>
                  <a:pt x="102" y="169"/>
                  <a:pt x="101" y="170"/>
                  <a:pt x="100" y="171"/>
                </a:cubicBezTo>
                <a:cubicBezTo>
                  <a:pt x="101" y="170"/>
                  <a:pt x="102" y="168"/>
                  <a:pt x="102" y="169"/>
                </a:cubicBezTo>
                <a:cubicBezTo>
                  <a:pt x="101" y="171"/>
                  <a:pt x="100" y="171"/>
                  <a:pt x="98" y="172"/>
                </a:cubicBezTo>
                <a:cubicBezTo>
                  <a:pt x="97" y="174"/>
                  <a:pt x="99" y="172"/>
                  <a:pt x="99" y="173"/>
                </a:cubicBezTo>
                <a:cubicBezTo>
                  <a:pt x="96" y="175"/>
                  <a:pt x="94" y="179"/>
                  <a:pt x="92" y="181"/>
                </a:cubicBezTo>
                <a:cubicBezTo>
                  <a:pt x="92" y="180"/>
                  <a:pt x="93" y="180"/>
                  <a:pt x="93" y="179"/>
                </a:cubicBezTo>
                <a:cubicBezTo>
                  <a:pt x="92" y="180"/>
                  <a:pt x="93" y="179"/>
                  <a:pt x="92" y="180"/>
                </a:cubicBezTo>
                <a:cubicBezTo>
                  <a:pt x="90" y="183"/>
                  <a:pt x="87" y="186"/>
                  <a:pt x="84" y="189"/>
                </a:cubicBezTo>
                <a:cubicBezTo>
                  <a:pt x="85" y="188"/>
                  <a:pt x="85" y="188"/>
                  <a:pt x="84" y="188"/>
                </a:cubicBezTo>
                <a:cubicBezTo>
                  <a:pt x="83" y="190"/>
                  <a:pt x="83" y="191"/>
                  <a:pt x="82" y="192"/>
                </a:cubicBezTo>
                <a:cubicBezTo>
                  <a:pt x="82" y="191"/>
                  <a:pt x="82" y="191"/>
                  <a:pt x="82" y="191"/>
                </a:cubicBezTo>
                <a:cubicBezTo>
                  <a:pt x="80" y="194"/>
                  <a:pt x="78" y="196"/>
                  <a:pt x="76" y="199"/>
                </a:cubicBezTo>
                <a:cubicBezTo>
                  <a:pt x="76" y="198"/>
                  <a:pt x="76" y="198"/>
                  <a:pt x="76" y="198"/>
                </a:cubicBezTo>
                <a:cubicBezTo>
                  <a:pt x="73" y="202"/>
                  <a:pt x="73" y="202"/>
                  <a:pt x="71" y="205"/>
                </a:cubicBezTo>
                <a:cubicBezTo>
                  <a:pt x="71" y="204"/>
                  <a:pt x="71" y="203"/>
                  <a:pt x="70" y="204"/>
                </a:cubicBezTo>
                <a:cubicBezTo>
                  <a:pt x="70" y="205"/>
                  <a:pt x="69" y="204"/>
                  <a:pt x="69" y="206"/>
                </a:cubicBezTo>
                <a:cubicBezTo>
                  <a:pt x="68" y="207"/>
                  <a:pt x="68" y="207"/>
                  <a:pt x="68" y="207"/>
                </a:cubicBezTo>
                <a:cubicBezTo>
                  <a:pt x="68" y="208"/>
                  <a:pt x="67" y="208"/>
                  <a:pt x="67" y="209"/>
                </a:cubicBezTo>
                <a:cubicBezTo>
                  <a:pt x="67" y="209"/>
                  <a:pt x="68" y="208"/>
                  <a:pt x="68" y="209"/>
                </a:cubicBezTo>
                <a:cubicBezTo>
                  <a:pt x="66" y="211"/>
                  <a:pt x="67" y="210"/>
                  <a:pt x="65" y="212"/>
                </a:cubicBezTo>
                <a:cubicBezTo>
                  <a:pt x="65" y="212"/>
                  <a:pt x="66" y="210"/>
                  <a:pt x="66" y="212"/>
                </a:cubicBezTo>
                <a:cubicBezTo>
                  <a:pt x="63" y="213"/>
                  <a:pt x="60" y="218"/>
                  <a:pt x="61" y="216"/>
                </a:cubicBezTo>
                <a:cubicBezTo>
                  <a:pt x="59" y="217"/>
                  <a:pt x="59" y="219"/>
                  <a:pt x="58" y="220"/>
                </a:cubicBezTo>
                <a:cubicBezTo>
                  <a:pt x="58" y="220"/>
                  <a:pt x="58" y="219"/>
                  <a:pt x="58" y="219"/>
                </a:cubicBezTo>
                <a:cubicBezTo>
                  <a:pt x="57" y="221"/>
                  <a:pt x="56" y="220"/>
                  <a:pt x="55" y="222"/>
                </a:cubicBezTo>
                <a:cubicBezTo>
                  <a:pt x="55" y="223"/>
                  <a:pt x="56" y="222"/>
                  <a:pt x="56" y="223"/>
                </a:cubicBezTo>
                <a:cubicBezTo>
                  <a:pt x="55" y="223"/>
                  <a:pt x="53" y="226"/>
                  <a:pt x="53" y="227"/>
                </a:cubicBezTo>
                <a:cubicBezTo>
                  <a:pt x="47" y="235"/>
                  <a:pt x="41" y="244"/>
                  <a:pt x="35" y="252"/>
                </a:cubicBezTo>
                <a:cubicBezTo>
                  <a:pt x="35" y="251"/>
                  <a:pt x="36" y="250"/>
                  <a:pt x="36" y="249"/>
                </a:cubicBezTo>
                <a:cubicBezTo>
                  <a:pt x="36" y="249"/>
                  <a:pt x="37" y="248"/>
                  <a:pt x="36" y="248"/>
                </a:cubicBezTo>
                <a:cubicBezTo>
                  <a:pt x="36" y="249"/>
                  <a:pt x="36" y="249"/>
                  <a:pt x="36" y="250"/>
                </a:cubicBezTo>
                <a:cubicBezTo>
                  <a:pt x="35" y="250"/>
                  <a:pt x="36" y="250"/>
                  <a:pt x="35" y="251"/>
                </a:cubicBezTo>
                <a:cubicBezTo>
                  <a:pt x="34" y="252"/>
                  <a:pt x="35" y="251"/>
                  <a:pt x="34" y="251"/>
                </a:cubicBezTo>
                <a:cubicBezTo>
                  <a:pt x="34" y="251"/>
                  <a:pt x="34" y="252"/>
                  <a:pt x="33" y="253"/>
                </a:cubicBezTo>
                <a:cubicBezTo>
                  <a:pt x="33" y="253"/>
                  <a:pt x="33" y="253"/>
                  <a:pt x="33" y="253"/>
                </a:cubicBezTo>
                <a:cubicBezTo>
                  <a:pt x="35" y="252"/>
                  <a:pt x="35" y="252"/>
                  <a:pt x="36" y="252"/>
                </a:cubicBezTo>
                <a:cubicBezTo>
                  <a:pt x="35" y="253"/>
                  <a:pt x="35" y="254"/>
                  <a:pt x="34" y="254"/>
                </a:cubicBezTo>
                <a:cubicBezTo>
                  <a:pt x="34" y="254"/>
                  <a:pt x="35" y="252"/>
                  <a:pt x="34" y="253"/>
                </a:cubicBezTo>
                <a:cubicBezTo>
                  <a:pt x="33" y="256"/>
                  <a:pt x="30" y="257"/>
                  <a:pt x="30" y="260"/>
                </a:cubicBezTo>
                <a:cubicBezTo>
                  <a:pt x="29" y="260"/>
                  <a:pt x="29" y="260"/>
                  <a:pt x="29" y="261"/>
                </a:cubicBezTo>
                <a:cubicBezTo>
                  <a:pt x="28" y="261"/>
                  <a:pt x="28" y="262"/>
                  <a:pt x="27" y="263"/>
                </a:cubicBezTo>
                <a:cubicBezTo>
                  <a:pt x="28" y="262"/>
                  <a:pt x="28" y="261"/>
                  <a:pt x="29" y="259"/>
                </a:cubicBezTo>
                <a:cubicBezTo>
                  <a:pt x="27" y="261"/>
                  <a:pt x="26" y="263"/>
                  <a:pt x="25" y="265"/>
                </a:cubicBezTo>
                <a:cubicBezTo>
                  <a:pt x="25" y="264"/>
                  <a:pt x="24" y="267"/>
                  <a:pt x="23" y="267"/>
                </a:cubicBezTo>
                <a:cubicBezTo>
                  <a:pt x="23" y="267"/>
                  <a:pt x="24" y="264"/>
                  <a:pt x="23" y="265"/>
                </a:cubicBezTo>
                <a:cubicBezTo>
                  <a:pt x="23" y="266"/>
                  <a:pt x="22" y="267"/>
                  <a:pt x="21" y="269"/>
                </a:cubicBezTo>
                <a:cubicBezTo>
                  <a:pt x="21" y="270"/>
                  <a:pt x="21" y="270"/>
                  <a:pt x="21" y="271"/>
                </a:cubicBezTo>
                <a:cubicBezTo>
                  <a:pt x="20" y="271"/>
                  <a:pt x="20" y="271"/>
                  <a:pt x="19" y="272"/>
                </a:cubicBezTo>
                <a:cubicBezTo>
                  <a:pt x="19" y="271"/>
                  <a:pt x="19" y="272"/>
                  <a:pt x="19" y="271"/>
                </a:cubicBezTo>
                <a:cubicBezTo>
                  <a:pt x="19" y="270"/>
                  <a:pt x="20" y="269"/>
                  <a:pt x="20" y="268"/>
                </a:cubicBezTo>
                <a:cubicBezTo>
                  <a:pt x="22" y="266"/>
                  <a:pt x="23" y="263"/>
                  <a:pt x="26" y="260"/>
                </a:cubicBezTo>
                <a:cubicBezTo>
                  <a:pt x="26" y="258"/>
                  <a:pt x="28" y="257"/>
                  <a:pt x="29" y="255"/>
                </a:cubicBezTo>
                <a:cubicBezTo>
                  <a:pt x="28" y="255"/>
                  <a:pt x="28" y="255"/>
                  <a:pt x="28" y="255"/>
                </a:cubicBezTo>
                <a:cubicBezTo>
                  <a:pt x="29" y="254"/>
                  <a:pt x="29" y="253"/>
                  <a:pt x="30" y="253"/>
                </a:cubicBezTo>
                <a:cubicBezTo>
                  <a:pt x="30" y="253"/>
                  <a:pt x="30" y="254"/>
                  <a:pt x="31" y="253"/>
                </a:cubicBezTo>
                <a:cubicBezTo>
                  <a:pt x="31" y="253"/>
                  <a:pt x="31" y="253"/>
                  <a:pt x="31" y="252"/>
                </a:cubicBezTo>
                <a:cubicBezTo>
                  <a:pt x="32" y="250"/>
                  <a:pt x="31" y="252"/>
                  <a:pt x="31" y="250"/>
                </a:cubicBezTo>
                <a:cubicBezTo>
                  <a:pt x="32" y="249"/>
                  <a:pt x="32" y="249"/>
                  <a:pt x="33" y="247"/>
                </a:cubicBezTo>
                <a:cubicBezTo>
                  <a:pt x="33" y="247"/>
                  <a:pt x="33" y="247"/>
                  <a:pt x="34" y="247"/>
                </a:cubicBezTo>
                <a:cubicBezTo>
                  <a:pt x="34" y="246"/>
                  <a:pt x="34" y="245"/>
                  <a:pt x="35" y="244"/>
                </a:cubicBezTo>
                <a:cubicBezTo>
                  <a:pt x="36" y="245"/>
                  <a:pt x="34" y="247"/>
                  <a:pt x="33" y="249"/>
                </a:cubicBezTo>
                <a:cubicBezTo>
                  <a:pt x="33" y="248"/>
                  <a:pt x="33" y="250"/>
                  <a:pt x="34" y="249"/>
                </a:cubicBezTo>
                <a:cubicBezTo>
                  <a:pt x="34" y="247"/>
                  <a:pt x="35" y="246"/>
                  <a:pt x="36" y="245"/>
                </a:cubicBezTo>
                <a:cubicBezTo>
                  <a:pt x="37" y="243"/>
                  <a:pt x="37" y="244"/>
                  <a:pt x="37" y="243"/>
                </a:cubicBezTo>
                <a:cubicBezTo>
                  <a:pt x="38" y="242"/>
                  <a:pt x="38" y="243"/>
                  <a:pt x="38" y="242"/>
                </a:cubicBezTo>
                <a:cubicBezTo>
                  <a:pt x="39" y="241"/>
                  <a:pt x="39" y="240"/>
                  <a:pt x="39" y="240"/>
                </a:cubicBezTo>
                <a:cubicBezTo>
                  <a:pt x="40" y="239"/>
                  <a:pt x="40" y="240"/>
                  <a:pt x="41" y="238"/>
                </a:cubicBezTo>
                <a:cubicBezTo>
                  <a:pt x="40" y="239"/>
                  <a:pt x="40" y="239"/>
                  <a:pt x="40" y="237"/>
                </a:cubicBezTo>
                <a:cubicBezTo>
                  <a:pt x="41" y="237"/>
                  <a:pt x="41" y="236"/>
                  <a:pt x="43" y="236"/>
                </a:cubicBezTo>
                <a:cubicBezTo>
                  <a:pt x="43" y="234"/>
                  <a:pt x="43" y="235"/>
                  <a:pt x="44" y="233"/>
                </a:cubicBezTo>
                <a:cubicBezTo>
                  <a:pt x="43" y="234"/>
                  <a:pt x="42" y="236"/>
                  <a:pt x="41" y="236"/>
                </a:cubicBezTo>
                <a:cubicBezTo>
                  <a:pt x="42" y="234"/>
                  <a:pt x="44" y="232"/>
                  <a:pt x="45" y="231"/>
                </a:cubicBezTo>
                <a:cubicBezTo>
                  <a:pt x="44" y="230"/>
                  <a:pt x="48" y="227"/>
                  <a:pt x="49" y="225"/>
                </a:cubicBezTo>
                <a:cubicBezTo>
                  <a:pt x="47" y="226"/>
                  <a:pt x="44" y="230"/>
                  <a:pt x="44" y="228"/>
                </a:cubicBezTo>
                <a:cubicBezTo>
                  <a:pt x="44" y="229"/>
                  <a:pt x="43" y="230"/>
                  <a:pt x="43" y="230"/>
                </a:cubicBezTo>
                <a:cubicBezTo>
                  <a:pt x="44" y="230"/>
                  <a:pt x="44" y="230"/>
                  <a:pt x="44" y="230"/>
                </a:cubicBezTo>
                <a:cubicBezTo>
                  <a:pt x="42" y="232"/>
                  <a:pt x="43" y="232"/>
                  <a:pt x="42" y="234"/>
                </a:cubicBezTo>
                <a:cubicBezTo>
                  <a:pt x="42" y="233"/>
                  <a:pt x="42" y="232"/>
                  <a:pt x="42" y="233"/>
                </a:cubicBezTo>
                <a:cubicBezTo>
                  <a:pt x="41" y="233"/>
                  <a:pt x="41" y="234"/>
                  <a:pt x="41" y="234"/>
                </a:cubicBezTo>
                <a:cubicBezTo>
                  <a:pt x="40" y="236"/>
                  <a:pt x="40" y="236"/>
                  <a:pt x="40" y="236"/>
                </a:cubicBezTo>
                <a:cubicBezTo>
                  <a:pt x="40" y="236"/>
                  <a:pt x="39" y="237"/>
                  <a:pt x="38" y="238"/>
                </a:cubicBezTo>
                <a:cubicBezTo>
                  <a:pt x="38" y="236"/>
                  <a:pt x="39" y="236"/>
                  <a:pt x="40" y="235"/>
                </a:cubicBezTo>
                <a:cubicBezTo>
                  <a:pt x="39" y="235"/>
                  <a:pt x="39" y="236"/>
                  <a:pt x="38" y="236"/>
                </a:cubicBezTo>
                <a:cubicBezTo>
                  <a:pt x="38" y="238"/>
                  <a:pt x="38" y="238"/>
                  <a:pt x="38" y="238"/>
                </a:cubicBezTo>
                <a:cubicBezTo>
                  <a:pt x="38" y="238"/>
                  <a:pt x="38" y="238"/>
                  <a:pt x="38" y="238"/>
                </a:cubicBezTo>
                <a:cubicBezTo>
                  <a:pt x="37" y="240"/>
                  <a:pt x="36" y="242"/>
                  <a:pt x="34" y="243"/>
                </a:cubicBezTo>
                <a:cubicBezTo>
                  <a:pt x="34" y="247"/>
                  <a:pt x="29" y="251"/>
                  <a:pt x="28" y="254"/>
                </a:cubicBezTo>
                <a:cubicBezTo>
                  <a:pt x="28" y="253"/>
                  <a:pt x="28" y="253"/>
                  <a:pt x="28" y="252"/>
                </a:cubicBezTo>
                <a:cubicBezTo>
                  <a:pt x="29" y="251"/>
                  <a:pt x="32" y="249"/>
                  <a:pt x="32" y="247"/>
                </a:cubicBezTo>
                <a:cubicBezTo>
                  <a:pt x="33" y="246"/>
                  <a:pt x="33" y="245"/>
                  <a:pt x="34" y="244"/>
                </a:cubicBezTo>
                <a:cubicBezTo>
                  <a:pt x="33" y="244"/>
                  <a:pt x="33" y="246"/>
                  <a:pt x="32" y="245"/>
                </a:cubicBezTo>
                <a:cubicBezTo>
                  <a:pt x="32" y="247"/>
                  <a:pt x="30" y="248"/>
                  <a:pt x="31" y="249"/>
                </a:cubicBezTo>
                <a:cubicBezTo>
                  <a:pt x="29" y="250"/>
                  <a:pt x="28" y="252"/>
                  <a:pt x="27" y="253"/>
                </a:cubicBezTo>
                <a:cubicBezTo>
                  <a:pt x="27" y="252"/>
                  <a:pt x="28" y="251"/>
                  <a:pt x="27" y="252"/>
                </a:cubicBezTo>
                <a:cubicBezTo>
                  <a:pt x="27" y="253"/>
                  <a:pt x="26" y="253"/>
                  <a:pt x="26" y="253"/>
                </a:cubicBezTo>
                <a:cubicBezTo>
                  <a:pt x="27" y="253"/>
                  <a:pt x="25" y="254"/>
                  <a:pt x="25" y="255"/>
                </a:cubicBezTo>
                <a:cubicBezTo>
                  <a:pt x="26" y="254"/>
                  <a:pt x="26" y="254"/>
                  <a:pt x="26" y="255"/>
                </a:cubicBezTo>
                <a:cubicBezTo>
                  <a:pt x="25" y="256"/>
                  <a:pt x="25" y="257"/>
                  <a:pt x="23" y="258"/>
                </a:cubicBezTo>
                <a:cubicBezTo>
                  <a:pt x="23" y="258"/>
                  <a:pt x="24" y="257"/>
                  <a:pt x="23" y="257"/>
                </a:cubicBezTo>
                <a:cubicBezTo>
                  <a:pt x="22" y="258"/>
                  <a:pt x="23" y="259"/>
                  <a:pt x="22" y="260"/>
                </a:cubicBezTo>
                <a:cubicBezTo>
                  <a:pt x="21" y="261"/>
                  <a:pt x="20" y="263"/>
                  <a:pt x="19" y="263"/>
                </a:cubicBezTo>
                <a:cubicBezTo>
                  <a:pt x="18" y="265"/>
                  <a:pt x="17" y="266"/>
                  <a:pt x="16" y="267"/>
                </a:cubicBezTo>
                <a:cubicBezTo>
                  <a:pt x="17" y="266"/>
                  <a:pt x="16" y="266"/>
                  <a:pt x="16" y="266"/>
                </a:cubicBezTo>
                <a:cubicBezTo>
                  <a:pt x="16" y="267"/>
                  <a:pt x="14" y="268"/>
                  <a:pt x="15" y="268"/>
                </a:cubicBezTo>
                <a:cubicBezTo>
                  <a:pt x="14" y="270"/>
                  <a:pt x="14" y="268"/>
                  <a:pt x="14" y="269"/>
                </a:cubicBezTo>
                <a:cubicBezTo>
                  <a:pt x="13" y="269"/>
                  <a:pt x="13" y="270"/>
                  <a:pt x="12" y="270"/>
                </a:cubicBezTo>
                <a:cubicBezTo>
                  <a:pt x="13" y="271"/>
                  <a:pt x="13" y="270"/>
                  <a:pt x="14" y="269"/>
                </a:cubicBezTo>
                <a:cubicBezTo>
                  <a:pt x="14" y="270"/>
                  <a:pt x="13" y="270"/>
                  <a:pt x="13" y="271"/>
                </a:cubicBezTo>
                <a:cubicBezTo>
                  <a:pt x="13" y="272"/>
                  <a:pt x="12" y="272"/>
                  <a:pt x="12" y="273"/>
                </a:cubicBezTo>
                <a:cubicBezTo>
                  <a:pt x="12" y="273"/>
                  <a:pt x="10" y="275"/>
                  <a:pt x="11" y="274"/>
                </a:cubicBezTo>
                <a:cubicBezTo>
                  <a:pt x="11" y="273"/>
                  <a:pt x="12" y="273"/>
                  <a:pt x="12" y="271"/>
                </a:cubicBezTo>
                <a:cubicBezTo>
                  <a:pt x="11" y="273"/>
                  <a:pt x="11" y="272"/>
                  <a:pt x="10" y="272"/>
                </a:cubicBezTo>
                <a:cubicBezTo>
                  <a:pt x="10" y="274"/>
                  <a:pt x="9" y="274"/>
                  <a:pt x="8" y="276"/>
                </a:cubicBezTo>
                <a:cubicBezTo>
                  <a:pt x="8" y="275"/>
                  <a:pt x="9" y="274"/>
                  <a:pt x="9" y="273"/>
                </a:cubicBezTo>
                <a:cubicBezTo>
                  <a:pt x="10" y="273"/>
                  <a:pt x="10" y="272"/>
                  <a:pt x="11" y="270"/>
                </a:cubicBezTo>
                <a:cubicBezTo>
                  <a:pt x="11" y="271"/>
                  <a:pt x="11" y="270"/>
                  <a:pt x="11" y="270"/>
                </a:cubicBezTo>
                <a:cubicBezTo>
                  <a:pt x="12" y="270"/>
                  <a:pt x="13" y="266"/>
                  <a:pt x="14" y="265"/>
                </a:cubicBezTo>
                <a:cubicBezTo>
                  <a:pt x="14" y="264"/>
                  <a:pt x="14" y="265"/>
                  <a:pt x="15" y="264"/>
                </a:cubicBezTo>
                <a:cubicBezTo>
                  <a:pt x="15" y="262"/>
                  <a:pt x="17" y="260"/>
                  <a:pt x="17" y="260"/>
                </a:cubicBezTo>
                <a:cubicBezTo>
                  <a:pt x="17" y="261"/>
                  <a:pt x="16" y="261"/>
                  <a:pt x="16" y="262"/>
                </a:cubicBezTo>
                <a:cubicBezTo>
                  <a:pt x="16" y="262"/>
                  <a:pt x="15" y="265"/>
                  <a:pt x="16" y="264"/>
                </a:cubicBezTo>
                <a:cubicBezTo>
                  <a:pt x="17" y="263"/>
                  <a:pt x="16" y="264"/>
                  <a:pt x="17" y="262"/>
                </a:cubicBezTo>
                <a:cubicBezTo>
                  <a:pt x="17" y="262"/>
                  <a:pt x="18" y="260"/>
                  <a:pt x="18" y="260"/>
                </a:cubicBezTo>
                <a:cubicBezTo>
                  <a:pt x="19" y="259"/>
                  <a:pt x="18" y="261"/>
                  <a:pt x="19" y="260"/>
                </a:cubicBezTo>
                <a:cubicBezTo>
                  <a:pt x="19" y="259"/>
                  <a:pt x="20" y="257"/>
                  <a:pt x="20" y="256"/>
                </a:cubicBezTo>
                <a:cubicBezTo>
                  <a:pt x="20" y="256"/>
                  <a:pt x="20" y="256"/>
                  <a:pt x="20" y="255"/>
                </a:cubicBezTo>
                <a:cubicBezTo>
                  <a:pt x="21" y="253"/>
                  <a:pt x="22" y="251"/>
                  <a:pt x="23" y="250"/>
                </a:cubicBezTo>
                <a:cubicBezTo>
                  <a:pt x="24" y="250"/>
                  <a:pt x="22" y="252"/>
                  <a:pt x="23" y="251"/>
                </a:cubicBezTo>
                <a:cubicBezTo>
                  <a:pt x="24" y="250"/>
                  <a:pt x="24" y="250"/>
                  <a:pt x="25" y="248"/>
                </a:cubicBezTo>
                <a:cubicBezTo>
                  <a:pt x="26" y="248"/>
                  <a:pt x="28" y="246"/>
                  <a:pt x="28" y="244"/>
                </a:cubicBezTo>
                <a:cubicBezTo>
                  <a:pt x="29" y="243"/>
                  <a:pt x="29" y="245"/>
                  <a:pt x="30" y="244"/>
                </a:cubicBezTo>
                <a:cubicBezTo>
                  <a:pt x="29" y="243"/>
                  <a:pt x="31" y="242"/>
                  <a:pt x="31" y="241"/>
                </a:cubicBezTo>
                <a:cubicBezTo>
                  <a:pt x="31" y="241"/>
                  <a:pt x="31" y="240"/>
                  <a:pt x="32" y="239"/>
                </a:cubicBezTo>
                <a:cubicBezTo>
                  <a:pt x="32" y="240"/>
                  <a:pt x="32" y="241"/>
                  <a:pt x="32" y="240"/>
                </a:cubicBezTo>
                <a:cubicBezTo>
                  <a:pt x="32" y="239"/>
                  <a:pt x="33" y="239"/>
                  <a:pt x="33" y="238"/>
                </a:cubicBezTo>
                <a:cubicBezTo>
                  <a:pt x="34" y="238"/>
                  <a:pt x="33" y="239"/>
                  <a:pt x="34" y="238"/>
                </a:cubicBezTo>
                <a:cubicBezTo>
                  <a:pt x="34" y="237"/>
                  <a:pt x="35" y="236"/>
                  <a:pt x="36" y="235"/>
                </a:cubicBezTo>
                <a:cubicBezTo>
                  <a:pt x="35" y="236"/>
                  <a:pt x="34" y="236"/>
                  <a:pt x="33" y="237"/>
                </a:cubicBezTo>
                <a:cubicBezTo>
                  <a:pt x="34" y="235"/>
                  <a:pt x="36" y="234"/>
                  <a:pt x="37" y="232"/>
                </a:cubicBezTo>
                <a:cubicBezTo>
                  <a:pt x="36" y="234"/>
                  <a:pt x="34" y="236"/>
                  <a:pt x="32" y="238"/>
                </a:cubicBezTo>
                <a:cubicBezTo>
                  <a:pt x="33" y="238"/>
                  <a:pt x="33" y="237"/>
                  <a:pt x="33" y="238"/>
                </a:cubicBezTo>
                <a:cubicBezTo>
                  <a:pt x="32" y="239"/>
                  <a:pt x="32" y="238"/>
                  <a:pt x="31" y="239"/>
                </a:cubicBezTo>
                <a:cubicBezTo>
                  <a:pt x="31" y="239"/>
                  <a:pt x="31" y="238"/>
                  <a:pt x="31" y="238"/>
                </a:cubicBezTo>
                <a:cubicBezTo>
                  <a:pt x="33" y="236"/>
                  <a:pt x="36" y="234"/>
                  <a:pt x="36" y="231"/>
                </a:cubicBezTo>
                <a:cubicBezTo>
                  <a:pt x="36" y="232"/>
                  <a:pt x="37" y="231"/>
                  <a:pt x="37" y="230"/>
                </a:cubicBezTo>
                <a:cubicBezTo>
                  <a:pt x="38" y="229"/>
                  <a:pt x="37" y="231"/>
                  <a:pt x="38" y="231"/>
                </a:cubicBezTo>
                <a:cubicBezTo>
                  <a:pt x="38" y="230"/>
                  <a:pt x="39" y="229"/>
                  <a:pt x="39" y="228"/>
                </a:cubicBezTo>
                <a:cubicBezTo>
                  <a:pt x="39" y="229"/>
                  <a:pt x="38" y="231"/>
                  <a:pt x="38" y="229"/>
                </a:cubicBezTo>
                <a:cubicBezTo>
                  <a:pt x="38" y="228"/>
                  <a:pt x="39" y="228"/>
                  <a:pt x="39" y="227"/>
                </a:cubicBezTo>
                <a:cubicBezTo>
                  <a:pt x="39" y="226"/>
                  <a:pt x="39" y="227"/>
                  <a:pt x="40" y="225"/>
                </a:cubicBezTo>
                <a:cubicBezTo>
                  <a:pt x="39" y="226"/>
                  <a:pt x="39" y="225"/>
                  <a:pt x="39" y="225"/>
                </a:cubicBezTo>
                <a:cubicBezTo>
                  <a:pt x="41" y="224"/>
                  <a:pt x="40" y="223"/>
                  <a:pt x="40" y="222"/>
                </a:cubicBezTo>
                <a:cubicBezTo>
                  <a:pt x="41" y="222"/>
                  <a:pt x="40" y="224"/>
                  <a:pt x="41" y="223"/>
                </a:cubicBezTo>
                <a:cubicBezTo>
                  <a:pt x="42" y="222"/>
                  <a:pt x="43" y="221"/>
                  <a:pt x="44" y="219"/>
                </a:cubicBezTo>
                <a:cubicBezTo>
                  <a:pt x="43" y="220"/>
                  <a:pt x="43" y="221"/>
                  <a:pt x="44" y="221"/>
                </a:cubicBezTo>
                <a:cubicBezTo>
                  <a:pt x="44" y="219"/>
                  <a:pt x="44" y="220"/>
                  <a:pt x="45" y="219"/>
                </a:cubicBezTo>
                <a:cubicBezTo>
                  <a:pt x="45" y="219"/>
                  <a:pt x="46" y="218"/>
                  <a:pt x="47" y="217"/>
                </a:cubicBezTo>
                <a:cubicBezTo>
                  <a:pt x="48" y="216"/>
                  <a:pt x="48" y="215"/>
                  <a:pt x="48" y="214"/>
                </a:cubicBezTo>
                <a:cubicBezTo>
                  <a:pt x="49" y="213"/>
                  <a:pt x="49" y="214"/>
                  <a:pt x="50" y="214"/>
                </a:cubicBezTo>
                <a:cubicBezTo>
                  <a:pt x="50" y="213"/>
                  <a:pt x="52" y="211"/>
                  <a:pt x="51" y="210"/>
                </a:cubicBezTo>
                <a:cubicBezTo>
                  <a:pt x="52" y="210"/>
                  <a:pt x="53" y="210"/>
                  <a:pt x="53" y="209"/>
                </a:cubicBezTo>
                <a:cubicBezTo>
                  <a:pt x="52" y="208"/>
                  <a:pt x="49" y="213"/>
                  <a:pt x="48" y="213"/>
                </a:cubicBezTo>
                <a:cubicBezTo>
                  <a:pt x="52" y="209"/>
                  <a:pt x="52" y="209"/>
                  <a:pt x="52" y="209"/>
                </a:cubicBezTo>
                <a:cubicBezTo>
                  <a:pt x="50" y="209"/>
                  <a:pt x="51" y="207"/>
                  <a:pt x="51" y="206"/>
                </a:cubicBezTo>
                <a:cubicBezTo>
                  <a:pt x="52" y="205"/>
                  <a:pt x="54" y="202"/>
                  <a:pt x="56" y="199"/>
                </a:cubicBezTo>
                <a:cubicBezTo>
                  <a:pt x="55" y="201"/>
                  <a:pt x="55" y="201"/>
                  <a:pt x="54" y="203"/>
                </a:cubicBezTo>
                <a:cubicBezTo>
                  <a:pt x="57" y="201"/>
                  <a:pt x="59" y="199"/>
                  <a:pt x="60" y="196"/>
                </a:cubicBezTo>
                <a:cubicBezTo>
                  <a:pt x="63" y="194"/>
                  <a:pt x="64" y="191"/>
                  <a:pt x="67" y="190"/>
                </a:cubicBezTo>
                <a:cubicBezTo>
                  <a:pt x="67" y="189"/>
                  <a:pt x="68" y="189"/>
                  <a:pt x="68" y="188"/>
                </a:cubicBezTo>
                <a:cubicBezTo>
                  <a:pt x="69" y="187"/>
                  <a:pt x="69" y="187"/>
                  <a:pt x="69" y="187"/>
                </a:cubicBezTo>
                <a:cubicBezTo>
                  <a:pt x="71" y="184"/>
                  <a:pt x="75" y="181"/>
                  <a:pt x="77" y="179"/>
                </a:cubicBezTo>
                <a:cubicBezTo>
                  <a:pt x="77" y="179"/>
                  <a:pt x="76" y="180"/>
                  <a:pt x="76" y="179"/>
                </a:cubicBezTo>
                <a:cubicBezTo>
                  <a:pt x="77" y="179"/>
                  <a:pt x="77" y="177"/>
                  <a:pt x="77" y="178"/>
                </a:cubicBezTo>
                <a:cubicBezTo>
                  <a:pt x="77" y="178"/>
                  <a:pt x="77" y="179"/>
                  <a:pt x="78" y="178"/>
                </a:cubicBezTo>
                <a:cubicBezTo>
                  <a:pt x="78" y="177"/>
                  <a:pt x="81" y="175"/>
                  <a:pt x="82" y="174"/>
                </a:cubicBezTo>
                <a:cubicBezTo>
                  <a:pt x="81" y="175"/>
                  <a:pt x="80" y="176"/>
                  <a:pt x="81" y="176"/>
                </a:cubicBezTo>
                <a:cubicBezTo>
                  <a:pt x="82" y="175"/>
                  <a:pt x="83" y="174"/>
                  <a:pt x="84" y="173"/>
                </a:cubicBezTo>
                <a:cubicBezTo>
                  <a:pt x="84" y="172"/>
                  <a:pt x="83" y="172"/>
                  <a:pt x="83" y="171"/>
                </a:cubicBezTo>
                <a:cubicBezTo>
                  <a:pt x="84" y="172"/>
                  <a:pt x="86" y="172"/>
                  <a:pt x="88" y="168"/>
                </a:cubicBezTo>
                <a:cubicBezTo>
                  <a:pt x="87" y="169"/>
                  <a:pt x="87" y="168"/>
                  <a:pt x="87" y="169"/>
                </a:cubicBezTo>
                <a:cubicBezTo>
                  <a:pt x="88" y="167"/>
                  <a:pt x="89" y="166"/>
                  <a:pt x="91" y="163"/>
                </a:cubicBezTo>
                <a:cubicBezTo>
                  <a:pt x="93" y="163"/>
                  <a:pt x="94" y="159"/>
                  <a:pt x="97" y="158"/>
                </a:cubicBezTo>
                <a:cubicBezTo>
                  <a:pt x="97" y="157"/>
                  <a:pt x="98" y="157"/>
                  <a:pt x="98" y="156"/>
                </a:cubicBezTo>
                <a:cubicBezTo>
                  <a:pt x="98" y="156"/>
                  <a:pt x="98" y="156"/>
                  <a:pt x="98" y="156"/>
                </a:cubicBezTo>
                <a:cubicBezTo>
                  <a:pt x="100" y="155"/>
                  <a:pt x="100" y="153"/>
                  <a:pt x="103" y="151"/>
                </a:cubicBezTo>
                <a:cubicBezTo>
                  <a:pt x="102" y="152"/>
                  <a:pt x="100" y="154"/>
                  <a:pt x="100" y="155"/>
                </a:cubicBezTo>
                <a:cubicBezTo>
                  <a:pt x="102" y="153"/>
                  <a:pt x="107" y="148"/>
                  <a:pt x="106" y="150"/>
                </a:cubicBezTo>
                <a:cubicBezTo>
                  <a:pt x="108" y="148"/>
                  <a:pt x="110" y="145"/>
                  <a:pt x="112" y="143"/>
                </a:cubicBezTo>
                <a:cubicBezTo>
                  <a:pt x="114" y="142"/>
                  <a:pt x="114" y="143"/>
                  <a:pt x="115" y="142"/>
                </a:cubicBezTo>
                <a:cubicBezTo>
                  <a:pt x="115" y="142"/>
                  <a:pt x="114" y="143"/>
                  <a:pt x="114" y="143"/>
                </a:cubicBezTo>
                <a:cubicBezTo>
                  <a:pt x="115" y="143"/>
                  <a:pt x="115" y="143"/>
                  <a:pt x="115" y="142"/>
                </a:cubicBezTo>
                <a:cubicBezTo>
                  <a:pt x="116" y="142"/>
                  <a:pt x="115" y="142"/>
                  <a:pt x="116" y="140"/>
                </a:cubicBezTo>
                <a:cubicBezTo>
                  <a:pt x="117" y="140"/>
                  <a:pt x="116" y="142"/>
                  <a:pt x="116" y="142"/>
                </a:cubicBezTo>
                <a:cubicBezTo>
                  <a:pt x="118" y="141"/>
                  <a:pt x="117" y="140"/>
                  <a:pt x="119" y="139"/>
                </a:cubicBezTo>
                <a:cubicBezTo>
                  <a:pt x="118" y="140"/>
                  <a:pt x="118" y="140"/>
                  <a:pt x="119" y="139"/>
                </a:cubicBezTo>
                <a:cubicBezTo>
                  <a:pt x="120" y="138"/>
                  <a:pt x="119" y="138"/>
                  <a:pt x="120" y="138"/>
                </a:cubicBezTo>
                <a:cubicBezTo>
                  <a:pt x="121" y="137"/>
                  <a:pt x="121" y="136"/>
                  <a:pt x="121" y="136"/>
                </a:cubicBezTo>
                <a:cubicBezTo>
                  <a:pt x="122" y="136"/>
                  <a:pt x="120" y="138"/>
                  <a:pt x="121" y="137"/>
                </a:cubicBezTo>
                <a:cubicBezTo>
                  <a:pt x="122" y="137"/>
                  <a:pt x="122" y="135"/>
                  <a:pt x="123" y="134"/>
                </a:cubicBezTo>
                <a:cubicBezTo>
                  <a:pt x="122" y="135"/>
                  <a:pt x="121" y="136"/>
                  <a:pt x="121" y="135"/>
                </a:cubicBezTo>
                <a:cubicBezTo>
                  <a:pt x="123" y="133"/>
                  <a:pt x="125" y="132"/>
                  <a:pt x="127" y="130"/>
                </a:cubicBezTo>
                <a:cubicBezTo>
                  <a:pt x="127" y="130"/>
                  <a:pt x="126" y="130"/>
                  <a:pt x="127" y="130"/>
                </a:cubicBezTo>
                <a:cubicBezTo>
                  <a:pt x="128" y="129"/>
                  <a:pt x="126" y="131"/>
                  <a:pt x="128" y="130"/>
                </a:cubicBezTo>
                <a:cubicBezTo>
                  <a:pt x="128" y="129"/>
                  <a:pt x="130" y="129"/>
                  <a:pt x="131" y="128"/>
                </a:cubicBezTo>
                <a:cubicBezTo>
                  <a:pt x="130" y="128"/>
                  <a:pt x="128" y="129"/>
                  <a:pt x="129" y="128"/>
                </a:cubicBezTo>
                <a:cubicBezTo>
                  <a:pt x="130" y="127"/>
                  <a:pt x="130" y="127"/>
                  <a:pt x="131" y="127"/>
                </a:cubicBezTo>
                <a:cubicBezTo>
                  <a:pt x="132" y="125"/>
                  <a:pt x="132" y="125"/>
                  <a:pt x="132" y="125"/>
                </a:cubicBezTo>
                <a:cubicBezTo>
                  <a:pt x="134" y="124"/>
                  <a:pt x="135" y="122"/>
                  <a:pt x="137" y="121"/>
                </a:cubicBezTo>
                <a:cubicBezTo>
                  <a:pt x="137" y="123"/>
                  <a:pt x="137" y="121"/>
                  <a:pt x="136" y="122"/>
                </a:cubicBezTo>
                <a:cubicBezTo>
                  <a:pt x="136" y="123"/>
                  <a:pt x="137" y="122"/>
                  <a:pt x="137" y="122"/>
                </a:cubicBezTo>
                <a:cubicBezTo>
                  <a:pt x="138" y="121"/>
                  <a:pt x="140" y="119"/>
                  <a:pt x="142" y="117"/>
                </a:cubicBezTo>
                <a:cubicBezTo>
                  <a:pt x="143" y="117"/>
                  <a:pt x="142" y="118"/>
                  <a:pt x="143" y="117"/>
                </a:cubicBezTo>
                <a:cubicBezTo>
                  <a:pt x="144" y="116"/>
                  <a:pt x="144" y="116"/>
                  <a:pt x="145" y="115"/>
                </a:cubicBezTo>
                <a:cubicBezTo>
                  <a:pt x="146" y="114"/>
                  <a:pt x="146" y="115"/>
                  <a:pt x="146" y="115"/>
                </a:cubicBezTo>
                <a:cubicBezTo>
                  <a:pt x="147" y="115"/>
                  <a:pt x="148" y="114"/>
                  <a:pt x="148" y="113"/>
                </a:cubicBezTo>
                <a:cubicBezTo>
                  <a:pt x="148" y="114"/>
                  <a:pt x="149" y="114"/>
                  <a:pt x="149" y="113"/>
                </a:cubicBezTo>
                <a:cubicBezTo>
                  <a:pt x="147" y="115"/>
                  <a:pt x="144" y="117"/>
                  <a:pt x="142" y="119"/>
                </a:cubicBezTo>
                <a:cubicBezTo>
                  <a:pt x="142" y="119"/>
                  <a:pt x="141" y="120"/>
                  <a:pt x="142" y="120"/>
                </a:cubicBezTo>
                <a:cubicBezTo>
                  <a:pt x="145" y="118"/>
                  <a:pt x="151" y="114"/>
                  <a:pt x="152" y="111"/>
                </a:cubicBezTo>
                <a:cubicBezTo>
                  <a:pt x="153" y="110"/>
                  <a:pt x="152" y="111"/>
                  <a:pt x="153" y="111"/>
                </a:cubicBezTo>
                <a:cubicBezTo>
                  <a:pt x="154" y="110"/>
                  <a:pt x="155" y="109"/>
                  <a:pt x="156" y="108"/>
                </a:cubicBezTo>
                <a:cubicBezTo>
                  <a:pt x="156" y="107"/>
                  <a:pt x="157" y="107"/>
                  <a:pt x="157" y="107"/>
                </a:cubicBezTo>
                <a:cubicBezTo>
                  <a:pt x="156" y="107"/>
                  <a:pt x="155" y="108"/>
                  <a:pt x="154" y="109"/>
                </a:cubicBezTo>
                <a:cubicBezTo>
                  <a:pt x="155" y="109"/>
                  <a:pt x="155" y="108"/>
                  <a:pt x="155" y="109"/>
                </a:cubicBezTo>
                <a:cubicBezTo>
                  <a:pt x="154" y="109"/>
                  <a:pt x="154" y="110"/>
                  <a:pt x="153" y="110"/>
                </a:cubicBezTo>
                <a:cubicBezTo>
                  <a:pt x="154" y="109"/>
                  <a:pt x="152" y="110"/>
                  <a:pt x="153" y="109"/>
                </a:cubicBezTo>
                <a:cubicBezTo>
                  <a:pt x="154" y="108"/>
                  <a:pt x="153" y="109"/>
                  <a:pt x="154" y="108"/>
                </a:cubicBezTo>
                <a:cubicBezTo>
                  <a:pt x="155" y="106"/>
                  <a:pt x="159" y="106"/>
                  <a:pt x="158" y="105"/>
                </a:cubicBezTo>
                <a:cubicBezTo>
                  <a:pt x="158" y="104"/>
                  <a:pt x="159" y="104"/>
                  <a:pt x="159" y="104"/>
                </a:cubicBezTo>
                <a:cubicBezTo>
                  <a:pt x="160" y="103"/>
                  <a:pt x="160" y="104"/>
                  <a:pt x="161" y="103"/>
                </a:cubicBezTo>
                <a:cubicBezTo>
                  <a:pt x="161" y="103"/>
                  <a:pt x="160" y="103"/>
                  <a:pt x="161" y="103"/>
                </a:cubicBezTo>
                <a:cubicBezTo>
                  <a:pt x="162" y="102"/>
                  <a:pt x="163" y="101"/>
                  <a:pt x="164" y="100"/>
                </a:cubicBezTo>
                <a:cubicBezTo>
                  <a:pt x="163" y="100"/>
                  <a:pt x="166" y="99"/>
                  <a:pt x="165" y="99"/>
                </a:cubicBezTo>
                <a:cubicBezTo>
                  <a:pt x="164" y="100"/>
                  <a:pt x="162" y="101"/>
                  <a:pt x="161" y="101"/>
                </a:cubicBezTo>
                <a:cubicBezTo>
                  <a:pt x="163" y="100"/>
                  <a:pt x="163" y="99"/>
                  <a:pt x="165" y="98"/>
                </a:cubicBezTo>
                <a:cubicBezTo>
                  <a:pt x="165" y="98"/>
                  <a:pt x="164" y="99"/>
                  <a:pt x="165" y="99"/>
                </a:cubicBezTo>
                <a:cubicBezTo>
                  <a:pt x="166" y="98"/>
                  <a:pt x="166" y="98"/>
                  <a:pt x="166" y="98"/>
                </a:cubicBezTo>
                <a:cubicBezTo>
                  <a:pt x="166" y="98"/>
                  <a:pt x="166" y="97"/>
                  <a:pt x="166" y="97"/>
                </a:cubicBezTo>
                <a:cubicBezTo>
                  <a:pt x="165" y="98"/>
                  <a:pt x="163" y="98"/>
                  <a:pt x="162" y="100"/>
                </a:cubicBezTo>
                <a:cubicBezTo>
                  <a:pt x="161" y="100"/>
                  <a:pt x="162" y="100"/>
                  <a:pt x="161" y="100"/>
                </a:cubicBezTo>
                <a:cubicBezTo>
                  <a:pt x="159" y="102"/>
                  <a:pt x="158" y="104"/>
                  <a:pt x="156" y="105"/>
                </a:cubicBezTo>
                <a:cubicBezTo>
                  <a:pt x="155" y="105"/>
                  <a:pt x="157" y="103"/>
                  <a:pt x="156" y="104"/>
                </a:cubicBezTo>
                <a:cubicBezTo>
                  <a:pt x="155" y="105"/>
                  <a:pt x="155" y="105"/>
                  <a:pt x="154" y="106"/>
                </a:cubicBezTo>
                <a:cubicBezTo>
                  <a:pt x="153" y="106"/>
                  <a:pt x="156" y="104"/>
                  <a:pt x="154" y="105"/>
                </a:cubicBezTo>
                <a:cubicBezTo>
                  <a:pt x="154" y="106"/>
                  <a:pt x="153" y="106"/>
                  <a:pt x="153" y="107"/>
                </a:cubicBezTo>
                <a:cubicBezTo>
                  <a:pt x="151" y="108"/>
                  <a:pt x="154" y="106"/>
                  <a:pt x="152" y="106"/>
                </a:cubicBezTo>
                <a:cubicBezTo>
                  <a:pt x="151" y="108"/>
                  <a:pt x="150" y="108"/>
                  <a:pt x="151" y="108"/>
                </a:cubicBezTo>
                <a:cubicBezTo>
                  <a:pt x="149" y="109"/>
                  <a:pt x="148" y="110"/>
                  <a:pt x="148" y="110"/>
                </a:cubicBezTo>
                <a:cubicBezTo>
                  <a:pt x="148" y="111"/>
                  <a:pt x="148" y="111"/>
                  <a:pt x="147" y="111"/>
                </a:cubicBezTo>
                <a:cubicBezTo>
                  <a:pt x="147" y="112"/>
                  <a:pt x="147" y="110"/>
                  <a:pt x="146" y="112"/>
                </a:cubicBezTo>
                <a:cubicBezTo>
                  <a:pt x="145" y="112"/>
                  <a:pt x="146" y="113"/>
                  <a:pt x="146" y="113"/>
                </a:cubicBezTo>
                <a:cubicBezTo>
                  <a:pt x="145" y="114"/>
                  <a:pt x="143" y="116"/>
                  <a:pt x="142" y="115"/>
                </a:cubicBezTo>
                <a:cubicBezTo>
                  <a:pt x="143" y="115"/>
                  <a:pt x="144" y="114"/>
                  <a:pt x="145" y="113"/>
                </a:cubicBezTo>
                <a:cubicBezTo>
                  <a:pt x="142" y="114"/>
                  <a:pt x="140" y="118"/>
                  <a:pt x="139" y="116"/>
                </a:cubicBezTo>
                <a:cubicBezTo>
                  <a:pt x="138" y="118"/>
                  <a:pt x="137" y="118"/>
                  <a:pt x="136" y="120"/>
                </a:cubicBezTo>
                <a:cubicBezTo>
                  <a:pt x="137" y="119"/>
                  <a:pt x="138" y="119"/>
                  <a:pt x="139" y="117"/>
                </a:cubicBezTo>
                <a:cubicBezTo>
                  <a:pt x="140" y="117"/>
                  <a:pt x="140" y="117"/>
                  <a:pt x="140" y="117"/>
                </a:cubicBezTo>
                <a:cubicBezTo>
                  <a:pt x="139" y="118"/>
                  <a:pt x="139" y="118"/>
                  <a:pt x="139" y="118"/>
                </a:cubicBezTo>
                <a:cubicBezTo>
                  <a:pt x="138" y="118"/>
                  <a:pt x="137" y="120"/>
                  <a:pt x="135" y="121"/>
                </a:cubicBezTo>
                <a:cubicBezTo>
                  <a:pt x="135" y="120"/>
                  <a:pt x="136" y="119"/>
                  <a:pt x="135" y="120"/>
                </a:cubicBezTo>
                <a:cubicBezTo>
                  <a:pt x="134" y="122"/>
                  <a:pt x="131" y="123"/>
                  <a:pt x="130" y="124"/>
                </a:cubicBezTo>
                <a:cubicBezTo>
                  <a:pt x="130" y="124"/>
                  <a:pt x="129" y="126"/>
                  <a:pt x="129" y="126"/>
                </a:cubicBezTo>
                <a:cubicBezTo>
                  <a:pt x="129" y="126"/>
                  <a:pt x="129" y="126"/>
                  <a:pt x="129" y="127"/>
                </a:cubicBezTo>
                <a:cubicBezTo>
                  <a:pt x="128" y="126"/>
                  <a:pt x="127" y="128"/>
                  <a:pt x="127" y="126"/>
                </a:cubicBezTo>
                <a:cubicBezTo>
                  <a:pt x="126" y="127"/>
                  <a:pt x="126" y="128"/>
                  <a:pt x="127" y="128"/>
                </a:cubicBezTo>
                <a:cubicBezTo>
                  <a:pt x="125" y="129"/>
                  <a:pt x="122" y="133"/>
                  <a:pt x="123" y="131"/>
                </a:cubicBezTo>
                <a:cubicBezTo>
                  <a:pt x="122" y="131"/>
                  <a:pt x="121" y="133"/>
                  <a:pt x="121" y="132"/>
                </a:cubicBezTo>
                <a:cubicBezTo>
                  <a:pt x="121" y="132"/>
                  <a:pt x="122" y="132"/>
                  <a:pt x="122" y="131"/>
                </a:cubicBezTo>
                <a:cubicBezTo>
                  <a:pt x="121" y="131"/>
                  <a:pt x="121" y="132"/>
                  <a:pt x="119" y="133"/>
                </a:cubicBezTo>
                <a:cubicBezTo>
                  <a:pt x="120" y="132"/>
                  <a:pt x="120" y="132"/>
                  <a:pt x="120" y="132"/>
                </a:cubicBezTo>
                <a:cubicBezTo>
                  <a:pt x="120" y="132"/>
                  <a:pt x="120" y="132"/>
                  <a:pt x="120" y="132"/>
                </a:cubicBezTo>
                <a:cubicBezTo>
                  <a:pt x="120" y="132"/>
                  <a:pt x="121" y="131"/>
                  <a:pt x="121" y="131"/>
                </a:cubicBezTo>
                <a:cubicBezTo>
                  <a:pt x="121" y="131"/>
                  <a:pt x="122" y="130"/>
                  <a:pt x="122" y="130"/>
                </a:cubicBezTo>
                <a:cubicBezTo>
                  <a:pt x="120" y="131"/>
                  <a:pt x="118" y="133"/>
                  <a:pt x="118" y="134"/>
                </a:cubicBezTo>
                <a:cubicBezTo>
                  <a:pt x="116" y="135"/>
                  <a:pt x="115" y="137"/>
                  <a:pt x="113" y="139"/>
                </a:cubicBezTo>
                <a:cubicBezTo>
                  <a:pt x="114" y="139"/>
                  <a:pt x="114" y="139"/>
                  <a:pt x="114" y="140"/>
                </a:cubicBezTo>
                <a:cubicBezTo>
                  <a:pt x="113" y="139"/>
                  <a:pt x="113" y="140"/>
                  <a:pt x="111" y="142"/>
                </a:cubicBezTo>
                <a:cubicBezTo>
                  <a:pt x="111" y="141"/>
                  <a:pt x="113" y="139"/>
                  <a:pt x="112" y="139"/>
                </a:cubicBezTo>
                <a:cubicBezTo>
                  <a:pt x="110" y="141"/>
                  <a:pt x="108" y="143"/>
                  <a:pt x="106" y="145"/>
                </a:cubicBezTo>
                <a:cubicBezTo>
                  <a:pt x="104" y="146"/>
                  <a:pt x="101" y="150"/>
                  <a:pt x="99" y="151"/>
                </a:cubicBezTo>
                <a:cubicBezTo>
                  <a:pt x="100" y="150"/>
                  <a:pt x="100" y="150"/>
                  <a:pt x="100" y="150"/>
                </a:cubicBezTo>
                <a:cubicBezTo>
                  <a:pt x="99" y="151"/>
                  <a:pt x="100" y="149"/>
                  <a:pt x="98" y="150"/>
                </a:cubicBezTo>
                <a:cubicBezTo>
                  <a:pt x="98" y="151"/>
                  <a:pt x="99" y="151"/>
                  <a:pt x="99" y="151"/>
                </a:cubicBezTo>
                <a:cubicBezTo>
                  <a:pt x="98" y="153"/>
                  <a:pt x="96" y="154"/>
                  <a:pt x="95" y="155"/>
                </a:cubicBezTo>
                <a:cubicBezTo>
                  <a:pt x="96" y="155"/>
                  <a:pt x="97" y="154"/>
                  <a:pt x="97" y="155"/>
                </a:cubicBezTo>
                <a:cubicBezTo>
                  <a:pt x="96" y="156"/>
                  <a:pt x="95" y="157"/>
                  <a:pt x="94" y="158"/>
                </a:cubicBezTo>
                <a:cubicBezTo>
                  <a:pt x="94" y="157"/>
                  <a:pt x="93" y="158"/>
                  <a:pt x="93" y="157"/>
                </a:cubicBezTo>
                <a:cubicBezTo>
                  <a:pt x="95" y="157"/>
                  <a:pt x="95" y="156"/>
                  <a:pt x="96" y="155"/>
                </a:cubicBezTo>
                <a:cubicBezTo>
                  <a:pt x="95" y="156"/>
                  <a:pt x="95" y="157"/>
                  <a:pt x="95" y="156"/>
                </a:cubicBezTo>
                <a:cubicBezTo>
                  <a:pt x="93" y="157"/>
                  <a:pt x="92" y="159"/>
                  <a:pt x="90" y="160"/>
                </a:cubicBezTo>
                <a:cubicBezTo>
                  <a:pt x="91" y="159"/>
                  <a:pt x="90" y="159"/>
                  <a:pt x="89" y="160"/>
                </a:cubicBezTo>
                <a:cubicBezTo>
                  <a:pt x="89" y="159"/>
                  <a:pt x="90" y="159"/>
                  <a:pt x="91" y="158"/>
                </a:cubicBezTo>
                <a:cubicBezTo>
                  <a:pt x="90" y="158"/>
                  <a:pt x="88" y="159"/>
                  <a:pt x="87" y="161"/>
                </a:cubicBezTo>
                <a:cubicBezTo>
                  <a:pt x="88" y="161"/>
                  <a:pt x="88" y="161"/>
                  <a:pt x="88" y="162"/>
                </a:cubicBezTo>
                <a:cubicBezTo>
                  <a:pt x="89" y="161"/>
                  <a:pt x="88" y="160"/>
                  <a:pt x="90" y="159"/>
                </a:cubicBezTo>
                <a:cubicBezTo>
                  <a:pt x="90" y="160"/>
                  <a:pt x="89" y="161"/>
                  <a:pt x="89" y="162"/>
                </a:cubicBezTo>
                <a:cubicBezTo>
                  <a:pt x="86" y="164"/>
                  <a:pt x="83" y="167"/>
                  <a:pt x="82" y="169"/>
                </a:cubicBezTo>
                <a:cubicBezTo>
                  <a:pt x="81" y="170"/>
                  <a:pt x="81" y="169"/>
                  <a:pt x="80" y="170"/>
                </a:cubicBezTo>
                <a:cubicBezTo>
                  <a:pt x="80" y="170"/>
                  <a:pt x="80" y="170"/>
                  <a:pt x="80" y="171"/>
                </a:cubicBezTo>
                <a:cubicBezTo>
                  <a:pt x="79" y="171"/>
                  <a:pt x="80" y="171"/>
                  <a:pt x="79" y="172"/>
                </a:cubicBezTo>
                <a:cubicBezTo>
                  <a:pt x="78" y="172"/>
                  <a:pt x="74" y="177"/>
                  <a:pt x="73" y="178"/>
                </a:cubicBezTo>
                <a:cubicBezTo>
                  <a:pt x="72" y="180"/>
                  <a:pt x="74" y="177"/>
                  <a:pt x="73" y="178"/>
                </a:cubicBezTo>
                <a:cubicBezTo>
                  <a:pt x="73" y="178"/>
                  <a:pt x="72" y="179"/>
                  <a:pt x="72" y="179"/>
                </a:cubicBezTo>
                <a:cubicBezTo>
                  <a:pt x="71" y="180"/>
                  <a:pt x="71" y="180"/>
                  <a:pt x="70" y="181"/>
                </a:cubicBezTo>
                <a:cubicBezTo>
                  <a:pt x="70" y="181"/>
                  <a:pt x="70" y="181"/>
                  <a:pt x="70" y="182"/>
                </a:cubicBezTo>
                <a:cubicBezTo>
                  <a:pt x="69" y="182"/>
                  <a:pt x="69" y="183"/>
                  <a:pt x="68" y="183"/>
                </a:cubicBezTo>
                <a:cubicBezTo>
                  <a:pt x="68" y="183"/>
                  <a:pt x="68" y="183"/>
                  <a:pt x="68" y="183"/>
                </a:cubicBezTo>
                <a:cubicBezTo>
                  <a:pt x="66" y="184"/>
                  <a:pt x="66" y="184"/>
                  <a:pt x="66" y="184"/>
                </a:cubicBezTo>
                <a:cubicBezTo>
                  <a:pt x="67" y="184"/>
                  <a:pt x="67" y="184"/>
                  <a:pt x="68" y="183"/>
                </a:cubicBezTo>
                <a:cubicBezTo>
                  <a:pt x="67" y="185"/>
                  <a:pt x="66" y="185"/>
                  <a:pt x="66" y="186"/>
                </a:cubicBezTo>
                <a:cubicBezTo>
                  <a:pt x="66" y="185"/>
                  <a:pt x="64" y="188"/>
                  <a:pt x="64" y="187"/>
                </a:cubicBezTo>
                <a:cubicBezTo>
                  <a:pt x="62" y="190"/>
                  <a:pt x="59" y="193"/>
                  <a:pt x="57" y="195"/>
                </a:cubicBezTo>
                <a:cubicBezTo>
                  <a:pt x="56" y="197"/>
                  <a:pt x="56" y="196"/>
                  <a:pt x="56" y="197"/>
                </a:cubicBezTo>
                <a:cubicBezTo>
                  <a:pt x="54" y="199"/>
                  <a:pt x="52" y="202"/>
                  <a:pt x="51" y="202"/>
                </a:cubicBezTo>
                <a:cubicBezTo>
                  <a:pt x="50" y="204"/>
                  <a:pt x="48" y="206"/>
                  <a:pt x="47" y="206"/>
                </a:cubicBezTo>
                <a:cubicBezTo>
                  <a:pt x="47" y="206"/>
                  <a:pt x="48" y="204"/>
                  <a:pt x="48" y="205"/>
                </a:cubicBezTo>
                <a:cubicBezTo>
                  <a:pt x="47" y="205"/>
                  <a:pt x="47" y="206"/>
                  <a:pt x="46" y="207"/>
                </a:cubicBezTo>
                <a:cubicBezTo>
                  <a:pt x="46" y="207"/>
                  <a:pt x="47" y="207"/>
                  <a:pt x="46" y="207"/>
                </a:cubicBezTo>
                <a:cubicBezTo>
                  <a:pt x="45" y="208"/>
                  <a:pt x="45" y="210"/>
                  <a:pt x="44" y="211"/>
                </a:cubicBezTo>
                <a:cubicBezTo>
                  <a:pt x="46" y="208"/>
                  <a:pt x="45" y="207"/>
                  <a:pt x="47" y="205"/>
                </a:cubicBezTo>
                <a:cubicBezTo>
                  <a:pt x="48" y="204"/>
                  <a:pt x="49" y="202"/>
                  <a:pt x="50" y="201"/>
                </a:cubicBezTo>
                <a:cubicBezTo>
                  <a:pt x="51" y="200"/>
                  <a:pt x="51" y="201"/>
                  <a:pt x="52" y="200"/>
                </a:cubicBezTo>
                <a:cubicBezTo>
                  <a:pt x="52" y="200"/>
                  <a:pt x="50" y="201"/>
                  <a:pt x="51" y="201"/>
                </a:cubicBezTo>
                <a:cubicBezTo>
                  <a:pt x="53" y="198"/>
                  <a:pt x="56" y="195"/>
                  <a:pt x="56" y="194"/>
                </a:cubicBezTo>
                <a:cubicBezTo>
                  <a:pt x="57" y="193"/>
                  <a:pt x="56" y="194"/>
                  <a:pt x="57" y="193"/>
                </a:cubicBezTo>
                <a:cubicBezTo>
                  <a:pt x="58" y="192"/>
                  <a:pt x="60" y="190"/>
                  <a:pt x="61" y="189"/>
                </a:cubicBezTo>
                <a:cubicBezTo>
                  <a:pt x="60" y="190"/>
                  <a:pt x="60" y="191"/>
                  <a:pt x="59" y="192"/>
                </a:cubicBezTo>
                <a:cubicBezTo>
                  <a:pt x="58" y="192"/>
                  <a:pt x="56" y="194"/>
                  <a:pt x="57" y="195"/>
                </a:cubicBezTo>
                <a:cubicBezTo>
                  <a:pt x="59" y="193"/>
                  <a:pt x="60" y="191"/>
                  <a:pt x="61" y="190"/>
                </a:cubicBezTo>
                <a:cubicBezTo>
                  <a:pt x="62" y="189"/>
                  <a:pt x="62" y="189"/>
                  <a:pt x="62" y="189"/>
                </a:cubicBezTo>
                <a:cubicBezTo>
                  <a:pt x="61" y="189"/>
                  <a:pt x="60" y="191"/>
                  <a:pt x="60" y="190"/>
                </a:cubicBezTo>
                <a:cubicBezTo>
                  <a:pt x="61" y="190"/>
                  <a:pt x="61" y="189"/>
                  <a:pt x="61" y="188"/>
                </a:cubicBezTo>
                <a:cubicBezTo>
                  <a:pt x="64" y="186"/>
                  <a:pt x="63" y="185"/>
                  <a:pt x="65" y="183"/>
                </a:cubicBezTo>
                <a:cubicBezTo>
                  <a:pt x="65" y="184"/>
                  <a:pt x="63" y="185"/>
                  <a:pt x="64" y="185"/>
                </a:cubicBezTo>
                <a:cubicBezTo>
                  <a:pt x="65" y="183"/>
                  <a:pt x="67" y="182"/>
                  <a:pt x="68" y="180"/>
                </a:cubicBezTo>
                <a:cubicBezTo>
                  <a:pt x="69" y="179"/>
                  <a:pt x="69" y="180"/>
                  <a:pt x="69" y="180"/>
                </a:cubicBezTo>
                <a:cubicBezTo>
                  <a:pt x="70" y="179"/>
                  <a:pt x="71" y="177"/>
                  <a:pt x="71" y="177"/>
                </a:cubicBezTo>
                <a:cubicBezTo>
                  <a:pt x="72" y="177"/>
                  <a:pt x="70" y="179"/>
                  <a:pt x="71" y="179"/>
                </a:cubicBezTo>
                <a:cubicBezTo>
                  <a:pt x="71" y="179"/>
                  <a:pt x="72" y="178"/>
                  <a:pt x="72" y="177"/>
                </a:cubicBezTo>
                <a:cubicBezTo>
                  <a:pt x="72" y="177"/>
                  <a:pt x="73" y="175"/>
                  <a:pt x="74" y="175"/>
                </a:cubicBezTo>
                <a:cubicBezTo>
                  <a:pt x="73" y="175"/>
                  <a:pt x="74" y="174"/>
                  <a:pt x="74" y="174"/>
                </a:cubicBezTo>
                <a:cubicBezTo>
                  <a:pt x="74" y="174"/>
                  <a:pt x="74" y="174"/>
                  <a:pt x="74" y="173"/>
                </a:cubicBezTo>
                <a:cubicBezTo>
                  <a:pt x="75" y="172"/>
                  <a:pt x="74" y="174"/>
                  <a:pt x="75" y="174"/>
                </a:cubicBezTo>
                <a:cubicBezTo>
                  <a:pt x="77" y="172"/>
                  <a:pt x="77" y="170"/>
                  <a:pt x="78" y="169"/>
                </a:cubicBezTo>
                <a:cubicBezTo>
                  <a:pt x="77" y="170"/>
                  <a:pt x="77" y="171"/>
                  <a:pt x="78" y="170"/>
                </a:cubicBezTo>
                <a:cubicBezTo>
                  <a:pt x="80" y="169"/>
                  <a:pt x="80" y="166"/>
                  <a:pt x="81" y="166"/>
                </a:cubicBezTo>
                <a:cubicBezTo>
                  <a:pt x="80" y="166"/>
                  <a:pt x="81" y="166"/>
                  <a:pt x="81" y="166"/>
                </a:cubicBezTo>
                <a:cubicBezTo>
                  <a:pt x="81" y="167"/>
                  <a:pt x="79" y="169"/>
                  <a:pt x="80" y="169"/>
                </a:cubicBezTo>
                <a:cubicBezTo>
                  <a:pt x="82" y="167"/>
                  <a:pt x="82" y="166"/>
                  <a:pt x="83" y="164"/>
                </a:cubicBezTo>
                <a:cubicBezTo>
                  <a:pt x="84" y="163"/>
                  <a:pt x="84" y="164"/>
                  <a:pt x="84" y="163"/>
                </a:cubicBezTo>
                <a:cubicBezTo>
                  <a:pt x="85" y="161"/>
                  <a:pt x="85" y="161"/>
                  <a:pt x="85" y="161"/>
                </a:cubicBezTo>
                <a:cubicBezTo>
                  <a:pt x="85" y="162"/>
                  <a:pt x="83" y="164"/>
                  <a:pt x="83" y="163"/>
                </a:cubicBezTo>
                <a:cubicBezTo>
                  <a:pt x="84" y="162"/>
                  <a:pt x="85" y="161"/>
                  <a:pt x="86" y="160"/>
                </a:cubicBezTo>
                <a:cubicBezTo>
                  <a:pt x="83" y="163"/>
                  <a:pt x="81" y="165"/>
                  <a:pt x="78" y="168"/>
                </a:cubicBezTo>
                <a:cubicBezTo>
                  <a:pt x="79" y="165"/>
                  <a:pt x="85" y="161"/>
                  <a:pt x="85" y="160"/>
                </a:cubicBezTo>
                <a:cubicBezTo>
                  <a:pt x="86" y="159"/>
                  <a:pt x="86" y="158"/>
                  <a:pt x="87" y="157"/>
                </a:cubicBezTo>
                <a:cubicBezTo>
                  <a:pt x="87" y="158"/>
                  <a:pt x="87" y="158"/>
                  <a:pt x="87" y="158"/>
                </a:cubicBezTo>
                <a:cubicBezTo>
                  <a:pt x="89" y="156"/>
                  <a:pt x="90" y="155"/>
                  <a:pt x="92" y="154"/>
                </a:cubicBezTo>
                <a:cubicBezTo>
                  <a:pt x="92" y="154"/>
                  <a:pt x="91" y="155"/>
                  <a:pt x="92" y="155"/>
                </a:cubicBezTo>
                <a:cubicBezTo>
                  <a:pt x="92" y="154"/>
                  <a:pt x="93" y="153"/>
                  <a:pt x="94" y="152"/>
                </a:cubicBezTo>
                <a:cubicBezTo>
                  <a:pt x="93" y="153"/>
                  <a:pt x="93" y="153"/>
                  <a:pt x="92" y="154"/>
                </a:cubicBezTo>
                <a:cubicBezTo>
                  <a:pt x="93" y="152"/>
                  <a:pt x="94" y="151"/>
                  <a:pt x="95" y="149"/>
                </a:cubicBezTo>
                <a:cubicBezTo>
                  <a:pt x="96" y="148"/>
                  <a:pt x="95" y="148"/>
                  <a:pt x="98" y="146"/>
                </a:cubicBezTo>
                <a:cubicBezTo>
                  <a:pt x="99" y="144"/>
                  <a:pt x="103" y="141"/>
                  <a:pt x="105" y="139"/>
                </a:cubicBezTo>
                <a:cubicBezTo>
                  <a:pt x="105" y="139"/>
                  <a:pt x="104" y="140"/>
                  <a:pt x="105" y="140"/>
                </a:cubicBezTo>
                <a:cubicBezTo>
                  <a:pt x="105" y="139"/>
                  <a:pt x="105" y="139"/>
                  <a:pt x="106" y="139"/>
                </a:cubicBezTo>
                <a:cubicBezTo>
                  <a:pt x="105" y="139"/>
                  <a:pt x="106" y="137"/>
                  <a:pt x="107" y="137"/>
                </a:cubicBezTo>
                <a:cubicBezTo>
                  <a:pt x="108" y="136"/>
                  <a:pt x="107" y="137"/>
                  <a:pt x="107" y="137"/>
                </a:cubicBezTo>
                <a:cubicBezTo>
                  <a:pt x="108" y="136"/>
                  <a:pt x="107" y="137"/>
                  <a:pt x="108" y="136"/>
                </a:cubicBezTo>
                <a:cubicBezTo>
                  <a:pt x="109" y="135"/>
                  <a:pt x="109" y="136"/>
                  <a:pt x="109" y="136"/>
                </a:cubicBezTo>
                <a:cubicBezTo>
                  <a:pt x="109" y="135"/>
                  <a:pt x="109" y="135"/>
                  <a:pt x="109" y="135"/>
                </a:cubicBezTo>
                <a:cubicBezTo>
                  <a:pt x="111" y="133"/>
                  <a:pt x="114" y="131"/>
                  <a:pt x="114" y="130"/>
                </a:cubicBezTo>
                <a:cubicBezTo>
                  <a:pt x="115" y="129"/>
                  <a:pt x="114" y="131"/>
                  <a:pt x="115" y="131"/>
                </a:cubicBezTo>
                <a:cubicBezTo>
                  <a:pt x="117" y="127"/>
                  <a:pt x="119" y="125"/>
                  <a:pt x="122" y="124"/>
                </a:cubicBezTo>
                <a:cubicBezTo>
                  <a:pt x="121" y="124"/>
                  <a:pt x="121" y="125"/>
                  <a:pt x="122" y="124"/>
                </a:cubicBezTo>
                <a:cubicBezTo>
                  <a:pt x="121" y="126"/>
                  <a:pt x="119" y="128"/>
                  <a:pt x="120" y="127"/>
                </a:cubicBezTo>
                <a:cubicBezTo>
                  <a:pt x="121" y="126"/>
                  <a:pt x="121" y="126"/>
                  <a:pt x="122" y="125"/>
                </a:cubicBezTo>
                <a:cubicBezTo>
                  <a:pt x="122" y="125"/>
                  <a:pt x="121" y="125"/>
                  <a:pt x="122" y="124"/>
                </a:cubicBezTo>
                <a:cubicBezTo>
                  <a:pt x="123" y="123"/>
                  <a:pt x="122" y="125"/>
                  <a:pt x="123" y="125"/>
                </a:cubicBezTo>
                <a:cubicBezTo>
                  <a:pt x="124" y="124"/>
                  <a:pt x="124" y="124"/>
                  <a:pt x="125" y="123"/>
                </a:cubicBezTo>
                <a:cubicBezTo>
                  <a:pt x="126" y="120"/>
                  <a:pt x="130" y="117"/>
                  <a:pt x="132" y="115"/>
                </a:cubicBezTo>
                <a:cubicBezTo>
                  <a:pt x="132" y="115"/>
                  <a:pt x="131" y="116"/>
                  <a:pt x="132" y="116"/>
                </a:cubicBezTo>
                <a:cubicBezTo>
                  <a:pt x="134" y="115"/>
                  <a:pt x="134" y="114"/>
                  <a:pt x="134" y="113"/>
                </a:cubicBezTo>
                <a:cubicBezTo>
                  <a:pt x="136" y="113"/>
                  <a:pt x="134" y="112"/>
                  <a:pt x="136" y="111"/>
                </a:cubicBezTo>
                <a:cubicBezTo>
                  <a:pt x="135" y="113"/>
                  <a:pt x="136" y="113"/>
                  <a:pt x="136" y="113"/>
                </a:cubicBezTo>
                <a:cubicBezTo>
                  <a:pt x="136" y="113"/>
                  <a:pt x="137" y="112"/>
                  <a:pt x="137" y="112"/>
                </a:cubicBezTo>
                <a:cubicBezTo>
                  <a:pt x="137" y="112"/>
                  <a:pt x="136" y="112"/>
                  <a:pt x="137" y="111"/>
                </a:cubicBezTo>
                <a:cubicBezTo>
                  <a:pt x="138" y="111"/>
                  <a:pt x="139" y="110"/>
                  <a:pt x="139" y="109"/>
                </a:cubicBezTo>
                <a:cubicBezTo>
                  <a:pt x="144" y="106"/>
                  <a:pt x="148" y="101"/>
                  <a:pt x="152" y="100"/>
                </a:cubicBezTo>
                <a:cubicBezTo>
                  <a:pt x="153" y="98"/>
                  <a:pt x="154" y="98"/>
                  <a:pt x="154" y="97"/>
                </a:cubicBezTo>
                <a:cubicBezTo>
                  <a:pt x="156" y="96"/>
                  <a:pt x="157" y="95"/>
                  <a:pt x="158" y="94"/>
                </a:cubicBezTo>
                <a:cubicBezTo>
                  <a:pt x="160" y="93"/>
                  <a:pt x="161" y="93"/>
                  <a:pt x="161" y="91"/>
                </a:cubicBezTo>
                <a:cubicBezTo>
                  <a:pt x="163" y="90"/>
                  <a:pt x="160" y="93"/>
                  <a:pt x="161" y="92"/>
                </a:cubicBezTo>
                <a:cubicBezTo>
                  <a:pt x="163" y="92"/>
                  <a:pt x="163" y="91"/>
                  <a:pt x="164" y="91"/>
                </a:cubicBezTo>
                <a:cubicBezTo>
                  <a:pt x="164" y="90"/>
                  <a:pt x="165" y="90"/>
                  <a:pt x="166" y="89"/>
                </a:cubicBezTo>
                <a:cubicBezTo>
                  <a:pt x="166" y="89"/>
                  <a:pt x="165" y="90"/>
                  <a:pt x="165" y="90"/>
                </a:cubicBezTo>
                <a:cubicBezTo>
                  <a:pt x="171" y="86"/>
                  <a:pt x="178" y="81"/>
                  <a:pt x="182" y="77"/>
                </a:cubicBezTo>
                <a:cubicBezTo>
                  <a:pt x="181" y="78"/>
                  <a:pt x="178" y="80"/>
                  <a:pt x="177" y="80"/>
                </a:cubicBezTo>
                <a:cubicBezTo>
                  <a:pt x="178" y="80"/>
                  <a:pt x="178" y="80"/>
                  <a:pt x="178" y="80"/>
                </a:cubicBezTo>
                <a:cubicBezTo>
                  <a:pt x="177" y="80"/>
                  <a:pt x="176" y="81"/>
                  <a:pt x="176" y="81"/>
                </a:cubicBezTo>
                <a:cubicBezTo>
                  <a:pt x="174" y="82"/>
                  <a:pt x="175" y="81"/>
                  <a:pt x="175" y="80"/>
                </a:cubicBezTo>
                <a:cubicBezTo>
                  <a:pt x="178" y="79"/>
                  <a:pt x="181" y="78"/>
                  <a:pt x="181" y="76"/>
                </a:cubicBezTo>
                <a:cubicBezTo>
                  <a:pt x="182" y="76"/>
                  <a:pt x="183" y="75"/>
                  <a:pt x="184" y="75"/>
                </a:cubicBezTo>
                <a:cubicBezTo>
                  <a:pt x="184" y="76"/>
                  <a:pt x="182" y="76"/>
                  <a:pt x="183" y="76"/>
                </a:cubicBezTo>
                <a:cubicBezTo>
                  <a:pt x="184" y="76"/>
                  <a:pt x="184" y="75"/>
                  <a:pt x="185" y="74"/>
                </a:cubicBezTo>
                <a:cubicBezTo>
                  <a:pt x="185" y="74"/>
                  <a:pt x="185" y="75"/>
                  <a:pt x="185" y="74"/>
                </a:cubicBezTo>
                <a:cubicBezTo>
                  <a:pt x="186" y="74"/>
                  <a:pt x="186" y="74"/>
                  <a:pt x="185" y="76"/>
                </a:cubicBezTo>
                <a:cubicBezTo>
                  <a:pt x="184" y="76"/>
                  <a:pt x="184" y="76"/>
                  <a:pt x="182" y="77"/>
                </a:cubicBezTo>
                <a:cubicBezTo>
                  <a:pt x="184" y="76"/>
                  <a:pt x="182" y="78"/>
                  <a:pt x="183" y="78"/>
                </a:cubicBezTo>
                <a:cubicBezTo>
                  <a:pt x="184" y="77"/>
                  <a:pt x="185" y="77"/>
                  <a:pt x="185" y="76"/>
                </a:cubicBezTo>
                <a:cubicBezTo>
                  <a:pt x="186" y="75"/>
                  <a:pt x="189" y="72"/>
                  <a:pt x="191" y="70"/>
                </a:cubicBezTo>
                <a:cubicBezTo>
                  <a:pt x="190" y="71"/>
                  <a:pt x="192" y="70"/>
                  <a:pt x="193" y="70"/>
                </a:cubicBezTo>
                <a:cubicBezTo>
                  <a:pt x="193" y="69"/>
                  <a:pt x="196" y="68"/>
                  <a:pt x="197" y="67"/>
                </a:cubicBezTo>
                <a:cubicBezTo>
                  <a:pt x="197" y="67"/>
                  <a:pt x="196" y="68"/>
                  <a:pt x="197" y="68"/>
                </a:cubicBezTo>
                <a:cubicBezTo>
                  <a:pt x="198" y="67"/>
                  <a:pt x="198" y="66"/>
                  <a:pt x="199" y="65"/>
                </a:cubicBezTo>
                <a:cubicBezTo>
                  <a:pt x="199" y="66"/>
                  <a:pt x="201" y="64"/>
                  <a:pt x="201" y="64"/>
                </a:cubicBezTo>
                <a:cubicBezTo>
                  <a:pt x="201" y="65"/>
                  <a:pt x="203" y="64"/>
                  <a:pt x="203" y="64"/>
                </a:cubicBezTo>
                <a:cubicBezTo>
                  <a:pt x="204" y="64"/>
                  <a:pt x="204" y="63"/>
                  <a:pt x="204" y="63"/>
                </a:cubicBezTo>
                <a:cubicBezTo>
                  <a:pt x="204" y="63"/>
                  <a:pt x="203" y="64"/>
                  <a:pt x="203" y="63"/>
                </a:cubicBezTo>
                <a:cubicBezTo>
                  <a:pt x="205" y="63"/>
                  <a:pt x="206" y="62"/>
                  <a:pt x="206" y="61"/>
                </a:cubicBezTo>
                <a:cubicBezTo>
                  <a:pt x="207" y="61"/>
                  <a:pt x="205" y="62"/>
                  <a:pt x="206" y="61"/>
                </a:cubicBezTo>
                <a:cubicBezTo>
                  <a:pt x="208" y="60"/>
                  <a:pt x="208" y="61"/>
                  <a:pt x="209" y="60"/>
                </a:cubicBezTo>
                <a:cubicBezTo>
                  <a:pt x="209" y="59"/>
                  <a:pt x="209" y="59"/>
                  <a:pt x="209" y="59"/>
                </a:cubicBezTo>
                <a:cubicBezTo>
                  <a:pt x="209" y="60"/>
                  <a:pt x="206" y="61"/>
                  <a:pt x="205" y="61"/>
                </a:cubicBezTo>
                <a:cubicBezTo>
                  <a:pt x="206" y="61"/>
                  <a:pt x="205" y="61"/>
                  <a:pt x="205" y="60"/>
                </a:cubicBezTo>
                <a:cubicBezTo>
                  <a:pt x="206" y="60"/>
                  <a:pt x="207" y="59"/>
                  <a:pt x="208" y="59"/>
                </a:cubicBezTo>
                <a:cubicBezTo>
                  <a:pt x="208" y="58"/>
                  <a:pt x="207" y="59"/>
                  <a:pt x="206" y="59"/>
                </a:cubicBezTo>
                <a:cubicBezTo>
                  <a:pt x="209" y="58"/>
                  <a:pt x="209" y="58"/>
                  <a:pt x="210" y="58"/>
                </a:cubicBezTo>
                <a:cubicBezTo>
                  <a:pt x="212" y="56"/>
                  <a:pt x="214" y="56"/>
                  <a:pt x="215" y="56"/>
                </a:cubicBezTo>
                <a:cubicBezTo>
                  <a:pt x="215" y="56"/>
                  <a:pt x="214" y="57"/>
                  <a:pt x="214" y="57"/>
                </a:cubicBezTo>
                <a:cubicBezTo>
                  <a:pt x="216" y="56"/>
                  <a:pt x="217" y="56"/>
                  <a:pt x="219" y="55"/>
                </a:cubicBezTo>
                <a:cubicBezTo>
                  <a:pt x="219" y="54"/>
                  <a:pt x="219" y="54"/>
                  <a:pt x="220" y="54"/>
                </a:cubicBezTo>
                <a:cubicBezTo>
                  <a:pt x="220" y="54"/>
                  <a:pt x="218" y="55"/>
                  <a:pt x="220" y="54"/>
                </a:cubicBezTo>
                <a:cubicBezTo>
                  <a:pt x="220" y="54"/>
                  <a:pt x="221" y="54"/>
                  <a:pt x="222" y="53"/>
                </a:cubicBezTo>
                <a:cubicBezTo>
                  <a:pt x="222" y="53"/>
                  <a:pt x="222" y="53"/>
                  <a:pt x="222" y="52"/>
                </a:cubicBezTo>
                <a:cubicBezTo>
                  <a:pt x="221" y="53"/>
                  <a:pt x="220" y="54"/>
                  <a:pt x="220" y="53"/>
                </a:cubicBezTo>
                <a:cubicBezTo>
                  <a:pt x="221" y="52"/>
                  <a:pt x="222" y="52"/>
                  <a:pt x="223" y="52"/>
                </a:cubicBezTo>
                <a:cubicBezTo>
                  <a:pt x="222" y="51"/>
                  <a:pt x="221" y="52"/>
                  <a:pt x="221" y="52"/>
                </a:cubicBezTo>
                <a:cubicBezTo>
                  <a:pt x="222" y="52"/>
                  <a:pt x="222" y="51"/>
                  <a:pt x="222" y="51"/>
                </a:cubicBezTo>
                <a:cubicBezTo>
                  <a:pt x="223" y="51"/>
                  <a:pt x="224" y="51"/>
                  <a:pt x="223" y="51"/>
                </a:cubicBezTo>
                <a:cubicBezTo>
                  <a:pt x="224" y="51"/>
                  <a:pt x="225" y="51"/>
                  <a:pt x="226" y="50"/>
                </a:cubicBezTo>
                <a:cubicBezTo>
                  <a:pt x="227" y="50"/>
                  <a:pt x="227" y="50"/>
                  <a:pt x="229" y="49"/>
                </a:cubicBezTo>
                <a:cubicBezTo>
                  <a:pt x="230" y="48"/>
                  <a:pt x="228" y="49"/>
                  <a:pt x="229" y="48"/>
                </a:cubicBezTo>
                <a:cubicBezTo>
                  <a:pt x="231" y="48"/>
                  <a:pt x="228" y="49"/>
                  <a:pt x="230" y="49"/>
                </a:cubicBezTo>
                <a:cubicBezTo>
                  <a:pt x="232" y="48"/>
                  <a:pt x="235" y="47"/>
                  <a:pt x="237" y="45"/>
                </a:cubicBezTo>
                <a:cubicBezTo>
                  <a:pt x="237" y="46"/>
                  <a:pt x="239" y="44"/>
                  <a:pt x="240" y="44"/>
                </a:cubicBezTo>
                <a:cubicBezTo>
                  <a:pt x="241" y="43"/>
                  <a:pt x="241" y="44"/>
                  <a:pt x="242" y="43"/>
                </a:cubicBezTo>
                <a:cubicBezTo>
                  <a:pt x="243" y="42"/>
                  <a:pt x="244" y="41"/>
                  <a:pt x="245" y="40"/>
                </a:cubicBezTo>
                <a:cubicBezTo>
                  <a:pt x="245" y="41"/>
                  <a:pt x="246" y="40"/>
                  <a:pt x="247" y="40"/>
                </a:cubicBezTo>
                <a:cubicBezTo>
                  <a:pt x="248" y="41"/>
                  <a:pt x="245" y="41"/>
                  <a:pt x="246" y="41"/>
                </a:cubicBezTo>
                <a:cubicBezTo>
                  <a:pt x="247" y="41"/>
                  <a:pt x="250" y="39"/>
                  <a:pt x="250" y="39"/>
                </a:cubicBezTo>
                <a:cubicBezTo>
                  <a:pt x="250" y="39"/>
                  <a:pt x="248" y="40"/>
                  <a:pt x="248" y="39"/>
                </a:cubicBezTo>
                <a:cubicBezTo>
                  <a:pt x="251" y="38"/>
                  <a:pt x="255" y="37"/>
                  <a:pt x="257" y="35"/>
                </a:cubicBezTo>
                <a:cubicBezTo>
                  <a:pt x="260" y="34"/>
                  <a:pt x="263" y="34"/>
                  <a:pt x="264" y="32"/>
                </a:cubicBezTo>
                <a:cubicBezTo>
                  <a:pt x="265" y="32"/>
                  <a:pt x="265" y="33"/>
                  <a:pt x="266" y="32"/>
                </a:cubicBezTo>
                <a:cubicBezTo>
                  <a:pt x="266" y="32"/>
                  <a:pt x="266" y="32"/>
                  <a:pt x="265" y="32"/>
                </a:cubicBezTo>
                <a:cubicBezTo>
                  <a:pt x="267" y="30"/>
                  <a:pt x="267" y="30"/>
                  <a:pt x="267" y="30"/>
                </a:cubicBezTo>
                <a:cubicBezTo>
                  <a:pt x="268" y="31"/>
                  <a:pt x="271" y="28"/>
                  <a:pt x="272" y="29"/>
                </a:cubicBezTo>
                <a:cubicBezTo>
                  <a:pt x="271" y="29"/>
                  <a:pt x="270" y="30"/>
                  <a:pt x="270" y="30"/>
                </a:cubicBezTo>
                <a:cubicBezTo>
                  <a:pt x="272" y="29"/>
                  <a:pt x="273" y="30"/>
                  <a:pt x="274" y="29"/>
                </a:cubicBezTo>
                <a:cubicBezTo>
                  <a:pt x="273" y="28"/>
                  <a:pt x="275" y="28"/>
                  <a:pt x="276" y="27"/>
                </a:cubicBezTo>
                <a:cubicBezTo>
                  <a:pt x="277" y="27"/>
                  <a:pt x="275" y="28"/>
                  <a:pt x="277" y="28"/>
                </a:cubicBezTo>
                <a:cubicBezTo>
                  <a:pt x="277" y="27"/>
                  <a:pt x="277" y="27"/>
                  <a:pt x="278" y="27"/>
                </a:cubicBezTo>
                <a:cubicBezTo>
                  <a:pt x="278" y="28"/>
                  <a:pt x="274" y="29"/>
                  <a:pt x="275" y="29"/>
                </a:cubicBezTo>
                <a:cubicBezTo>
                  <a:pt x="277" y="28"/>
                  <a:pt x="280" y="28"/>
                  <a:pt x="281" y="27"/>
                </a:cubicBezTo>
                <a:cubicBezTo>
                  <a:pt x="281" y="27"/>
                  <a:pt x="281" y="27"/>
                  <a:pt x="282" y="27"/>
                </a:cubicBezTo>
                <a:cubicBezTo>
                  <a:pt x="283" y="26"/>
                  <a:pt x="285" y="26"/>
                  <a:pt x="285" y="25"/>
                </a:cubicBezTo>
                <a:cubicBezTo>
                  <a:pt x="284" y="25"/>
                  <a:pt x="283" y="26"/>
                  <a:pt x="282" y="26"/>
                </a:cubicBezTo>
                <a:cubicBezTo>
                  <a:pt x="285" y="24"/>
                  <a:pt x="286" y="24"/>
                  <a:pt x="288" y="23"/>
                </a:cubicBezTo>
                <a:cubicBezTo>
                  <a:pt x="288" y="23"/>
                  <a:pt x="287" y="24"/>
                  <a:pt x="288" y="24"/>
                </a:cubicBezTo>
                <a:cubicBezTo>
                  <a:pt x="286" y="24"/>
                  <a:pt x="285" y="25"/>
                  <a:pt x="286" y="25"/>
                </a:cubicBezTo>
                <a:cubicBezTo>
                  <a:pt x="287" y="24"/>
                  <a:pt x="289" y="24"/>
                  <a:pt x="290" y="23"/>
                </a:cubicBezTo>
                <a:cubicBezTo>
                  <a:pt x="290" y="23"/>
                  <a:pt x="290" y="23"/>
                  <a:pt x="289" y="23"/>
                </a:cubicBezTo>
                <a:cubicBezTo>
                  <a:pt x="290" y="22"/>
                  <a:pt x="291" y="22"/>
                  <a:pt x="292" y="21"/>
                </a:cubicBezTo>
                <a:cubicBezTo>
                  <a:pt x="294" y="21"/>
                  <a:pt x="293" y="22"/>
                  <a:pt x="293" y="22"/>
                </a:cubicBezTo>
                <a:cubicBezTo>
                  <a:pt x="296" y="20"/>
                  <a:pt x="300" y="19"/>
                  <a:pt x="302" y="18"/>
                </a:cubicBezTo>
                <a:cubicBezTo>
                  <a:pt x="303" y="18"/>
                  <a:pt x="302" y="19"/>
                  <a:pt x="302" y="19"/>
                </a:cubicBezTo>
                <a:cubicBezTo>
                  <a:pt x="305" y="19"/>
                  <a:pt x="303" y="18"/>
                  <a:pt x="305" y="18"/>
                </a:cubicBezTo>
                <a:cubicBezTo>
                  <a:pt x="305" y="18"/>
                  <a:pt x="304" y="18"/>
                  <a:pt x="305" y="18"/>
                </a:cubicBezTo>
                <a:cubicBezTo>
                  <a:pt x="306" y="18"/>
                  <a:pt x="307" y="17"/>
                  <a:pt x="307" y="17"/>
                </a:cubicBezTo>
                <a:cubicBezTo>
                  <a:pt x="306" y="17"/>
                  <a:pt x="305" y="18"/>
                  <a:pt x="304" y="18"/>
                </a:cubicBezTo>
                <a:cubicBezTo>
                  <a:pt x="304" y="17"/>
                  <a:pt x="304" y="17"/>
                  <a:pt x="303" y="17"/>
                </a:cubicBezTo>
                <a:cubicBezTo>
                  <a:pt x="305" y="16"/>
                  <a:pt x="307" y="16"/>
                  <a:pt x="310" y="15"/>
                </a:cubicBezTo>
                <a:cubicBezTo>
                  <a:pt x="312" y="14"/>
                  <a:pt x="310" y="14"/>
                  <a:pt x="310" y="14"/>
                </a:cubicBezTo>
                <a:cubicBezTo>
                  <a:pt x="312" y="14"/>
                  <a:pt x="311" y="14"/>
                  <a:pt x="312" y="14"/>
                </a:cubicBezTo>
                <a:cubicBezTo>
                  <a:pt x="310" y="16"/>
                  <a:pt x="308" y="16"/>
                  <a:pt x="306" y="17"/>
                </a:cubicBezTo>
                <a:cubicBezTo>
                  <a:pt x="307" y="17"/>
                  <a:pt x="307" y="17"/>
                  <a:pt x="309" y="17"/>
                </a:cubicBezTo>
                <a:cubicBezTo>
                  <a:pt x="308" y="17"/>
                  <a:pt x="307" y="18"/>
                  <a:pt x="308" y="18"/>
                </a:cubicBezTo>
                <a:cubicBezTo>
                  <a:pt x="307" y="18"/>
                  <a:pt x="305" y="19"/>
                  <a:pt x="305" y="19"/>
                </a:cubicBezTo>
                <a:cubicBezTo>
                  <a:pt x="306" y="20"/>
                  <a:pt x="309" y="18"/>
                  <a:pt x="308" y="18"/>
                </a:cubicBezTo>
                <a:cubicBezTo>
                  <a:pt x="309" y="18"/>
                  <a:pt x="312" y="17"/>
                  <a:pt x="312" y="17"/>
                </a:cubicBezTo>
                <a:cubicBezTo>
                  <a:pt x="311" y="16"/>
                  <a:pt x="310" y="17"/>
                  <a:pt x="309" y="17"/>
                </a:cubicBezTo>
                <a:cubicBezTo>
                  <a:pt x="310" y="17"/>
                  <a:pt x="309" y="17"/>
                  <a:pt x="309" y="17"/>
                </a:cubicBezTo>
                <a:cubicBezTo>
                  <a:pt x="313" y="15"/>
                  <a:pt x="323" y="14"/>
                  <a:pt x="323" y="12"/>
                </a:cubicBezTo>
                <a:cubicBezTo>
                  <a:pt x="323" y="12"/>
                  <a:pt x="321" y="13"/>
                  <a:pt x="322" y="12"/>
                </a:cubicBezTo>
                <a:cubicBezTo>
                  <a:pt x="322" y="12"/>
                  <a:pt x="324" y="11"/>
                  <a:pt x="324" y="11"/>
                </a:cubicBezTo>
                <a:cubicBezTo>
                  <a:pt x="322" y="12"/>
                  <a:pt x="320" y="12"/>
                  <a:pt x="319" y="13"/>
                </a:cubicBezTo>
                <a:cubicBezTo>
                  <a:pt x="317" y="13"/>
                  <a:pt x="316" y="14"/>
                  <a:pt x="314" y="14"/>
                </a:cubicBezTo>
                <a:cubicBezTo>
                  <a:pt x="315" y="14"/>
                  <a:pt x="316" y="14"/>
                  <a:pt x="317" y="13"/>
                </a:cubicBezTo>
                <a:cubicBezTo>
                  <a:pt x="317" y="13"/>
                  <a:pt x="317" y="13"/>
                  <a:pt x="316" y="13"/>
                </a:cubicBezTo>
                <a:cubicBezTo>
                  <a:pt x="318" y="12"/>
                  <a:pt x="318" y="12"/>
                  <a:pt x="319" y="12"/>
                </a:cubicBezTo>
                <a:cubicBezTo>
                  <a:pt x="319" y="12"/>
                  <a:pt x="316" y="13"/>
                  <a:pt x="318" y="13"/>
                </a:cubicBezTo>
                <a:cubicBezTo>
                  <a:pt x="320" y="12"/>
                  <a:pt x="322" y="11"/>
                  <a:pt x="321" y="11"/>
                </a:cubicBezTo>
                <a:cubicBezTo>
                  <a:pt x="320" y="11"/>
                  <a:pt x="318" y="12"/>
                  <a:pt x="319" y="11"/>
                </a:cubicBezTo>
                <a:cubicBezTo>
                  <a:pt x="319" y="11"/>
                  <a:pt x="320" y="11"/>
                  <a:pt x="321" y="10"/>
                </a:cubicBezTo>
                <a:cubicBezTo>
                  <a:pt x="322" y="11"/>
                  <a:pt x="325" y="10"/>
                  <a:pt x="324" y="11"/>
                </a:cubicBezTo>
                <a:cubicBezTo>
                  <a:pt x="325" y="10"/>
                  <a:pt x="330" y="8"/>
                  <a:pt x="332" y="8"/>
                </a:cubicBezTo>
                <a:cubicBezTo>
                  <a:pt x="332" y="8"/>
                  <a:pt x="332" y="8"/>
                  <a:pt x="332" y="8"/>
                </a:cubicBezTo>
                <a:cubicBezTo>
                  <a:pt x="333" y="8"/>
                  <a:pt x="333" y="8"/>
                  <a:pt x="334" y="8"/>
                </a:cubicBezTo>
                <a:cubicBezTo>
                  <a:pt x="334" y="8"/>
                  <a:pt x="334" y="8"/>
                  <a:pt x="334" y="8"/>
                </a:cubicBezTo>
                <a:cubicBezTo>
                  <a:pt x="332" y="9"/>
                  <a:pt x="330" y="9"/>
                  <a:pt x="328" y="10"/>
                </a:cubicBezTo>
                <a:cubicBezTo>
                  <a:pt x="329" y="10"/>
                  <a:pt x="327" y="10"/>
                  <a:pt x="329" y="10"/>
                </a:cubicBezTo>
                <a:cubicBezTo>
                  <a:pt x="330" y="9"/>
                  <a:pt x="334" y="9"/>
                  <a:pt x="336" y="8"/>
                </a:cubicBezTo>
                <a:cubicBezTo>
                  <a:pt x="335" y="8"/>
                  <a:pt x="334" y="8"/>
                  <a:pt x="335" y="8"/>
                </a:cubicBezTo>
                <a:cubicBezTo>
                  <a:pt x="337" y="7"/>
                  <a:pt x="341" y="7"/>
                  <a:pt x="341" y="6"/>
                </a:cubicBezTo>
                <a:cubicBezTo>
                  <a:pt x="342" y="6"/>
                  <a:pt x="342" y="7"/>
                  <a:pt x="344" y="5"/>
                </a:cubicBezTo>
                <a:cubicBezTo>
                  <a:pt x="345" y="5"/>
                  <a:pt x="345" y="6"/>
                  <a:pt x="345" y="6"/>
                </a:cubicBezTo>
                <a:cubicBezTo>
                  <a:pt x="345" y="6"/>
                  <a:pt x="344" y="6"/>
                  <a:pt x="343" y="6"/>
                </a:cubicBezTo>
                <a:cubicBezTo>
                  <a:pt x="346" y="7"/>
                  <a:pt x="342" y="7"/>
                  <a:pt x="343" y="7"/>
                </a:cubicBezTo>
                <a:cubicBezTo>
                  <a:pt x="344" y="7"/>
                  <a:pt x="345" y="7"/>
                  <a:pt x="346" y="7"/>
                </a:cubicBezTo>
                <a:cubicBezTo>
                  <a:pt x="344" y="6"/>
                  <a:pt x="347" y="6"/>
                  <a:pt x="346" y="5"/>
                </a:cubicBezTo>
                <a:cubicBezTo>
                  <a:pt x="347" y="6"/>
                  <a:pt x="350" y="6"/>
                  <a:pt x="350" y="5"/>
                </a:cubicBezTo>
                <a:cubicBezTo>
                  <a:pt x="351" y="5"/>
                  <a:pt x="351" y="5"/>
                  <a:pt x="352" y="5"/>
                </a:cubicBezTo>
                <a:cubicBezTo>
                  <a:pt x="353" y="6"/>
                  <a:pt x="348" y="6"/>
                  <a:pt x="349" y="6"/>
                </a:cubicBezTo>
                <a:cubicBezTo>
                  <a:pt x="345" y="7"/>
                  <a:pt x="342" y="8"/>
                  <a:pt x="338" y="9"/>
                </a:cubicBezTo>
                <a:cubicBezTo>
                  <a:pt x="339" y="10"/>
                  <a:pt x="341" y="8"/>
                  <a:pt x="342" y="9"/>
                </a:cubicBezTo>
                <a:cubicBezTo>
                  <a:pt x="343" y="8"/>
                  <a:pt x="343" y="8"/>
                  <a:pt x="343" y="8"/>
                </a:cubicBezTo>
                <a:cubicBezTo>
                  <a:pt x="346" y="7"/>
                  <a:pt x="344" y="7"/>
                  <a:pt x="345" y="8"/>
                </a:cubicBezTo>
                <a:cubicBezTo>
                  <a:pt x="346" y="7"/>
                  <a:pt x="347" y="8"/>
                  <a:pt x="346" y="7"/>
                </a:cubicBezTo>
                <a:cubicBezTo>
                  <a:pt x="349" y="7"/>
                  <a:pt x="346" y="8"/>
                  <a:pt x="346" y="8"/>
                </a:cubicBezTo>
                <a:cubicBezTo>
                  <a:pt x="348" y="8"/>
                  <a:pt x="350" y="8"/>
                  <a:pt x="351" y="8"/>
                </a:cubicBezTo>
                <a:cubicBezTo>
                  <a:pt x="351" y="7"/>
                  <a:pt x="351" y="7"/>
                  <a:pt x="351" y="7"/>
                </a:cubicBezTo>
                <a:cubicBezTo>
                  <a:pt x="350" y="8"/>
                  <a:pt x="349" y="7"/>
                  <a:pt x="348" y="8"/>
                </a:cubicBezTo>
                <a:cubicBezTo>
                  <a:pt x="347" y="8"/>
                  <a:pt x="347" y="7"/>
                  <a:pt x="348" y="7"/>
                </a:cubicBezTo>
                <a:cubicBezTo>
                  <a:pt x="348" y="7"/>
                  <a:pt x="348" y="8"/>
                  <a:pt x="348" y="7"/>
                </a:cubicBezTo>
                <a:cubicBezTo>
                  <a:pt x="349" y="7"/>
                  <a:pt x="350" y="7"/>
                  <a:pt x="350" y="6"/>
                </a:cubicBezTo>
                <a:cubicBezTo>
                  <a:pt x="351" y="6"/>
                  <a:pt x="354" y="6"/>
                  <a:pt x="354" y="6"/>
                </a:cubicBezTo>
                <a:cubicBezTo>
                  <a:pt x="353" y="6"/>
                  <a:pt x="352" y="6"/>
                  <a:pt x="350" y="6"/>
                </a:cubicBezTo>
                <a:cubicBezTo>
                  <a:pt x="351" y="5"/>
                  <a:pt x="353" y="6"/>
                  <a:pt x="353" y="5"/>
                </a:cubicBezTo>
                <a:cubicBezTo>
                  <a:pt x="354" y="6"/>
                  <a:pt x="360" y="5"/>
                  <a:pt x="359" y="4"/>
                </a:cubicBezTo>
                <a:cubicBezTo>
                  <a:pt x="361" y="4"/>
                  <a:pt x="360" y="5"/>
                  <a:pt x="362" y="4"/>
                </a:cubicBezTo>
                <a:cubicBezTo>
                  <a:pt x="362" y="4"/>
                  <a:pt x="362" y="4"/>
                  <a:pt x="362" y="4"/>
                </a:cubicBezTo>
                <a:cubicBezTo>
                  <a:pt x="363" y="4"/>
                  <a:pt x="363" y="3"/>
                  <a:pt x="364" y="3"/>
                </a:cubicBezTo>
                <a:cubicBezTo>
                  <a:pt x="365" y="3"/>
                  <a:pt x="366" y="3"/>
                  <a:pt x="367" y="3"/>
                </a:cubicBezTo>
                <a:cubicBezTo>
                  <a:pt x="365" y="4"/>
                  <a:pt x="362" y="5"/>
                  <a:pt x="362" y="6"/>
                </a:cubicBezTo>
                <a:cubicBezTo>
                  <a:pt x="363" y="5"/>
                  <a:pt x="363" y="5"/>
                  <a:pt x="363" y="5"/>
                </a:cubicBezTo>
                <a:cubicBezTo>
                  <a:pt x="364" y="5"/>
                  <a:pt x="365" y="4"/>
                  <a:pt x="367" y="5"/>
                </a:cubicBezTo>
                <a:cubicBezTo>
                  <a:pt x="366" y="5"/>
                  <a:pt x="367" y="5"/>
                  <a:pt x="368" y="5"/>
                </a:cubicBezTo>
                <a:cubicBezTo>
                  <a:pt x="369" y="4"/>
                  <a:pt x="371" y="5"/>
                  <a:pt x="371" y="5"/>
                </a:cubicBezTo>
                <a:cubicBezTo>
                  <a:pt x="372" y="5"/>
                  <a:pt x="373" y="4"/>
                  <a:pt x="372" y="4"/>
                </a:cubicBezTo>
                <a:cubicBezTo>
                  <a:pt x="372" y="4"/>
                  <a:pt x="369" y="5"/>
                  <a:pt x="370" y="4"/>
                </a:cubicBezTo>
                <a:cubicBezTo>
                  <a:pt x="371" y="4"/>
                  <a:pt x="373" y="4"/>
                  <a:pt x="372" y="3"/>
                </a:cubicBezTo>
                <a:cubicBezTo>
                  <a:pt x="372" y="4"/>
                  <a:pt x="369" y="4"/>
                  <a:pt x="370" y="3"/>
                </a:cubicBezTo>
                <a:cubicBezTo>
                  <a:pt x="372" y="2"/>
                  <a:pt x="373" y="3"/>
                  <a:pt x="374" y="2"/>
                </a:cubicBezTo>
                <a:cubicBezTo>
                  <a:pt x="375" y="2"/>
                  <a:pt x="375" y="2"/>
                  <a:pt x="375" y="3"/>
                </a:cubicBezTo>
                <a:cubicBezTo>
                  <a:pt x="376" y="2"/>
                  <a:pt x="379" y="2"/>
                  <a:pt x="380" y="2"/>
                </a:cubicBezTo>
                <a:cubicBezTo>
                  <a:pt x="382" y="2"/>
                  <a:pt x="383" y="1"/>
                  <a:pt x="385" y="1"/>
                </a:cubicBezTo>
                <a:cubicBezTo>
                  <a:pt x="385" y="1"/>
                  <a:pt x="387" y="1"/>
                  <a:pt x="387" y="1"/>
                </a:cubicBezTo>
                <a:cubicBezTo>
                  <a:pt x="388" y="1"/>
                  <a:pt x="388" y="1"/>
                  <a:pt x="389" y="1"/>
                </a:cubicBezTo>
                <a:cubicBezTo>
                  <a:pt x="389" y="0"/>
                  <a:pt x="392" y="1"/>
                  <a:pt x="394" y="0"/>
                </a:cubicBezTo>
                <a:cubicBezTo>
                  <a:pt x="394" y="1"/>
                  <a:pt x="394" y="1"/>
                  <a:pt x="395" y="1"/>
                </a:cubicBezTo>
                <a:cubicBezTo>
                  <a:pt x="397" y="1"/>
                  <a:pt x="395" y="1"/>
                  <a:pt x="397" y="1"/>
                </a:cubicBezTo>
                <a:cubicBezTo>
                  <a:pt x="396" y="1"/>
                  <a:pt x="396" y="1"/>
                  <a:pt x="397" y="1"/>
                </a:cubicBezTo>
                <a:cubicBezTo>
                  <a:pt x="398" y="1"/>
                  <a:pt x="398" y="1"/>
                  <a:pt x="399" y="1"/>
                </a:cubicBezTo>
                <a:cubicBezTo>
                  <a:pt x="400" y="1"/>
                  <a:pt x="398" y="1"/>
                  <a:pt x="399" y="0"/>
                </a:cubicBezTo>
                <a:cubicBezTo>
                  <a:pt x="401" y="0"/>
                  <a:pt x="404" y="0"/>
                  <a:pt x="406" y="0"/>
                </a:cubicBezTo>
                <a:cubicBezTo>
                  <a:pt x="405" y="0"/>
                  <a:pt x="405" y="0"/>
                  <a:pt x="406" y="0"/>
                </a:cubicBezTo>
                <a:cubicBezTo>
                  <a:pt x="407" y="0"/>
                  <a:pt x="409" y="0"/>
                  <a:pt x="409" y="1"/>
                </a:cubicBezTo>
                <a:cubicBezTo>
                  <a:pt x="411" y="0"/>
                  <a:pt x="414" y="0"/>
                  <a:pt x="416" y="0"/>
                </a:cubicBezTo>
                <a:cubicBezTo>
                  <a:pt x="417" y="0"/>
                  <a:pt x="418" y="0"/>
                  <a:pt x="419" y="0"/>
                </a:cubicBezTo>
                <a:cubicBezTo>
                  <a:pt x="420" y="0"/>
                  <a:pt x="421" y="0"/>
                  <a:pt x="421" y="0"/>
                </a:cubicBezTo>
                <a:cubicBezTo>
                  <a:pt x="422" y="0"/>
                  <a:pt x="422" y="0"/>
                  <a:pt x="423" y="0"/>
                </a:cubicBezTo>
                <a:cubicBezTo>
                  <a:pt x="423" y="0"/>
                  <a:pt x="421" y="0"/>
                  <a:pt x="420" y="0"/>
                </a:cubicBezTo>
                <a:cubicBezTo>
                  <a:pt x="421" y="1"/>
                  <a:pt x="420" y="1"/>
                  <a:pt x="419" y="2"/>
                </a:cubicBezTo>
                <a:cubicBezTo>
                  <a:pt x="421" y="2"/>
                  <a:pt x="422" y="2"/>
                  <a:pt x="423" y="1"/>
                </a:cubicBezTo>
                <a:cubicBezTo>
                  <a:pt x="425" y="2"/>
                  <a:pt x="427" y="2"/>
                  <a:pt x="429" y="1"/>
                </a:cubicBezTo>
                <a:cubicBezTo>
                  <a:pt x="431" y="2"/>
                  <a:pt x="429" y="2"/>
                  <a:pt x="430" y="2"/>
                </a:cubicBezTo>
                <a:cubicBezTo>
                  <a:pt x="431" y="2"/>
                  <a:pt x="430" y="2"/>
                  <a:pt x="431" y="2"/>
                </a:cubicBezTo>
                <a:cubicBezTo>
                  <a:pt x="433" y="2"/>
                  <a:pt x="439" y="2"/>
                  <a:pt x="443" y="3"/>
                </a:cubicBezTo>
                <a:cubicBezTo>
                  <a:pt x="442" y="2"/>
                  <a:pt x="441" y="2"/>
                  <a:pt x="440" y="2"/>
                </a:cubicBezTo>
                <a:cubicBezTo>
                  <a:pt x="440" y="2"/>
                  <a:pt x="439" y="1"/>
                  <a:pt x="438" y="2"/>
                </a:cubicBezTo>
                <a:cubicBezTo>
                  <a:pt x="439" y="2"/>
                  <a:pt x="439" y="2"/>
                  <a:pt x="439" y="2"/>
                </a:cubicBezTo>
                <a:cubicBezTo>
                  <a:pt x="436" y="2"/>
                  <a:pt x="434" y="1"/>
                  <a:pt x="431" y="1"/>
                </a:cubicBezTo>
                <a:cubicBezTo>
                  <a:pt x="432" y="1"/>
                  <a:pt x="434" y="1"/>
                  <a:pt x="432" y="1"/>
                </a:cubicBezTo>
                <a:cubicBezTo>
                  <a:pt x="433" y="0"/>
                  <a:pt x="434" y="1"/>
                  <a:pt x="435" y="1"/>
                </a:cubicBezTo>
                <a:cubicBezTo>
                  <a:pt x="436" y="1"/>
                  <a:pt x="439" y="1"/>
                  <a:pt x="441" y="1"/>
                </a:cubicBezTo>
                <a:cubicBezTo>
                  <a:pt x="441" y="1"/>
                  <a:pt x="440" y="1"/>
                  <a:pt x="441" y="1"/>
                </a:cubicBezTo>
                <a:cubicBezTo>
                  <a:pt x="442" y="2"/>
                  <a:pt x="443" y="1"/>
                  <a:pt x="444" y="1"/>
                </a:cubicBezTo>
                <a:cubicBezTo>
                  <a:pt x="443" y="1"/>
                  <a:pt x="443" y="1"/>
                  <a:pt x="443" y="1"/>
                </a:cubicBezTo>
                <a:cubicBezTo>
                  <a:pt x="446" y="1"/>
                  <a:pt x="449" y="1"/>
                  <a:pt x="453" y="2"/>
                </a:cubicBezTo>
                <a:cubicBezTo>
                  <a:pt x="454" y="2"/>
                  <a:pt x="453" y="2"/>
                  <a:pt x="454" y="2"/>
                </a:cubicBezTo>
                <a:cubicBezTo>
                  <a:pt x="456" y="2"/>
                  <a:pt x="456" y="2"/>
                  <a:pt x="456" y="2"/>
                </a:cubicBezTo>
                <a:cubicBezTo>
                  <a:pt x="456" y="3"/>
                  <a:pt x="456" y="3"/>
                  <a:pt x="456" y="3"/>
                </a:cubicBezTo>
                <a:cubicBezTo>
                  <a:pt x="457" y="3"/>
                  <a:pt x="457" y="3"/>
                  <a:pt x="458" y="3"/>
                </a:cubicBezTo>
                <a:cubicBezTo>
                  <a:pt x="458" y="3"/>
                  <a:pt x="457" y="2"/>
                  <a:pt x="457" y="2"/>
                </a:cubicBezTo>
                <a:cubicBezTo>
                  <a:pt x="458" y="3"/>
                  <a:pt x="460" y="2"/>
                  <a:pt x="460" y="3"/>
                </a:cubicBezTo>
                <a:cubicBezTo>
                  <a:pt x="460" y="3"/>
                  <a:pt x="459" y="3"/>
                  <a:pt x="460" y="3"/>
                </a:cubicBezTo>
                <a:cubicBezTo>
                  <a:pt x="461" y="3"/>
                  <a:pt x="461" y="3"/>
                  <a:pt x="462" y="3"/>
                </a:cubicBezTo>
                <a:cubicBezTo>
                  <a:pt x="462" y="3"/>
                  <a:pt x="462" y="3"/>
                  <a:pt x="462" y="3"/>
                </a:cubicBezTo>
                <a:cubicBezTo>
                  <a:pt x="464" y="4"/>
                  <a:pt x="466" y="3"/>
                  <a:pt x="468" y="4"/>
                </a:cubicBezTo>
                <a:cubicBezTo>
                  <a:pt x="468" y="4"/>
                  <a:pt x="466" y="4"/>
                  <a:pt x="467" y="4"/>
                </a:cubicBezTo>
                <a:cubicBezTo>
                  <a:pt x="471" y="5"/>
                  <a:pt x="478" y="5"/>
                  <a:pt x="483" y="8"/>
                </a:cubicBezTo>
                <a:cubicBezTo>
                  <a:pt x="484" y="7"/>
                  <a:pt x="482" y="7"/>
                  <a:pt x="483" y="7"/>
                </a:cubicBezTo>
                <a:cubicBezTo>
                  <a:pt x="485" y="7"/>
                  <a:pt x="483" y="7"/>
                  <a:pt x="484" y="8"/>
                </a:cubicBezTo>
                <a:cubicBezTo>
                  <a:pt x="486" y="8"/>
                  <a:pt x="484" y="7"/>
                  <a:pt x="486" y="7"/>
                </a:cubicBezTo>
                <a:cubicBezTo>
                  <a:pt x="486" y="8"/>
                  <a:pt x="485" y="8"/>
                  <a:pt x="487" y="8"/>
                </a:cubicBezTo>
                <a:cubicBezTo>
                  <a:pt x="488" y="8"/>
                  <a:pt x="490" y="9"/>
                  <a:pt x="491" y="9"/>
                </a:cubicBezTo>
                <a:cubicBezTo>
                  <a:pt x="491" y="9"/>
                  <a:pt x="491" y="9"/>
                  <a:pt x="491" y="8"/>
                </a:cubicBezTo>
                <a:cubicBezTo>
                  <a:pt x="491" y="9"/>
                  <a:pt x="492" y="9"/>
                  <a:pt x="492" y="9"/>
                </a:cubicBezTo>
                <a:cubicBezTo>
                  <a:pt x="495" y="10"/>
                  <a:pt x="497" y="9"/>
                  <a:pt x="498" y="10"/>
                </a:cubicBezTo>
                <a:cubicBezTo>
                  <a:pt x="498" y="11"/>
                  <a:pt x="496" y="10"/>
                  <a:pt x="495" y="10"/>
                </a:cubicBezTo>
                <a:cubicBezTo>
                  <a:pt x="495" y="10"/>
                  <a:pt x="495" y="10"/>
                  <a:pt x="495" y="10"/>
                </a:cubicBezTo>
                <a:cubicBezTo>
                  <a:pt x="497" y="11"/>
                  <a:pt x="500" y="11"/>
                  <a:pt x="502" y="12"/>
                </a:cubicBezTo>
                <a:cubicBezTo>
                  <a:pt x="501" y="11"/>
                  <a:pt x="500" y="11"/>
                  <a:pt x="498" y="10"/>
                </a:cubicBezTo>
                <a:cubicBezTo>
                  <a:pt x="499" y="10"/>
                  <a:pt x="498" y="10"/>
                  <a:pt x="499" y="10"/>
                </a:cubicBezTo>
                <a:cubicBezTo>
                  <a:pt x="501" y="11"/>
                  <a:pt x="500" y="10"/>
                  <a:pt x="502" y="11"/>
                </a:cubicBezTo>
                <a:cubicBezTo>
                  <a:pt x="502" y="11"/>
                  <a:pt x="504" y="12"/>
                  <a:pt x="505" y="12"/>
                </a:cubicBezTo>
                <a:cubicBezTo>
                  <a:pt x="505" y="12"/>
                  <a:pt x="504" y="12"/>
                  <a:pt x="504" y="11"/>
                </a:cubicBezTo>
                <a:cubicBezTo>
                  <a:pt x="505" y="12"/>
                  <a:pt x="506" y="12"/>
                  <a:pt x="507" y="13"/>
                </a:cubicBezTo>
                <a:cubicBezTo>
                  <a:pt x="507" y="12"/>
                  <a:pt x="510" y="13"/>
                  <a:pt x="510" y="13"/>
                </a:cubicBezTo>
                <a:cubicBezTo>
                  <a:pt x="512" y="13"/>
                  <a:pt x="515" y="15"/>
                  <a:pt x="517" y="15"/>
                </a:cubicBezTo>
                <a:cubicBezTo>
                  <a:pt x="519" y="16"/>
                  <a:pt x="519" y="15"/>
                  <a:pt x="520" y="15"/>
                </a:cubicBezTo>
                <a:cubicBezTo>
                  <a:pt x="519" y="16"/>
                  <a:pt x="521" y="16"/>
                  <a:pt x="522" y="17"/>
                </a:cubicBezTo>
                <a:cubicBezTo>
                  <a:pt x="525" y="17"/>
                  <a:pt x="528" y="19"/>
                  <a:pt x="530" y="18"/>
                </a:cubicBezTo>
                <a:cubicBezTo>
                  <a:pt x="530" y="19"/>
                  <a:pt x="532" y="19"/>
                  <a:pt x="533" y="19"/>
                </a:cubicBezTo>
                <a:cubicBezTo>
                  <a:pt x="531" y="20"/>
                  <a:pt x="539" y="22"/>
                  <a:pt x="541" y="22"/>
                </a:cubicBezTo>
                <a:cubicBezTo>
                  <a:pt x="541" y="23"/>
                  <a:pt x="538" y="22"/>
                  <a:pt x="538" y="22"/>
                </a:cubicBezTo>
                <a:cubicBezTo>
                  <a:pt x="539" y="23"/>
                  <a:pt x="540" y="23"/>
                  <a:pt x="541" y="24"/>
                </a:cubicBezTo>
                <a:cubicBezTo>
                  <a:pt x="540" y="23"/>
                  <a:pt x="541" y="24"/>
                  <a:pt x="542" y="24"/>
                </a:cubicBezTo>
                <a:cubicBezTo>
                  <a:pt x="542" y="23"/>
                  <a:pt x="543" y="23"/>
                  <a:pt x="543" y="23"/>
                </a:cubicBezTo>
                <a:cubicBezTo>
                  <a:pt x="545" y="24"/>
                  <a:pt x="542" y="24"/>
                  <a:pt x="543" y="24"/>
                </a:cubicBezTo>
                <a:cubicBezTo>
                  <a:pt x="544" y="25"/>
                  <a:pt x="546" y="26"/>
                  <a:pt x="545" y="26"/>
                </a:cubicBezTo>
                <a:cubicBezTo>
                  <a:pt x="546" y="26"/>
                  <a:pt x="546" y="26"/>
                  <a:pt x="547" y="26"/>
                </a:cubicBezTo>
                <a:cubicBezTo>
                  <a:pt x="548" y="26"/>
                  <a:pt x="550" y="27"/>
                  <a:pt x="551" y="28"/>
                </a:cubicBezTo>
                <a:cubicBezTo>
                  <a:pt x="551" y="28"/>
                  <a:pt x="549" y="26"/>
                  <a:pt x="549" y="26"/>
                </a:cubicBezTo>
                <a:cubicBezTo>
                  <a:pt x="552" y="27"/>
                  <a:pt x="551" y="28"/>
                  <a:pt x="555" y="29"/>
                </a:cubicBezTo>
                <a:cubicBezTo>
                  <a:pt x="552" y="27"/>
                  <a:pt x="552" y="27"/>
                  <a:pt x="549" y="25"/>
                </a:cubicBezTo>
                <a:cubicBezTo>
                  <a:pt x="551" y="26"/>
                  <a:pt x="554" y="27"/>
                  <a:pt x="554" y="27"/>
                </a:cubicBezTo>
                <a:cubicBezTo>
                  <a:pt x="553" y="27"/>
                  <a:pt x="553" y="27"/>
                  <a:pt x="553" y="27"/>
                </a:cubicBezTo>
                <a:cubicBezTo>
                  <a:pt x="554" y="28"/>
                  <a:pt x="555" y="29"/>
                  <a:pt x="556" y="29"/>
                </a:cubicBezTo>
                <a:cubicBezTo>
                  <a:pt x="556" y="29"/>
                  <a:pt x="555" y="29"/>
                  <a:pt x="556" y="30"/>
                </a:cubicBezTo>
                <a:cubicBezTo>
                  <a:pt x="557" y="30"/>
                  <a:pt x="557" y="31"/>
                  <a:pt x="558" y="31"/>
                </a:cubicBezTo>
                <a:cubicBezTo>
                  <a:pt x="558" y="31"/>
                  <a:pt x="556" y="30"/>
                  <a:pt x="558" y="30"/>
                </a:cubicBezTo>
                <a:cubicBezTo>
                  <a:pt x="559" y="31"/>
                  <a:pt x="560" y="32"/>
                  <a:pt x="561" y="32"/>
                </a:cubicBezTo>
                <a:cubicBezTo>
                  <a:pt x="562" y="33"/>
                  <a:pt x="566" y="34"/>
                  <a:pt x="566" y="34"/>
                </a:cubicBezTo>
                <a:cubicBezTo>
                  <a:pt x="567" y="35"/>
                  <a:pt x="567" y="35"/>
                  <a:pt x="567" y="35"/>
                </a:cubicBezTo>
                <a:cubicBezTo>
                  <a:pt x="567" y="34"/>
                  <a:pt x="568" y="35"/>
                  <a:pt x="569" y="35"/>
                </a:cubicBezTo>
                <a:cubicBezTo>
                  <a:pt x="570" y="36"/>
                  <a:pt x="569" y="36"/>
                  <a:pt x="571" y="37"/>
                </a:cubicBezTo>
                <a:cubicBezTo>
                  <a:pt x="572" y="37"/>
                  <a:pt x="574" y="38"/>
                  <a:pt x="576" y="39"/>
                </a:cubicBezTo>
                <a:cubicBezTo>
                  <a:pt x="575" y="39"/>
                  <a:pt x="573" y="38"/>
                  <a:pt x="573" y="38"/>
                </a:cubicBezTo>
                <a:cubicBezTo>
                  <a:pt x="574" y="39"/>
                  <a:pt x="574" y="39"/>
                  <a:pt x="575" y="40"/>
                </a:cubicBezTo>
                <a:cubicBezTo>
                  <a:pt x="577" y="40"/>
                  <a:pt x="578" y="41"/>
                  <a:pt x="579" y="41"/>
                </a:cubicBezTo>
                <a:cubicBezTo>
                  <a:pt x="582" y="43"/>
                  <a:pt x="586" y="43"/>
                  <a:pt x="588" y="46"/>
                </a:cubicBezTo>
                <a:cubicBezTo>
                  <a:pt x="588" y="46"/>
                  <a:pt x="589" y="46"/>
                  <a:pt x="590" y="46"/>
                </a:cubicBezTo>
                <a:cubicBezTo>
                  <a:pt x="591" y="47"/>
                  <a:pt x="589" y="47"/>
                  <a:pt x="591" y="48"/>
                </a:cubicBezTo>
                <a:cubicBezTo>
                  <a:pt x="592" y="48"/>
                  <a:pt x="590" y="47"/>
                  <a:pt x="592" y="48"/>
                </a:cubicBezTo>
                <a:cubicBezTo>
                  <a:pt x="594" y="49"/>
                  <a:pt x="595" y="50"/>
                  <a:pt x="597" y="50"/>
                </a:cubicBezTo>
                <a:cubicBezTo>
                  <a:pt x="598" y="51"/>
                  <a:pt x="596" y="50"/>
                  <a:pt x="596" y="51"/>
                </a:cubicBezTo>
                <a:cubicBezTo>
                  <a:pt x="598" y="52"/>
                  <a:pt x="600" y="53"/>
                  <a:pt x="601" y="53"/>
                </a:cubicBezTo>
                <a:cubicBezTo>
                  <a:pt x="602" y="54"/>
                  <a:pt x="603" y="55"/>
                  <a:pt x="605" y="56"/>
                </a:cubicBezTo>
                <a:cubicBezTo>
                  <a:pt x="605" y="56"/>
                  <a:pt x="605" y="56"/>
                  <a:pt x="606" y="57"/>
                </a:cubicBezTo>
                <a:cubicBezTo>
                  <a:pt x="607" y="57"/>
                  <a:pt x="608" y="59"/>
                  <a:pt x="609" y="59"/>
                </a:cubicBezTo>
                <a:cubicBezTo>
                  <a:pt x="609" y="59"/>
                  <a:pt x="609" y="59"/>
                  <a:pt x="610" y="59"/>
                </a:cubicBezTo>
                <a:cubicBezTo>
                  <a:pt x="611" y="60"/>
                  <a:pt x="608" y="58"/>
                  <a:pt x="609" y="60"/>
                </a:cubicBezTo>
                <a:cubicBezTo>
                  <a:pt x="610" y="60"/>
                  <a:pt x="610" y="61"/>
                  <a:pt x="611" y="61"/>
                </a:cubicBezTo>
                <a:cubicBezTo>
                  <a:pt x="611" y="60"/>
                  <a:pt x="611" y="60"/>
                  <a:pt x="612" y="60"/>
                </a:cubicBezTo>
                <a:cubicBezTo>
                  <a:pt x="612" y="61"/>
                  <a:pt x="611" y="61"/>
                  <a:pt x="612" y="62"/>
                </a:cubicBezTo>
                <a:cubicBezTo>
                  <a:pt x="613" y="62"/>
                  <a:pt x="613" y="61"/>
                  <a:pt x="613" y="61"/>
                </a:cubicBezTo>
                <a:cubicBezTo>
                  <a:pt x="614" y="62"/>
                  <a:pt x="614" y="61"/>
                  <a:pt x="615" y="62"/>
                </a:cubicBezTo>
                <a:cubicBezTo>
                  <a:pt x="614" y="62"/>
                  <a:pt x="615" y="62"/>
                  <a:pt x="615" y="63"/>
                </a:cubicBezTo>
                <a:cubicBezTo>
                  <a:pt x="615" y="63"/>
                  <a:pt x="614" y="62"/>
                  <a:pt x="614" y="62"/>
                </a:cubicBezTo>
                <a:cubicBezTo>
                  <a:pt x="615" y="63"/>
                  <a:pt x="616" y="64"/>
                  <a:pt x="617" y="64"/>
                </a:cubicBezTo>
                <a:cubicBezTo>
                  <a:pt x="617" y="64"/>
                  <a:pt x="615" y="64"/>
                  <a:pt x="615" y="63"/>
                </a:cubicBezTo>
                <a:cubicBezTo>
                  <a:pt x="617" y="63"/>
                  <a:pt x="618" y="65"/>
                  <a:pt x="619" y="64"/>
                </a:cubicBezTo>
                <a:cubicBezTo>
                  <a:pt x="619" y="65"/>
                  <a:pt x="619" y="65"/>
                  <a:pt x="619" y="66"/>
                </a:cubicBezTo>
                <a:cubicBezTo>
                  <a:pt x="619" y="65"/>
                  <a:pt x="618" y="65"/>
                  <a:pt x="618" y="66"/>
                </a:cubicBezTo>
                <a:cubicBezTo>
                  <a:pt x="619" y="66"/>
                  <a:pt x="621" y="69"/>
                  <a:pt x="622" y="68"/>
                </a:cubicBezTo>
                <a:cubicBezTo>
                  <a:pt x="621" y="68"/>
                  <a:pt x="620" y="66"/>
                  <a:pt x="620" y="66"/>
                </a:cubicBezTo>
                <a:cubicBezTo>
                  <a:pt x="622" y="67"/>
                  <a:pt x="624" y="68"/>
                  <a:pt x="626" y="69"/>
                </a:cubicBezTo>
                <a:cubicBezTo>
                  <a:pt x="627" y="71"/>
                  <a:pt x="629" y="71"/>
                  <a:pt x="628" y="72"/>
                </a:cubicBezTo>
                <a:cubicBezTo>
                  <a:pt x="630" y="73"/>
                  <a:pt x="631" y="74"/>
                  <a:pt x="632" y="74"/>
                </a:cubicBezTo>
                <a:cubicBezTo>
                  <a:pt x="631" y="75"/>
                  <a:pt x="634" y="76"/>
                  <a:pt x="635" y="77"/>
                </a:cubicBezTo>
                <a:cubicBezTo>
                  <a:pt x="634" y="76"/>
                  <a:pt x="633" y="75"/>
                  <a:pt x="632" y="75"/>
                </a:cubicBezTo>
                <a:cubicBezTo>
                  <a:pt x="634" y="77"/>
                  <a:pt x="630" y="74"/>
                  <a:pt x="630" y="75"/>
                </a:cubicBezTo>
                <a:cubicBezTo>
                  <a:pt x="631" y="76"/>
                  <a:pt x="632" y="76"/>
                  <a:pt x="632" y="77"/>
                </a:cubicBezTo>
                <a:cubicBezTo>
                  <a:pt x="634" y="77"/>
                  <a:pt x="636" y="79"/>
                  <a:pt x="638" y="80"/>
                </a:cubicBezTo>
                <a:cubicBezTo>
                  <a:pt x="638" y="80"/>
                  <a:pt x="637" y="79"/>
                  <a:pt x="637" y="80"/>
                </a:cubicBezTo>
                <a:cubicBezTo>
                  <a:pt x="637" y="80"/>
                  <a:pt x="635" y="78"/>
                  <a:pt x="635" y="79"/>
                </a:cubicBezTo>
                <a:cubicBezTo>
                  <a:pt x="637" y="80"/>
                  <a:pt x="638" y="81"/>
                  <a:pt x="639" y="83"/>
                </a:cubicBezTo>
                <a:cubicBezTo>
                  <a:pt x="641" y="84"/>
                  <a:pt x="643" y="84"/>
                  <a:pt x="643" y="86"/>
                </a:cubicBezTo>
                <a:cubicBezTo>
                  <a:pt x="645" y="87"/>
                  <a:pt x="647" y="87"/>
                  <a:pt x="648" y="89"/>
                </a:cubicBezTo>
                <a:cubicBezTo>
                  <a:pt x="647" y="88"/>
                  <a:pt x="647" y="88"/>
                  <a:pt x="646" y="88"/>
                </a:cubicBezTo>
                <a:cubicBezTo>
                  <a:pt x="649" y="90"/>
                  <a:pt x="652" y="93"/>
                  <a:pt x="653" y="94"/>
                </a:cubicBezTo>
                <a:cubicBezTo>
                  <a:pt x="653" y="92"/>
                  <a:pt x="652" y="94"/>
                  <a:pt x="652" y="92"/>
                </a:cubicBezTo>
                <a:cubicBezTo>
                  <a:pt x="654" y="93"/>
                  <a:pt x="654" y="93"/>
                  <a:pt x="654" y="93"/>
                </a:cubicBezTo>
                <a:cubicBezTo>
                  <a:pt x="654" y="94"/>
                  <a:pt x="655" y="95"/>
                  <a:pt x="656" y="96"/>
                </a:cubicBezTo>
                <a:cubicBezTo>
                  <a:pt x="657" y="96"/>
                  <a:pt x="658" y="98"/>
                  <a:pt x="660" y="98"/>
                </a:cubicBezTo>
                <a:cubicBezTo>
                  <a:pt x="661" y="100"/>
                  <a:pt x="660" y="100"/>
                  <a:pt x="661" y="100"/>
                </a:cubicBezTo>
                <a:cubicBezTo>
                  <a:pt x="663" y="101"/>
                  <a:pt x="659" y="97"/>
                  <a:pt x="662" y="99"/>
                </a:cubicBezTo>
                <a:cubicBezTo>
                  <a:pt x="661" y="100"/>
                  <a:pt x="664" y="103"/>
                  <a:pt x="666" y="105"/>
                </a:cubicBezTo>
                <a:cubicBezTo>
                  <a:pt x="665" y="104"/>
                  <a:pt x="665" y="104"/>
                  <a:pt x="666" y="104"/>
                </a:cubicBezTo>
                <a:cubicBezTo>
                  <a:pt x="666" y="105"/>
                  <a:pt x="666" y="105"/>
                  <a:pt x="666" y="106"/>
                </a:cubicBezTo>
                <a:cubicBezTo>
                  <a:pt x="668" y="107"/>
                  <a:pt x="668" y="107"/>
                  <a:pt x="669" y="108"/>
                </a:cubicBezTo>
                <a:cubicBezTo>
                  <a:pt x="670" y="109"/>
                  <a:pt x="670" y="108"/>
                  <a:pt x="670" y="108"/>
                </a:cubicBezTo>
                <a:cubicBezTo>
                  <a:pt x="671" y="109"/>
                  <a:pt x="670" y="109"/>
                  <a:pt x="671" y="110"/>
                </a:cubicBezTo>
                <a:cubicBezTo>
                  <a:pt x="672" y="111"/>
                  <a:pt x="673" y="112"/>
                  <a:pt x="674" y="113"/>
                </a:cubicBezTo>
                <a:cubicBezTo>
                  <a:pt x="675" y="114"/>
                  <a:pt x="674" y="112"/>
                  <a:pt x="675" y="113"/>
                </a:cubicBezTo>
                <a:cubicBezTo>
                  <a:pt x="676" y="114"/>
                  <a:pt x="677" y="114"/>
                  <a:pt x="677" y="115"/>
                </a:cubicBezTo>
                <a:cubicBezTo>
                  <a:pt x="677" y="115"/>
                  <a:pt x="676" y="115"/>
                  <a:pt x="676" y="115"/>
                </a:cubicBezTo>
                <a:cubicBezTo>
                  <a:pt x="681" y="120"/>
                  <a:pt x="684" y="123"/>
                  <a:pt x="688" y="128"/>
                </a:cubicBezTo>
                <a:cubicBezTo>
                  <a:pt x="688" y="127"/>
                  <a:pt x="688" y="127"/>
                  <a:pt x="688" y="127"/>
                </a:cubicBezTo>
                <a:cubicBezTo>
                  <a:pt x="689" y="128"/>
                  <a:pt x="689" y="129"/>
                  <a:pt x="690" y="129"/>
                </a:cubicBezTo>
                <a:cubicBezTo>
                  <a:pt x="689" y="129"/>
                  <a:pt x="689" y="129"/>
                  <a:pt x="690" y="130"/>
                </a:cubicBezTo>
                <a:cubicBezTo>
                  <a:pt x="691" y="131"/>
                  <a:pt x="692" y="132"/>
                  <a:pt x="693" y="133"/>
                </a:cubicBezTo>
                <a:cubicBezTo>
                  <a:pt x="693" y="134"/>
                  <a:pt x="693" y="134"/>
                  <a:pt x="693" y="135"/>
                </a:cubicBezTo>
                <a:cubicBezTo>
                  <a:pt x="695" y="136"/>
                  <a:pt x="696" y="138"/>
                  <a:pt x="697" y="139"/>
                </a:cubicBezTo>
                <a:cubicBezTo>
                  <a:pt x="697" y="139"/>
                  <a:pt x="698" y="139"/>
                  <a:pt x="698" y="139"/>
                </a:cubicBezTo>
                <a:cubicBezTo>
                  <a:pt x="697" y="138"/>
                  <a:pt x="696" y="137"/>
                  <a:pt x="696" y="136"/>
                </a:cubicBezTo>
                <a:cubicBezTo>
                  <a:pt x="697" y="137"/>
                  <a:pt x="698" y="139"/>
                  <a:pt x="699" y="139"/>
                </a:cubicBezTo>
                <a:cubicBezTo>
                  <a:pt x="700" y="140"/>
                  <a:pt x="697" y="138"/>
                  <a:pt x="698" y="139"/>
                </a:cubicBezTo>
                <a:cubicBezTo>
                  <a:pt x="701" y="142"/>
                  <a:pt x="707" y="148"/>
                  <a:pt x="709" y="152"/>
                </a:cubicBezTo>
                <a:cubicBezTo>
                  <a:pt x="710" y="152"/>
                  <a:pt x="710" y="152"/>
                  <a:pt x="711" y="154"/>
                </a:cubicBezTo>
                <a:cubicBezTo>
                  <a:pt x="710" y="154"/>
                  <a:pt x="708" y="150"/>
                  <a:pt x="708" y="151"/>
                </a:cubicBezTo>
                <a:cubicBezTo>
                  <a:pt x="710" y="154"/>
                  <a:pt x="712" y="157"/>
                  <a:pt x="715" y="159"/>
                </a:cubicBezTo>
                <a:cubicBezTo>
                  <a:pt x="715" y="161"/>
                  <a:pt x="715" y="160"/>
                  <a:pt x="714" y="159"/>
                </a:cubicBezTo>
                <a:cubicBezTo>
                  <a:pt x="714" y="160"/>
                  <a:pt x="712" y="157"/>
                  <a:pt x="712" y="157"/>
                </a:cubicBezTo>
                <a:cubicBezTo>
                  <a:pt x="713" y="159"/>
                  <a:pt x="716" y="162"/>
                  <a:pt x="716" y="162"/>
                </a:cubicBezTo>
                <a:cubicBezTo>
                  <a:pt x="716" y="162"/>
                  <a:pt x="716" y="162"/>
                  <a:pt x="716" y="163"/>
                </a:cubicBezTo>
                <a:cubicBezTo>
                  <a:pt x="719" y="166"/>
                  <a:pt x="722" y="170"/>
                  <a:pt x="726" y="173"/>
                </a:cubicBezTo>
                <a:cubicBezTo>
                  <a:pt x="726" y="174"/>
                  <a:pt x="726" y="174"/>
                  <a:pt x="725" y="174"/>
                </a:cubicBezTo>
                <a:cubicBezTo>
                  <a:pt x="725" y="173"/>
                  <a:pt x="726" y="173"/>
                  <a:pt x="725" y="173"/>
                </a:cubicBezTo>
                <a:cubicBezTo>
                  <a:pt x="725" y="172"/>
                  <a:pt x="724" y="172"/>
                  <a:pt x="724" y="172"/>
                </a:cubicBezTo>
                <a:cubicBezTo>
                  <a:pt x="725" y="173"/>
                  <a:pt x="725" y="174"/>
                  <a:pt x="726" y="175"/>
                </a:cubicBezTo>
                <a:cubicBezTo>
                  <a:pt x="726" y="175"/>
                  <a:pt x="727" y="175"/>
                  <a:pt x="727" y="175"/>
                </a:cubicBezTo>
                <a:cubicBezTo>
                  <a:pt x="727" y="176"/>
                  <a:pt x="727" y="177"/>
                  <a:pt x="728" y="178"/>
                </a:cubicBezTo>
                <a:cubicBezTo>
                  <a:pt x="728" y="178"/>
                  <a:pt x="729" y="179"/>
                  <a:pt x="729" y="178"/>
                </a:cubicBezTo>
                <a:cubicBezTo>
                  <a:pt x="728" y="177"/>
                  <a:pt x="728" y="177"/>
                  <a:pt x="728" y="176"/>
                </a:cubicBezTo>
                <a:cubicBezTo>
                  <a:pt x="727" y="175"/>
                  <a:pt x="727" y="175"/>
                  <a:pt x="726" y="174"/>
                </a:cubicBezTo>
                <a:cubicBezTo>
                  <a:pt x="727" y="174"/>
                  <a:pt x="725" y="172"/>
                  <a:pt x="726" y="173"/>
                </a:cubicBezTo>
                <a:cubicBezTo>
                  <a:pt x="727" y="174"/>
                  <a:pt x="727" y="173"/>
                  <a:pt x="727" y="175"/>
                </a:cubicBezTo>
                <a:cubicBezTo>
                  <a:pt x="729" y="177"/>
                  <a:pt x="730" y="178"/>
                  <a:pt x="731" y="180"/>
                </a:cubicBezTo>
                <a:cubicBezTo>
                  <a:pt x="730" y="179"/>
                  <a:pt x="729" y="178"/>
                  <a:pt x="729" y="179"/>
                </a:cubicBezTo>
                <a:cubicBezTo>
                  <a:pt x="729" y="181"/>
                  <a:pt x="731" y="182"/>
                  <a:pt x="732" y="184"/>
                </a:cubicBezTo>
                <a:cubicBezTo>
                  <a:pt x="733" y="185"/>
                  <a:pt x="734" y="187"/>
                  <a:pt x="734" y="188"/>
                </a:cubicBezTo>
                <a:cubicBezTo>
                  <a:pt x="735" y="187"/>
                  <a:pt x="737" y="191"/>
                  <a:pt x="737" y="191"/>
                </a:cubicBezTo>
                <a:cubicBezTo>
                  <a:pt x="737" y="190"/>
                  <a:pt x="735" y="189"/>
                  <a:pt x="736" y="190"/>
                </a:cubicBezTo>
                <a:cubicBezTo>
                  <a:pt x="737" y="191"/>
                  <a:pt x="737" y="192"/>
                  <a:pt x="738" y="192"/>
                </a:cubicBezTo>
                <a:cubicBezTo>
                  <a:pt x="737" y="192"/>
                  <a:pt x="738" y="193"/>
                  <a:pt x="738" y="192"/>
                </a:cubicBezTo>
                <a:cubicBezTo>
                  <a:pt x="740" y="194"/>
                  <a:pt x="739" y="193"/>
                  <a:pt x="741" y="196"/>
                </a:cubicBezTo>
                <a:cubicBezTo>
                  <a:pt x="742" y="199"/>
                  <a:pt x="744" y="199"/>
                  <a:pt x="744" y="203"/>
                </a:cubicBezTo>
                <a:cubicBezTo>
                  <a:pt x="745" y="203"/>
                  <a:pt x="745" y="204"/>
                  <a:pt x="746" y="205"/>
                </a:cubicBezTo>
                <a:cubicBezTo>
                  <a:pt x="745" y="205"/>
                  <a:pt x="745" y="204"/>
                  <a:pt x="743" y="204"/>
                </a:cubicBezTo>
                <a:cubicBezTo>
                  <a:pt x="746" y="207"/>
                  <a:pt x="748" y="212"/>
                  <a:pt x="750" y="213"/>
                </a:cubicBezTo>
                <a:cubicBezTo>
                  <a:pt x="752" y="216"/>
                  <a:pt x="754" y="221"/>
                  <a:pt x="756" y="223"/>
                </a:cubicBezTo>
                <a:cubicBezTo>
                  <a:pt x="756" y="219"/>
                  <a:pt x="751" y="215"/>
                  <a:pt x="750" y="212"/>
                </a:cubicBezTo>
                <a:cubicBezTo>
                  <a:pt x="750" y="212"/>
                  <a:pt x="749" y="212"/>
                  <a:pt x="749" y="211"/>
                </a:cubicBezTo>
                <a:cubicBezTo>
                  <a:pt x="749" y="211"/>
                  <a:pt x="749" y="211"/>
                  <a:pt x="749" y="210"/>
                </a:cubicBezTo>
                <a:cubicBezTo>
                  <a:pt x="748" y="208"/>
                  <a:pt x="746" y="208"/>
                  <a:pt x="745" y="205"/>
                </a:cubicBezTo>
                <a:cubicBezTo>
                  <a:pt x="746" y="206"/>
                  <a:pt x="749" y="208"/>
                  <a:pt x="751" y="211"/>
                </a:cubicBezTo>
                <a:cubicBezTo>
                  <a:pt x="751" y="212"/>
                  <a:pt x="749" y="209"/>
                  <a:pt x="750" y="211"/>
                </a:cubicBezTo>
                <a:cubicBezTo>
                  <a:pt x="751" y="213"/>
                  <a:pt x="752" y="214"/>
                  <a:pt x="754" y="215"/>
                </a:cubicBezTo>
                <a:cubicBezTo>
                  <a:pt x="755" y="217"/>
                  <a:pt x="756" y="219"/>
                  <a:pt x="756" y="221"/>
                </a:cubicBezTo>
                <a:cubicBezTo>
                  <a:pt x="758" y="223"/>
                  <a:pt x="759" y="225"/>
                  <a:pt x="760" y="225"/>
                </a:cubicBezTo>
                <a:cubicBezTo>
                  <a:pt x="760" y="226"/>
                  <a:pt x="759" y="224"/>
                  <a:pt x="759" y="226"/>
                </a:cubicBezTo>
                <a:cubicBezTo>
                  <a:pt x="760" y="228"/>
                  <a:pt x="760" y="227"/>
                  <a:pt x="760" y="227"/>
                </a:cubicBezTo>
                <a:cubicBezTo>
                  <a:pt x="762" y="230"/>
                  <a:pt x="762" y="230"/>
                  <a:pt x="762" y="230"/>
                </a:cubicBezTo>
                <a:cubicBezTo>
                  <a:pt x="762" y="231"/>
                  <a:pt x="763" y="232"/>
                  <a:pt x="763" y="233"/>
                </a:cubicBezTo>
                <a:cubicBezTo>
                  <a:pt x="764" y="232"/>
                  <a:pt x="763" y="232"/>
                  <a:pt x="763" y="231"/>
                </a:cubicBezTo>
                <a:cubicBezTo>
                  <a:pt x="764" y="232"/>
                  <a:pt x="764" y="232"/>
                  <a:pt x="764" y="232"/>
                </a:cubicBezTo>
                <a:cubicBezTo>
                  <a:pt x="765" y="233"/>
                  <a:pt x="766" y="234"/>
                  <a:pt x="765" y="235"/>
                </a:cubicBezTo>
                <a:cubicBezTo>
                  <a:pt x="765" y="235"/>
                  <a:pt x="764" y="234"/>
                  <a:pt x="765" y="235"/>
                </a:cubicBezTo>
                <a:cubicBezTo>
                  <a:pt x="766" y="237"/>
                  <a:pt x="767" y="238"/>
                  <a:pt x="768" y="239"/>
                </a:cubicBezTo>
                <a:cubicBezTo>
                  <a:pt x="768" y="241"/>
                  <a:pt x="771" y="242"/>
                  <a:pt x="770" y="243"/>
                </a:cubicBezTo>
                <a:cubicBezTo>
                  <a:pt x="770" y="243"/>
                  <a:pt x="770" y="242"/>
                  <a:pt x="769" y="243"/>
                </a:cubicBezTo>
                <a:cubicBezTo>
                  <a:pt x="769" y="242"/>
                  <a:pt x="768" y="241"/>
                  <a:pt x="768" y="240"/>
                </a:cubicBezTo>
                <a:cubicBezTo>
                  <a:pt x="768" y="241"/>
                  <a:pt x="768" y="240"/>
                  <a:pt x="768" y="241"/>
                </a:cubicBezTo>
                <a:cubicBezTo>
                  <a:pt x="769" y="243"/>
                  <a:pt x="769" y="243"/>
                  <a:pt x="769" y="243"/>
                </a:cubicBezTo>
                <a:cubicBezTo>
                  <a:pt x="769" y="244"/>
                  <a:pt x="770" y="245"/>
                  <a:pt x="770" y="247"/>
                </a:cubicBezTo>
                <a:cubicBezTo>
                  <a:pt x="769" y="244"/>
                  <a:pt x="768" y="241"/>
                  <a:pt x="766" y="241"/>
                </a:cubicBezTo>
                <a:cubicBezTo>
                  <a:pt x="767" y="243"/>
                  <a:pt x="771" y="248"/>
                  <a:pt x="770" y="249"/>
                </a:cubicBezTo>
                <a:cubicBezTo>
                  <a:pt x="770" y="250"/>
                  <a:pt x="771" y="251"/>
                  <a:pt x="771" y="251"/>
                </a:cubicBezTo>
                <a:cubicBezTo>
                  <a:pt x="771" y="251"/>
                  <a:pt x="771" y="250"/>
                  <a:pt x="771" y="251"/>
                </a:cubicBezTo>
                <a:cubicBezTo>
                  <a:pt x="773" y="255"/>
                  <a:pt x="776" y="260"/>
                  <a:pt x="778" y="265"/>
                </a:cubicBezTo>
                <a:cubicBezTo>
                  <a:pt x="778" y="264"/>
                  <a:pt x="778" y="265"/>
                  <a:pt x="778" y="265"/>
                </a:cubicBezTo>
                <a:cubicBezTo>
                  <a:pt x="778" y="266"/>
                  <a:pt x="779" y="267"/>
                  <a:pt x="779" y="268"/>
                </a:cubicBezTo>
                <a:cubicBezTo>
                  <a:pt x="778" y="267"/>
                  <a:pt x="778" y="265"/>
                  <a:pt x="778" y="266"/>
                </a:cubicBezTo>
                <a:cubicBezTo>
                  <a:pt x="779" y="268"/>
                  <a:pt x="779" y="270"/>
                  <a:pt x="780" y="272"/>
                </a:cubicBezTo>
                <a:cubicBezTo>
                  <a:pt x="780" y="273"/>
                  <a:pt x="780" y="273"/>
                  <a:pt x="780" y="274"/>
                </a:cubicBezTo>
                <a:cubicBezTo>
                  <a:pt x="780" y="274"/>
                  <a:pt x="780" y="274"/>
                  <a:pt x="781" y="274"/>
                </a:cubicBezTo>
                <a:cubicBezTo>
                  <a:pt x="781" y="275"/>
                  <a:pt x="781" y="275"/>
                  <a:pt x="781" y="276"/>
                </a:cubicBezTo>
                <a:cubicBezTo>
                  <a:pt x="782" y="277"/>
                  <a:pt x="781" y="277"/>
                  <a:pt x="782" y="278"/>
                </a:cubicBezTo>
                <a:cubicBezTo>
                  <a:pt x="782" y="279"/>
                  <a:pt x="781" y="278"/>
                  <a:pt x="781" y="279"/>
                </a:cubicBezTo>
                <a:cubicBezTo>
                  <a:pt x="782" y="280"/>
                  <a:pt x="783" y="281"/>
                  <a:pt x="783" y="283"/>
                </a:cubicBezTo>
                <a:cubicBezTo>
                  <a:pt x="782" y="282"/>
                  <a:pt x="782" y="282"/>
                  <a:pt x="782" y="282"/>
                </a:cubicBezTo>
                <a:cubicBezTo>
                  <a:pt x="782" y="282"/>
                  <a:pt x="782" y="282"/>
                  <a:pt x="782" y="282"/>
                </a:cubicBezTo>
                <a:cubicBezTo>
                  <a:pt x="782" y="281"/>
                  <a:pt x="781" y="279"/>
                  <a:pt x="781" y="280"/>
                </a:cubicBezTo>
                <a:cubicBezTo>
                  <a:pt x="782" y="282"/>
                  <a:pt x="783" y="284"/>
                  <a:pt x="784" y="286"/>
                </a:cubicBezTo>
                <a:cubicBezTo>
                  <a:pt x="783" y="286"/>
                  <a:pt x="784" y="287"/>
                  <a:pt x="784" y="288"/>
                </a:cubicBezTo>
                <a:cubicBezTo>
                  <a:pt x="784" y="288"/>
                  <a:pt x="785" y="288"/>
                  <a:pt x="785" y="289"/>
                </a:cubicBezTo>
                <a:cubicBezTo>
                  <a:pt x="784" y="288"/>
                  <a:pt x="783" y="288"/>
                  <a:pt x="783" y="289"/>
                </a:cubicBezTo>
                <a:cubicBezTo>
                  <a:pt x="783" y="288"/>
                  <a:pt x="782" y="287"/>
                  <a:pt x="782" y="286"/>
                </a:cubicBezTo>
                <a:cubicBezTo>
                  <a:pt x="782" y="287"/>
                  <a:pt x="781" y="285"/>
                  <a:pt x="781" y="287"/>
                </a:cubicBezTo>
                <a:cubicBezTo>
                  <a:pt x="782" y="288"/>
                  <a:pt x="783" y="290"/>
                  <a:pt x="784" y="292"/>
                </a:cubicBezTo>
                <a:cubicBezTo>
                  <a:pt x="784" y="292"/>
                  <a:pt x="786" y="293"/>
                  <a:pt x="786" y="295"/>
                </a:cubicBezTo>
                <a:cubicBezTo>
                  <a:pt x="785" y="294"/>
                  <a:pt x="785" y="293"/>
                  <a:pt x="784" y="292"/>
                </a:cubicBezTo>
                <a:cubicBezTo>
                  <a:pt x="784" y="293"/>
                  <a:pt x="784" y="294"/>
                  <a:pt x="784" y="294"/>
                </a:cubicBezTo>
                <a:cubicBezTo>
                  <a:pt x="785" y="295"/>
                  <a:pt x="785" y="294"/>
                  <a:pt x="786" y="296"/>
                </a:cubicBezTo>
                <a:cubicBezTo>
                  <a:pt x="785" y="295"/>
                  <a:pt x="785" y="296"/>
                  <a:pt x="785" y="296"/>
                </a:cubicBezTo>
                <a:cubicBezTo>
                  <a:pt x="786" y="297"/>
                  <a:pt x="786" y="296"/>
                  <a:pt x="787" y="298"/>
                </a:cubicBezTo>
                <a:cubicBezTo>
                  <a:pt x="787" y="299"/>
                  <a:pt x="786" y="299"/>
                  <a:pt x="787" y="300"/>
                </a:cubicBezTo>
                <a:cubicBezTo>
                  <a:pt x="787" y="299"/>
                  <a:pt x="788" y="300"/>
                  <a:pt x="788" y="301"/>
                </a:cubicBezTo>
                <a:cubicBezTo>
                  <a:pt x="788" y="302"/>
                  <a:pt x="788" y="301"/>
                  <a:pt x="787" y="301"/>
                </a:cubicBezTo>
                <a:cubicBezTo>
                  <a:pt x="788" y="302"/>
                  <a:pt x="787" y="302"/>
                  <a:pt x="788" y="302"/>
                </a:cubicBezTo>
                <a:cubicBezTo>
                  <a:pt x="788" y="301"/>
                  <a:pt x="790" y="306"/>
                  <a:pt x="790" y="308"/>
                </a:cubicBezTo>
                <a:cubicBezTo>
                  <a:pt x="791" y="308"/>
                  <a:pt x="791" y="308"/>
                  <a:pt x="791" y="307"/>
                </a:cubicBezTo>
                <a:cubicBezTo>
                  <a:pt x="791" y="309"/>
                  <a:pt x="792" y="309"/>
                  <a:pt x="792" y="309"/>
                </a:cubicBezTo>
                <a:cubicBezTo>
                  <a:pt x="792" y="310"/>
                  <a:pt x="793" y="311"/>
                  <a:pt x="793" y="312"/>
                </a:cubicBezTo>
                <a:cubicBezTo>
                  <a:pt x="792" y="311"/>
                  <a:pt x="790" y="308"/>
                  <a:pt x="790" y="306"/>
                </a:cubicBezTo>
                <a:cubicBezTo>
                  <a:pt x="790" y="306"/>
                  <a:pt x="789" y="306"/>
                  <a:pt x="789" y="306"/>
                </a:cubicBezTo>
                <a:cubicBezTo>
                  <a:pt x="791" y="309"/>
                  <a:pt x="792" y="312"/>
                  <a:pt x="793" y="315"/>
                </a:cubicBezTo>
                <a:cubicBezTo>
                  <a:pt x="793" y="315"/>
                  <a:pt x="793" y="315"/>
                  <a:pt x="793" y="315"/>
                </a:cubicBezTo>
                <a:cubicBezTo>
                  <a:pt x="793" y="313"/>
                  <a:pt x="795" y="311"/>
                  <a:pt x="795" y="310"/>
                </a:cubicBezTo>
                <a:cubicBezTo>
                  <a:pt x="796" y="309"/>
                  <a:pt x="795" y="308"/>
                  <a:pt x="796" y="308"/>
                </a:cubicBezTo>
                <a:cubicBezTo>
                  <a:pt x="796" y="308"/>
                  <a:pt x="796" y="308"/>
                  <a:pt x="796" y="308"/>
                </a:cubicBezTo>
                <a:cubicBezTo>
                  <a:pt x="797" y="308"/>
                  <a:pt x="796" y="307"/>
                  <a:pt x="797" y="306"/>
                </a:cubicBezTo>
                <a:cubicBezTo>
                  <a:pt x="797" y="305"/>
                  <a:pt x="799" y="303"/>
                  <a:pt x="798" y="303"/>
                </a:cubicBezTo>
                <a:cubicBezTo>
                  <a:pt x="800" y="300"/>
                  <a:pt x="801" y="297"/>
                  <a:pt x="803" y="295"/>
                </a:cubicBezTo>
                <a:cubicBezTo>
                  <a:pt x="803" y="295"/>
                  <a:pt x="803" y="295"/>
                  <a:pt x="803" y="295"/>
                </a:cubicBezTo>
                <a:cubicBezTo>
                  <a:pt x="804" y="293"/>
                  <a:pt x="805" y="292"/>
                  <a:pt x="806" y="290"/>
                </a:cubicBezTo>
                <a:cubicBezTo>
                  <a:pt x="806" y="290"/>
                  <a:pt x="806" y="290"/>
                  <a:pt x="806" y="290"/>
                </a:cubicBezTo>
                <a:cubicBezTo>
                  <a:pt x="806" y="289"/>
                  <a:pt x="807" y="289"/>
                  <a:pt x="807" y="288"/>
                </a:cubicBezTo>
                <a:cubicBezTo>
                  <a:pt x="807" y="288"/>
                  <a:pt x="807" y="288"/>
                  <a:pt x="807" y="288"/>
                </a:cubicBezTo>
                <a:cubicBezTo>
                  <a:pt x="807" y="288"/>
                  <a:pt x="808" y="288"/>
                  <a:pt x="808" y="287"/>
                </a:cubicBezTo>
                <a:cubicBezTo>
                  <a:pt x="808" y="286"/>
                  <a:pt x="810" y="285"/>
                  <a:pt x="811" y="283"/>
                </a:cubicBezTo>
                <a:cubicBezTo>
                  <a:pt x="811" y="284"/>
                  <a:pt x="810" y="283"/>
                  <a:pt x="810" y="283"/>
                </a:cubicBezTo>
                <a:cubicBezTo>
                  <a:pt x="812" y="282"/>
                  <a:pt x="813" y="280"/>
                  <a:pt x="814" y="278"/>
                </a:cubicBezTo>
                <a:cubicBezTo>
                  <a:pt x="814" y="278"/>
                  <a:pt x="814" y="278"/>
                  <a:pt x="814" y="278"/>
                </a:cubicBezTo>
                <a:cubicBezTo>
                  <a:pt x="814" y="278"/>
                  <a:pt x="815" y="278"/>
                  <a:pt x="814" y="277"/>
                </a:cubicBezTo>
                <a:cubicBezTo>
                  <a:pt x="815" y="277"/>
                  <a:pt x="815" y="276"/>
                  <a:pt x="816" y="276"/>
                </a:cubicBezTo>
                <a:cubicBezTo>
                  <a:pt x="816" y="275"/>
                  <a:pt x="817" y="274"/>
                  <a:pt x="818" y="273"/>
                </a:cubicBezTo>
                <a:cubicBezTo>
                  <a:pt x="819" y="274"/>
                  <a:pt x="818" y="272"/>
                  <a:pt x="819" y="272"/>
                </a:cubicBezTo>
                <a:cubicBezTo>
                  <a:pt x="819" y="271"/>
                  <a:pt x="819" y="271"/>
                  <a:pt x="819" y="271"/>
                </a:cubicBezTo>
                <a:cubicBezTo>
                  <a:pt x="819" y="271"/>
                  <a:pt x="820" y="271"/>
                  <a:pt x="819" y="270"/>
                </a:cubicBezTo>
                <a:cubicBezTo>
                  <a:pt x="820" y="270"/>
                  <a:pt x="821" y="269"/>
                  <a:pt x="821" y="268"/>
                </a:cubicBezTo>
                <a:cubicBezTo>
                  <a:pt x="822" y="268"/>
                  <a:pt x="822" y="269"/>
                  <a:pt x="822" y="269"/>
                </a:cubicBezTo>
                <a:cubicBezTo>
                  <a:pt x="822" y="268"/>
                  <a:pt x="822" y="267"/>
                  <a:pt x="823" y="266"/>
                </a:cubicBezTo>
                <a:cubicBezTo>
                  <a:pt x="823" y="266"/>
                  <a:pt x="823" y="266"/>
                  <a:pt x="823" y="267"/>
                </a:cubicBezTo>
                <a:cubicBezTo>
                  <a:pt x="823" y="267"/>
                  <a:pt x="823" y="267"/>
                  <a:pt x="824" y="267"/>
                </a:cubicBezTo>
                <a:cubicBezTo>
                  <a:pt x="824" y="266"/>
                  <a:pt x="824" y="266"/>
                  <a:pt x="824" y="266"/>
                </a:cubicBezTo>
                <a:cubicBezTo>
                  <a:pt x="824" y="266"/>
                  <a:pt x="824" y="266"/>
                  <a:pt x="824" y="266"/>
                </a:cubicBezTo>
                <a:cubicBezTo>
                  <a:pt x="825" y="266"/>
                  <a:pt x="825" y="265"/>
                  <a:pt x="825" y="265"/>
                </a:cubicBezTo>
                <a:cubicBezTo>
                  <a:pt x="825" y="265"/>
                  <a:pt x="825" y="265"/>
                  <a:pt x="826" y="265"/>
                </a:cubicBezTo>
                <a:cubicBezTo>
                  <a:pt x="826" y="264"/>
                  <a:pt x="826" y="264"/>
                  <a:pt x="826" y="264"/>
                </a:cubicBezTo>
                <a:cubicBezTo>
                  <a:pt x="827" y="263"/>
                  <a:pt x="826" y="262"/>
                  <a:pt x="827" y="262"/>
                </a:cubicBezTo>
                <a:cubicBezTo>
                  <a:pt x="827" y="261"/>
                  <a:pt x="826" y="262"/>
                  <a:pt x="826" y="261"/>
                </a:cubicBezTo>
                <a:cubicBezTo>
                  <a:pt x="827" y="261"/>
                  <a:pt x="827" y="262"/>
                  <a:pt x="827" y="262"/>
                </a:cubicBezTo>
                <a:cubicBezTo>
                  <a:pt x="827" y="261"/>
                  <a:pt x="826" y="261"/>
                  <a:pt x="827" y="261"/>
                </a:cubicBezTo>
                <a:cubicBezTo>
                  <a:pt x="827" y="261"/>
                  <a:pt x="827" y="261"/>
                  <a:pt x="827" y="261"/>
                </a:cubicBezTo>
                <a:cubicBezTo>
                  <a:pt x="828" y="261"/>
                  <a:pt x="829" y="260"/>
                  <a:pt x="829" y="259"/>
                </a:cubicBezTo>
                <a:cubicBezTo>
                  <a:pt x="829" y="259"/>
                  <a:pt x="829" y="259"/>
                  <a:pt x="829" y="259"/>
                </a:cubicBezTo>
                <a:cubicBezTo>
                  <a:pt x="830" y="259"/>
                  <a:pt x="831" y="258"/>
                  <a:pt x="831" y="257"/>
                </a:cubicBezTo>
                <a:cubicBezTo>
                  <a:pt x="831" y="257"/>
                  <a:pt x="831" y="257"/>
                  <a:pt x="831" y="257"/>
                </a:cubicBezTo>
                <a:cubicBezTo>
                  <a:pt x="831" y="257"/>
                  <a:pt x="831" y="257"/>
                  <a:pt x="831" y="257"/>
                </a:cubicBezTo>
                <a:cubicBezTo>
                  <a:pt x="831" y="257"/>
                  <a:pt x="832" y="257"/>
                  <a:pt x="831" y="256"/>
                </a:cubicBezTo>
                <a:cubicBezTo>
                  <a:pt x="831" y="256"/>
                  <a:pt x="831" y="257"/>
                  <a:pt x="831" y="257"/>
                </a:cubicBezTo>
                <a:cubicBezTo>
                  <a:pt x="831" y="256"/>
                  <a:pt x="832" y="257"/>
                  <a:pt x="832" y="256"/>
                </a:cubicBezTo>
                <a:cubicBezTo>
                  <a:pt x="832" y="256"/>
                  <a:pt x="832" y="256"/>
                  <a:pt x="832" y="255"/>
                </a:cubicBezTo>
                <a:cubicBezTo>
                  <a:pt x="833" y="256"/>
                  <a:pt x="832" y="256"/>
                  <a:pt x="833" y="256"/>
                </a:cubicBezTo>
                <a:cubicBezTo>
                  <a:pt x="833" y="256"/>
                  <a:pt x="834" y="255"/>
                  <a:pt x="834" y="254"/>
                </a:cubicBezTo>
                <a:cubicBezTo>
                  <a:pt x="834" y="254"/>
                  <a:pt x="834" y="254"/>
                  <a:pt x="834" y="254"/>
                </a:cubicBezTo>
                <a:cubicBezTo>
                  <a:pt x="834" y="254"/>
                  <a:pt x="834" y="254"/>
                  <a:pt x="834" y="254"/>
                </a:cubicBezTo>
                <a:cubicBezTo>
                  <a:pt x="834" y="254"/>
                  <a:pt x="834" y="254"/>
                  <a:pt x="834" y="254"/>
                </a:cubicBezTo>
                <a:cubicBezTo>
                  <a:pt x="834" y="253"/>
                  <a:pt x="835" y="253"/>
                  <a:pt x="835" y="253"/>
                </a:cubicBezTo>
                <a:cubicBezTo>
                  <a:pt x="835" y="253"/>
                  <a:pt x="834" y="253"/>
                  <a:pt x="834" y="253"/>
                </a:cubicBezTo>
                <a:cubicBezTo>
                  <a:pt x="835" y="253"/>
                  <a:pt x="835" y="252"/>
                  <a:pt x="835" y="252"/>
                </a:cubicBezTo>
                <a:cubicBezTo>
                  <a:pt x="836" y="252"/>
                  <a:pt x="836" y="253"/>
                  <a:pt x="836" y="253"/>
                </a:cubicBezTo>
                <a:cubicBezTo>
                  <a:pt x="836" y="252"/>
                  <a:pt x="836" y="252"/>
                  <a:pt x="836" y="252"/>
                </a:cubicBezTo>
                <a:cubicBezTo>
                  <a:pt x="836" y="252"/>
                  <a:pt x="836" y="251"/>
                  <a:pt x="836" y="251"/>
                </a:cubicBezTo>
                <a:cubicBezTo>
                  <a:pt x="836" y="251"/>
                  <a:pt x="836" y="252"/>
                  <a:pt x="837" y="252"/>
                </a:cubicBezTo>
                <a:cubicBezTo>
                  <a:pt x="837" y="251"/>
                  <a:pt x="837" y="251"/>
                  <a:pt x="837" y="251"/>
                </a:cubicBezTo>
                <a:cubicBezTo>
                  <a:pt x="838" y="252"/>
                  <a:pt x="838" y="250"/>
                  <a:pt x="839" y="250"/>
                </a:cubicBezTo>
                <a:cubicBezTo>
                  <a:pt x="839" y="250"/>
                  <a:pt x="838" y="250"/>
                  <a:pt x="838" y="250"/>
                </a:cubicBezTo>
                <a:cubicBezTo>
                  <a:pt x="839" y="250"/>
                  <a:pt x="838" y="250"/>
                  <a:pt x="839" y="249"/>
                </a:cubicBezTo>
                <a:cubicBezTo>
                  <a:pt x="839" y="249"/>
                  <a:pt x="839" y="249"/>
                  <a:pt x="839" y="249"/>
                </a:cubicBezTo>
                <a:cubicBezTo>
                  <a:pt x="839" y="250"/>
                  <a:pt x="840" y="250"/>
                  <a:pt x="840" y="250"/>
                </a:cubicBezTo>
                <a:cubicBezTo>
                  <a:pt x="839" y="250"/>
                  <a:pt x="839" y="250"/>
                  <a:pt x="839" y="251"/>
                </a:cubicBezTo>
                <a:cubicBezTo>
                  <a:pt x="838" y="251"/>
                  <a:pt x="839" y="251"/>
                  <a:pt x="838" y="251"/>
                </a:cubicBezTo>
                <a:cubicBezTo>
                  <a:pt x="838" y="251"/>
                  <a:pt x="838" y="252"/>
                  <a:pt x="838" y="252"/>
                </a:cubicBezTo>
                <a:cubicBezTo>
                  <a:pt x="838" y="252"/>
                  <a:pt x="838" y="252"/>
                  <a:pt x="838" y="251"/>
                </a:cubicBezTo>
                <a:cubicBezTo>
                  <a:pt x="838" y="252"/>
                  <a:pt x="837" y="251"/>
                  <a:pt x="837" y="252"/>
                </a:cubicBezTo>
                <a:cubicBezTo>
                  <a:pt x="838" y="252"/>
                  <a:pt x="838" y="252"/>
                  <a:pt x="838" y="253"/>
                </a:cubicBezTo>
                <a:cubicBezTo>
                  <a:pt x="838" y="253"/>
                  <a:pt x="838" y="252"/>
                  <a:pt x="837" y="252"/>
                </a:cubicBezTo>
                <a:cubicBezTo>
                  <a:pt x="838" y="253"/>
                  <a:pt x="836" y="252"/>
                  <a:pt x="837" y="253"/>
                </a:cubicBezTo>
                <a:cubicBezTo>
                  <a:pt x="837" y="253"/>
                  <a:pt x="837" y="253"/>
                  <a:pt x="838" y="254"/>
                </a:cubicBezTo>
                <a:cubicBezTo>
                  <a:pt x="837" y="254"/>
                  <a:pt x="837" y="254"/>
                  <a:pt x="836" y="253"/>
                </a:cubicBezTo>
                <a:cubicBezTo>
                  <a:pt x="837" y="254"/>
                  <a:pt x="836" y="255"/>
                  <a:pt x="835" y="255"/>
                </a:cubicBezTo>
                <a:cubicBezTo>
                  <a:pt x="835" y="255"/>
                  <a:pt x="835" y="256"/>
                  <a:pt x="835" y="256"/>
                </a:cubicBezTo>
                <a:cubicBezTo>
                  <a:pt x="836" y="256"/>
                  <a:pt x="835" y="255"/>
                  <a:pt x="836" y="255"/>
                </a:cubicBezTo>
                <a:cubicBezTo>
                  <a:pt x="836" y="256"/>
                  <a:pt x="835" y="256"/>
                  <a:pt x="835" y="256"/>
                </a:cubicBezTo>
                <a:cubicBezTo>
                  <a:pt x="835" y="256"/>
                  <a:pt x="835" y="256"/>
                  <a:pt x="835" y="257"/>
                </a:cubicBezTo>
                <a:cubicBezTo>
                  <a:pt x="835" y="256"/>
                  <a:pt x="835" y="256"/>
                  <a:pt x="834" y="256"/>
                </a:cubicBezTo>
                <a:cubicBezTo>
                  <a:pt x="834" y="257"/>
                  <a:pt x="833" y="258"/>
                  <a:pt x="833" y="259"/>
                </a:cubicBezTo>
                <a:cubicBezTo>
                  <a:pt x="833" y="259"/>
                  <a:pt x="833" y="259"/>
                  <a:pt x="833" y="259"/>
                </a:cubicBezTo>
                <a:cubicBezTo>
                  <a:pt x="832" y="259"/>
                  <a:pt x="832" y="260"/>
                  <a:pt x="832" y="260"/>
                </a:cubicBezTo>
                <a:cubicBezTo>
                  <a:pt x="832" y="260"/>
                  <a:pt x="832" y="260"/>
                  <a:pt x="831" y="260"/>
                </a:cubicBezTo>
                <a:cubicBezTo>
                  <a:pt x="831" y="260"/>
                  <a:pt x="831" y="260"/>
                  <a:pt x="831" y="261"/>
                </a:cubicBezTo>
                <a:cubicBezTo>
                  <a:pt x="832" y="261"/>
                  <a:pt x="832" y="261"/>
                  <a:pt x="832" y="261"/>
                </a:cubicBezTo>
                <a:cubicBezTo>
                  <a:pt x="832" y="261"/>
                  <a:pt x="832" y="261"/>
                  <a:pt x="831" y="261"/>
                </a:cubicBezTo>
                <a:cubicBezTo>
                  <a:pt x="831" y="261"/>
                  <a:pt x="831" y="261"/>
                  <a:pt x="831" y="261"/>
                </a:cubicBezTo>
                <a:cubicBezTo>
                  <a:pt x="831" y="262"/>
                  <a:pt x="829" y="262"/>
                  <a:pt x="830" y="263"/>
                </a:cubicBezTo>
                <a:cubicBezTo>
                  <a:pt x="830" y="263"/>
                  <a:pt x="830" y="263"/>
                  <a:pt x="829" y="263"/>
                </a:cubicBezTo>
                <a:cubicBezTo>
                  <a:pt x="830" y="263"/>
                  <a:pt x="829" y="263"/>
                  <a:pt x="829" y="263"/>
                </a:cubicBezTo>
                <a:cubicBezTo>
                  <a:pt x="830" y="263"/>
                  <a:pt x="830" y="263"/>
                  <a:pt x="830" y="263"/>
                </a:cubicBezTo>
                <a:cubicBezTo>
                  <a:pt x="830" y="264"/>
                  <a:pt x="829" y="264"/>
                  <a:pt x="828" y="264"/>
                </a:cubicBezTo>
                <a:cubicBezTo>
                  <a:pt x="829" y="264"/>
                  <a:pt x="829" y="264"/>
                  <a:pt x="829" y="264"/>
                </a:cubicBezTo>
                <a:cubicBezTo>
                  <a:pt x="829" y="264"/>
                  <a:pt x="829" y="264"/>
                  <a:pt x="829" y="264"/>
                </a:cubicBezTo>
                <a:cubicBezTo>
                  <a:pt x="829" y="265"/>
                  <a:pt x="827" y="266"/>
                  <a:pt x="828" y="267"/>
                </a:cubicBezTo>
                <a:cubicBezTo>
                  <a:pt x="827" y="267"/>
                  <a:pt x="828" y="267"/>
                  <a:pt x="827" y="267"/>
                </a:cubicBezTo>
                <a:cubicBezTo>
                  <a:pt x="827" y="267"/>
                  <a:pt x="827" y="268"/>
                  <a:pt x="826" y="268"/>
                </a:cubicBezTo>
                <a:cubicBezTo>
                  <a:pt x="826" y="270"/>
                  <a:pt x="824" y="269"/>
                  <a:pt x="825" y="271"/>
                </a:cubicBezTo>
                <a:cubicBezTo>
                  <a:pt x="824" y="270"/>
                  <a:pt x="825" y="271"/>
                  <a:pt x="824" y="271"/>
                </a:cubicBezTo>
                <a:cubicBezTo>
                  <a:pt x="824" y="272"/>
                  <a:pt x="823" y="272"/>
                  <a:pt x="823" y="272"/>
                </a:cubicBezTo>
                <a:cubicBezTo>
                  <a:pt x="823" y="272"/>
                  <a:pt x="822" y="273"/>
                  <a:pt x="823" y="274"/>
                </a:cubicBezTo>
                <a:cubicBezTo>
                  <a:pt x="822" y="274"/>
                  <a:pt x="822" y="274"/>
                  <a:pt x="822" y="274"/>
                </a:cubicBezTo>
                <a:cubicBezTo>
                  <a:pt x="822" y="274"/>
                  <a:pt x="821" y="274"/>
                  <a:pt x="821" y="274"/>
                </a:cubicBezTo>
                <a:cubicBezTo>
                  <a:pt x="822" y="274"/>
                  <a:pt x="822" y="275"/>
                  <a:pt x="822" y="275"/>
                </a:cubicBezTo>
                <a:cubicBezTo>
                  <a:pt x="822" y="275"/>
                  <a:pt x="822" y="274"/>
                  <a:pt x="821" y="274"/>
                </a:cubicBezTo>
                <a:cubicBezTo>
                  <a:pt x="821" y="274"/>
                  <a:pt x="821" y="275"/>
                  <a:pt x="821" y="276"/>
                </a:cubicBezTo>
                <a:cubicBezTo>
                  <a:pt x="821" y="275"/>
                  <a:pt x="821" y="275"/>
                  <a:pt x="820" y="275"/>
                </a:cubicBezTo>
                <a:cubicBezTo>
                  <a:pt x="821" y="276"/>
                  <a:pt x="820" y="276"/>
                  <a:pt x="821" y="277"/>
                </a:cubicBezTo>
                <a:cubicBezTo>
                  <a:pt x="821" y="277"/>
                  <a:pt x="821" y="277"/>
                  <a:pt x="821" y="277"/>
                </a:cubicBezTo>
                <a:cubicBezTo>
                  <a:pt x="821" y="277"/>
                  <a:pt x="821" y="277"/>
                  <a:pt x="821" y="277"/>
                </a:cubicBezTo>
                <a:cubicBezTo>
                  <a:pt x="821" y="277"/>
                  <a:pt x="821" y="277"/>
                  <a:pt x="822" y="277"/>
                </a:cubicBezTo>
                <a:cubicBezTo>
                  <a:pt x="821" y="278"/>
                  <a:pt x="821" y="278"/>
                  <a:pt x="820" y="279"/>
                </a:cubicBezTo>
                <a:cubicBezTo>
                  <a:pt x="820" y="278"/>
                  <a:pt x="821" y="278"/>
                  <a:pt x="820" y="278"/>
                </a:cubicBezTo>
                <a:cubicBezTo>
                  <a:pt x="820" y="277"/>
                  <a:pt x="821" y="277"/>
                  <a:pt x="820" y="277"/>
                </a:cubicBezTo>
                <a:cubicBezTo>
                  <a:pt x="820" y="277"/>
                  <a:pt x="820" y="278"/>
                  <a:pt x="819" y="278"/>
                </a:cubicBezTo>
                <a:cubicBezTo>
                  <a:pt x="820" y="278"/>
                  <a:pt x="819" y="278"/>
                  <a:pt x="819" y="279"/>
                </a:cubicBezTo>
                <a:cubicBezTo>
                  <a:pt x="820" y="279"/>
                  <a:pt x="819" y="278"/>
                  <a:pt x="820" y="278"/>
                </a:cubicBezTo>
                <a:cubicBezTo>
                  <a:pt x="820" y="279"/>
                  <a:pt x="820" y="278"/>
                  <a:pt x="820" y="279"/>
                </a:cubicBezTo>
                <a:cubicBezTo>
                  <a:pt x="821" y="279"/>
                  <a:pt x="820" y="279"/>
                  <a:pt x="820" y="279"/>
                </a:cubicBezTo>
                <a:cubicBezTo>
                  <a:pt x="820" y="279"/>
                  <a:pt x="820" y="279"/>
                  <a:pt x="820" y="279"/>
                </a:cubicBezTo>
                <a:cubicBezTo>
                  <a:pt x="820" y="279"/>
                  <a:pt x="819" y="279"/>
                  <a:pt x="819" y="279"/>
                </a:cubicBezTo>
                <a:cubicBezTo>
                  <a:pt x="820" y="279"/>
                  <a:pt x="820" y="279"/>
                  <a:pt x="820" y="280"/>
                </a:cubicBezTo>
                <a:cubicBezTo>
                  <a:pt x="819" y="280"/>
                  <a:pt x="819" y="281"/>
                  <a:pt x="818" y="281"/>
                </a:cubicBezTo>
                <a:cubicBezTo>
                  <a:pt x="818" y="281"/>
                  <a:pt x="817" y="282"/>
                  <a:pt x="818" y="282"/>
                </a:cubicBezTo>
                <a:cubicBezTo>
                  <a:pt x="818" y="282"/>
                  <a:pt x="818" y="281"/>
                  <a:pt x="818" y="282"/>
                </a:cubicBezTo>
                <a:cubicBezTo>
                  <a:pt x="818" y="282"/>
                  <a:pt x="818" y="283"/>
                  <a:pt x="817" y="282"/>
                </a:cubicBezTo>
                <a:cubicBezTo>
                  <a:pt x="817" y="283"/>
                  <a:pt x="817" y="283"/>
                  <a:pt x="817" y="283"/>
                </a:cubicBezTo>
                <a:cubicBezTo>
                  <a:pt x="817" y="283"/>
                  <a:pt x="817" y="283"/>
                  <a:pt x="817" y="283"/>
                </a:cubicBezTo>
                <a:cubicBezTo>
                  <a:pt x="817" y="285"/>
                  <a:pt x="815" y="286"/>
                  <a:pt x="815" y="287"/>
                </a:cubicBezTo>
                <a:cubicBezTo>
                  <a:pt x="814" y="288"/>
                  <a:pt x="813" y="289"/>
                  <a:pt x="812" y="291"/>
                </a:cubicBezTo>
                <a:cubicBezTo>
                  <a:pt x="812" y="291"/>
                  <a:pt x="813" y="291"/>
                  <a:pt x="813" y="291"/>
                </a:cubicBezTo>
                <a:cubicBezTo>
                  <a:pt x="811" y="291"/>
                  <a:pt x="811" y="293"/>
                  <a:pt x="810" y="294"/>
                </a:cubicBezTo>
                <a:cubicBezTo>
                  <a:pt x="810" y="294"/>
                  <a:pt x="810" y="294"/>
                  <a:pt x="810" y="295"/>
                </a:cubicBezTo>
                <a:cubicBezTo>
                  <a:pt x="810" y="295"/>
                  <a:pt x="809" y="296"/>
                  <a:pt x="809" y="297"/>
                </a:cubicBezTo>
                <a:cubicBezTo>
                  <a:pt x="809" y="297"/>
                  <a:pt x="809" y="297"/>
                  <a:pt x="809" y="297"/>
                </a:cubicBezTo>
                <a:cubicBezTo>
                  <a:pt x="808" y="297"/>
                  <a:pt x="808" y="298"/>
                  <a:pt x="808" y="298"/>
                </a:cubicBezTo>
                <a:cubicBezTo>
                  <a:pt x="807" y="299"/>
                  <a:pt x="807" y="300"/>
                  <a:pt x="806" y="301"/>
                </a:cubicBezTo>
                <a:cubicBezTo>
                  <a:pt x="807" y="301"/>
                  <a:pt x="806" y="302"/>
                  <a:pt x="806" y="301"/>
                </a:cubicBezTo>
                <a:cubicBezTo>
                  <a:pt x="806" y="301"/>
                  <a:pt x="806" y="301"/>
                  <a:pt x="806" y="300"/>
                </a:cubicBezTo>
                <a:cubicBezTo>
                  <a:pt x="805" y="301"/>
                  <a:pt x="805" y="301"/>
                  <a:pt x="805" y="301"/>
                </a:cubicBezTo>
                <a:cubicBezTo>
                  <a:pt x="805" y="301"/>
                  <a:pt x="806" y="302"/>
                  <a:pt x="806" y="302"/>
                </a:cubicBezTo>
                <a:cubicBezTo>
                  <a:pt x="805" y="302"/>
                  <a:pt x="805" y="303"/>
                  <a:pt x="805" y="304"/>
                </a:cubicBezTo>
                <a:cubicBezTo>
                  <a:pt x="805" y="304"/>
                  <a:pt x="805" y="304"/>
                  <a:pt x="804" y="304"/>
                </a:cubicBezTo>
                <a:cubicBezTo>
                  <a:pt x="804" y="306"/>
                  <a:pt x="802" y="308"/>
                  <a:pt x="802" y="310"/>
                </a:cubicBezTo>
                <a:cubicBezTo>
                  <a:pt x="801" y="310"/>
                  <a:pt x="801" y="310"/>
                  <a:pt x="801" y="310"/>
                </a:cubicBezTo>
                <a:cubicBezTo>
                  <a:pt x="801" y="310"/>
                  <a:pt x="801" y="310"/>
                  <a:pt x="801" y="310"/>
                </a:cubicBezTo>
                <a:cubicBezTo>
                  <a:pt x="799" y="313"/>
                  <a:pt x="799" y="316"/>
                  <a:pt x="797" y="319"/>
                </a:cubicBezTo>
                <a:cubicBezTo>
                  <a:pt x="797" y="319"/>
                  <a:pt x="797" y="320"/>
                  <a:pt x="796" y="320"/>
                </a:cubicBezTo>
                <a:cubicBezTo>
                  <a:pt x="797" y="321"/>
                  <a:pt x="796" y="321"/>
                  <a:pt x="796" y="322"/>
                </a:cubicBezTo>
                <a:cubicBezTo>
                  <a:pt x="796" y="322"/>
                  <a:pt x="796" y="322"/>
                  <a:pt x="796" y="322"/>
                </a:cubicBezTo>
                <a:cubicBezTo>
                  <a:pt x="796" y="322"/>
                  <a:pt x="796" y="322"/>
                  <a:pt x="796" y="322"/>
                </a:cubicBezTo>
                <a:cubicBezTo>
                  <a:pt x="796" y="322"/>
                  <a:pt x="796" y="322"/>
                  <a:pt x="796" y="322"/>
                </a:cubicBezTo>
                <a:cubicBezTo>
                  <a:pt x="795" y="323"/>
                  <a:pt x="795" y="323"/>
                  <a:pt x="795" y="324"/>
                </a:cubicBezTo>
                <a:cubicBezTo>
                  <a:pt x="795" y="324"/>
                  <a:pt x="796" y="325"/>
                  <a:pt x="796" y="325"/>
                </a:cubicBezTo>
                <a:cubicBezTo>
                  <a:pt x="796" y="323"/>
                  <a:pt x="797" y="322"/>
                  <a:pt x="798" y="320"/>
                </a:cubicBezTo>
                <a:cubicBezTo>
                  <a:pt x="804" y="307"/>
                  <a:pt x="811" y="295"/>
                  <a:pt x="819" y="283"/>
                </a:cubicBezTo>
                <a:cubicBezTo>
                  <a:pt x="820" y="282"/>
                  <a:pt x="821" y="281"/>
                  <a:pt x="821" y="281"/>
                </a:cubicBezTo>
                <a:cubicBezTo>
                  <a:pt x="821" y="280"/>
                  <a:pt x="822" y="279"/>
                  <a:pt x="822" y="279"/>
                </a:cubicBezTo>
                <a:cubicBezTo>
                  <a:pt x="822" y="279"/>
                  <a:pt x="823" y="279"/>
                  <a:pt x="823" y="279"/>
                </a:cubicBezTo>
                <a:cubicBezTo>
                  <a:pt x="822" y="278"/>
                  <a:pt x="823" y="278"/>
                  <a:pt x="823" y="278"/>
                </a:cubicBezTo>
                <a:cubicBezTo>
                  <a:pt x="824" y="277"/>
                  <a:pt x="824" y="276"/>
                  <a:pt x="824" y="276"/>
                </a:cubicBezTo>
                <a:cubicBezTo>
                  <a:pt x="824" y="276"/>
                  <a:pt x="824" y="277"/>
                  <a:pt x="824" y="277"/>
                </a:cubicBezTo>
                <a:cubicBezTo>
                  <a:pt x="825" y="277"/>
                  <a:pt x="824" y="275"/>
                  <a:pt x="826" y="275"/>
                </a:cubicBezTo>
                <a:cubicBezTo>
                  <a:pt x="825" y="273"/>
                  <a:pt x="828" y="273"/>
                  <a:pt x="827" y="272"/>
                </a:cubicBezTo>
                <a:cubicBezTo>
                  <a:pt x="827" y="272"/>
                  <a:pt x="827" y="272"/>
                  <a:pt x="828" y="272"/>
                </a:cubicBezTo>
                <a:cubicBezTo>
                  <a:pt x="827" y="271"/>
                  <a:pt x="828" y="271"/>
                  <a:pt x="828" y="271"/>
                </a:cubicBezTo>
                <a:cubicBezTo>
                  <a:pt x="829" y="270"/>
                  <a:pt x="829" y="269"/>
                  <a:pt x="830" y="269"/>
                </a:cubicBezTo>
                <a:cubicBezTo>
                  <a:pt x="830" y="269"/>
                  <a:pt x="830" y="270"/>
                  <a:pt x="830" y="270"/>
                </a:cubicBezTo>
                <a:cubicBezTo>
                  <a:pt x="830" y="269"/>
                  <a:pt x="830" y="269"/>
                  <a:pt x="830" y="269"/>
                </a:cubicBezTo>
                <a:cubicBezTo>
                  <a:pt x="830" y="268"/>
                  <a:pt x="831" y="268"/>
                  <a:pt x="831" y="267"/>
                </a:cubicBezTo>
                <a:cubicBezTo>
                  <a:pt x="832" y="267"/>
                  <a:pt x="832" y="266"/>
                  <a:pt x="831" y="266"/>
                </a:cubicBezTo>
                <a:cubicBezTo>
                  <a:pt x="832" y="266"/>
                  <a:pt x="832" y="266"/>
                  <a:pt x="832" y="266"/>
                </a:cubicBezTo>
                <a:cubicBezTo>
                  <a:pt x="832" y="266"/>
                  <a:pt x="833" y="266"/>
                  <a:pt x="832" y="265"/>
                </a:cubicBezTo>
                <a:cubicBezTo>
                  <a:pt x="832" y="265"/>
                  <a:pt x="833" y="265"/>
                  <a:pt x="833" y="264"/>
                </a:cubicBezTo>
                <a:cubicBezTo>
                  <a:pt x="834" y="265"/>
                  <a:pt x="834" y="262"/>
                  <a:pt x="836" y="262"/>
                </a:cubicBezTo>
                <a:cubicBezTo>
                  <a:pt x="836" y="261"/>
                  <a:pt x="838" y="261"/>
                  <a:pt x="837" y="259"/>
                </a:cubicBezTo>
                <a:cubicBezTo>
                  <a:pt x="838" y="259"/>
                  <a:pt x="838" y="259"/>
                  <a:pt x="838" y="259"/>
                </a:cubicBezTo>
                <a:cubicBezTo>
                  <a:pt x="838" y="260"/>
                  <a:pt x="837" y="260"/>
                  <a:pt x="837" y="261"/>
                </a:cubicBezTo>
                <a:cubicBezTo>
                  <a:pt x="837" y="261"/>
                  <a:pt x="837" y="261"/>
                  <a:pt x="838" y="262"/>
                </a:cubicBezTo>
                <a:cubicBezTo>
                  <a:pt x="838" y="261"/>
                  <a:pt x="838" y="261"/>
                  <a:pt x="838" y="261"/>
                </a:cubicBezTo>
                <a:cubicBezTo>
                  <a:pt x="838" y="261"/>
                  <a:pt x="838" y="262"/>
                  <a:pt x="839" y="261"/>
                </a:cubicBezTo>
                <a:cubicBezTo>
                  <a:pt x="838" y="261"/>
                  <a:pt x="839" y="260"/>
                  <a:pt x="838" y="260"/>
                </a:cubicBezTo>
                <a:cubicBezTo>
                  <a:pt x="839" y="260"/>
                  <a:pt x="839" y="259"/>
                  <a:pt x="839" y="259"/>
                </a:cubicBezTo>
                <a:cubicBezTo>
                  <a:pt x="838" y="259"/>
                  <a:pt x="839" y="259"/>
                  <a:pt x="838" y="259"/>
                </a:cubicBezTo>
                <a:cubicBezTo>
                  <a:pt x="839" y="259"/>
                  <a:pt x="839" y="258"/>
                  <a:pt x="839" y="258"/>
                </a:cubicBezTo>
                <a:cubicBezTo>
                  <a:pt x="839" y="258"/>
                  <a:pt x="839" y="258"/>
                  <a:pt x="839" y="258"/>
                </a:cubicBezTo>
                <a:cubicBezTo>
                  <a:pt x="840" y="257"/>
                  <a:pt x="840" y="257"/>
                  <a:pt x="841" y="257"/>
                </a:cubicBezTo>
                <a:cubicBezTo>
                  <a:pt x="840" y="257"/>
                  <a:pt x="840" y="257"/>
                  <a:pt x="840" y="258"/>
                </a:cubicBezTo>
                <a:cubicBezTo>
                  <a:pt x="841" y="258"/>
                  <a:pt x="841" y="258"/>
                  <a:pt x="841" y="258"/>
                </a:cubicBezTo>
                <a:cubicBezTo>
                  <a:pt x="841" y="258"/>
                  <a:pt x="841" y="258"/>
                  <a:pt x="841" y="257"/>
                </a:cubicBezTo>
                <a:cubicBezTo>
                  <a:pt x="842" y="258"/>
                  <a:pt x="843" y="256"/>
                  <a:pt x="843" y="256"/>
                </a:cubicBezTo>
                <a:cubicBezTo>
                  <a:pt x="843" y="256"/>
                  <a:pt x="843" y="256"/>
                  <a:pt x="843" y="256"/>
                </a:cubicBezTo>
                <a:cubicBezTo>
                  <a:pt x="843" y="256"/>
                  <a:pt x="843" y="256"/>
                  <a:pt x="843" y="256"/>
                </a:cubicBezTo>
                <a:cubicBezTo>
                  <a:pt x="843" y="255"/>
                  <a:pt x="843" y="255"/>
                  <a:pt x="842" y="255"/>
                </a:cubicBezTo>
                <a:cubicBezTo>
                  <a:pt x="843" y="255"/>
                  <a:pt x="843" y="255"/>
                  <a:pt x="843" y="255"/>
                </a:cubicBezTo>
                <a:cubicBezTo>
                  <a:pt x="842" y="254"/>
                  <a:pt x="842" y="255"/>
                  <a:pt x="842" y="255"/>
                </a:cubicBezTo>
                <a:cubicBezTo>
                  <a:pt x="843" y="255"/>
                  <a:pt x="842" y="254"/>
                  <a:pt x="843" y="254"/>
                </a:cubicBezTo>
                <a:cubicBezTo>
                  <a:pt x="843" y="254"/>
                  <a:pt x="843" y="255"/>
                  <a:pt x="843" y="255"/>
                </a:cubicBezTo>
                <a:cubicBezTo>
                  <a:pt x="844" y="255"/>
                  <a:pt x="844" y="254"/>
                  <a:pt x="844" y="254"/>
                </a:cubicBezTo>
                <a:cubicBezTo>
                  <a:pt x="844" y="255"/>
                  <a:pt x="845" y="254"/>
                  <a:pt x="845" y="255"/>
                </a:cubicBezTo>
                <a:cubicBezTo>
                  <a:pt x="845" y="255"/>
                  <a:pt x="845" y="256"/>
                  <a:pt x="845" y="256"/>
                </a:cubicBezTo>
                <a:cubicBezTo>
                  <a:pt x="845" y="256"/>
                  <a:pt x="845" y="255"/>
                  <a:pt x="845" y="255"/>
                </a:cubicBezTo>
                <a:cubicBezTo>
                  <a:pt x="845" y="255"/>
                  <a:pt x="846" y="255"/>
                  <a:pt x="846" y="255"/>
                </a:cubicBezTo>
                <a:cubicBezTo>
                  <a:pt x="846" y="255"/>
                  <a:pt x="846" y="254"/>
                  <a:pt x="845" y="254"/>
                </a:cubicBezTo>
                <a:cubicBezTo>
                  <a:pt x="846" y="255"/>
                  <a:pt x="845" y="254"/>
                  <a:pt x="845" y="254"/>
                </a:cubicBezTo>
                <a:cubicBezTo>
                  <a:pt x="845" y="255"/>
                  <a:pt x="845" y="255"/>
                  <a:pt x="845" y="255"/>
                </a:cubicBezTo>
                <a:cubicBezTo>
                  <a:pt x="845" y="255"/>
                  <a:pt x="845" y="254"/>
                  <a:pt x="845" y="254"/>
                </a:cubicBezTo>
                <a:cubicBezTo>
                  <a:pt x="845" y="254"/>
                  <a:pt x="845" y="254"/>
                  <a:pt x="846" y="254"/>
                </a:cubicBezTo>
                <a:cubicBezTo>
                  <a:pt x="846" y="254"/>
                  <a:pt x="846" y="254"/>
                  <a:pt x="845" y="254"/>
                </a:cubicBezTo>
                <a:cubicBezTo>
                  <a:pt x="845" y="254"/>
                  <a:pt x="845" y="254"/>
                  <a:pt x="845" y="254"/>
                </a:cubicBezTo>
                <a:cubicBezTo>
                  <a:pt x="845" y="254"/>
                  <a:pt x="845" y="253"/>
                  <a:pt x="846" y="253"/>
                </a:cubicBezTo>
                <a:cubicBezTo>
                  <a:pt x="846" y="253"/>
                  <a:pt x="846" y="254"/>
                  <a:pt x="846" y="254"/>
                </a:cubicBezTo>
                <a:cubicBezTo>
                  <a:pt x="846" y="254"/>
                  <a:pt x="846" y="255"/>
                  <a:pt x="846" y="255"/>
                </a:cubicBezTo>
                <a:cubicBezTo>
                  <a:pt x="847" y="254"/>
                  <a:pt x="847" y="253"/>
                  <a:pt x="847" y="253"/>
                </a:cubicBezTo>
                <a:cubicBezTo>
                  <a:pt x="847" y="253"/>
                  <a:pt x="847" y="253"/>
                  <a:pt x="848" y="253"/>
                </a:cubicBezTo>
                <a:cubicBezTo>
                  <a:pt x="848" y="253"/>
                  <a:pt x="848" y="253"/>
                  <a:pt x="848" y="253"/>
                </a:cubicBezTo>
                <a:cubicBezTo>
                  <a:pt x="848" y="252"/>
                  <a:pt x="847" y="252"/>
                  <a:pt x="847" y="252"/>
                </a:cubicBezTo>
                <a:cubicBezTo>
                  <a:pt x="847" y="252"/>
                  <a:pt x="848" y="251"/>
                  <a:pt x="848" y="252"/>
                </a:cubicBezTo>
                <a:cubicBezTo>
                  <a:pt x="848" y="251"/>
                  <a:pt x="848" y="250"/>
                  <a:pt x="849" y="250"/>
                </a:cubicBezTo>
                <a:cubicBezTo>
                  <a:pt x="849" y="250"/>
                  <a:pt x="849" y="251"/>
                  <a:pt x="849" y="252"/>
                </a:cubicBezTo>
                <a:cubicBezTo>
                  <a:pt x="849" y="251"/>
                  <a:pt x="849" y="250"/>
                  <a:pt x="850" y="250"/>
                </a:cubicBezTo>
                <a:cubicBezTo>
                  <a:pt x="849" y="250"/>
                  <a:pt x="849" y="250"/>
                  <a:pt x="849" y="250"/>
                </a:cubicBezTo>
                <a:cubicBezTo>
                  <a:pt x="849" y="250"/>
                  <a:pt x="849" y="249"/>
                  <a:pt x="849" y="249"/>
                </a:cubicBezTo>
                <a:cubicBezTo>
                  <a:pt x="849" y="250"/>
                  <a:pt x="849" y="250"/>
                  <a:pt x="850" y="250"/>
                </a:cubicBezTo>
                <a:cubicBezTo>
                  <a:pt x="850" y="250"/>
                  <a:pt x="850" y="250"/>
                  <a:pt x="851" y="250"/>
                </a:cubicBezTo>
                <a:cubicBezTo>
                  <a:pt x="850" y="248"/>
                  <a:pt x="851" y="248"/>
                  <a:pt x="852" y="247"/>
                </a:cubicBezTo>
                <a:cubicBezTo>
                  <a:pt x="852" y="248"/>
                  <a:pt x="851" y="248"/>
                  <a:pt x="852" y="249"/>
                </a:cubicBezTo>
                <a:cubicBezTo>
                  <a:pt x="853" y="249"/>
                  <a:pt x="852" y="248"/>
                  <a:pt x="853" y="248"/>
                </a:cubicBezTo>
                <a:cubicBezTo>
                  <a:pt x="853" y="247"/>
                  <a:pt x="854" y="247"/>
                  <a:pt x="854" y="246"/>
                </a:cubicBezTo>
                <a:cubicBezTo>
                  <a:pt x="854" y="246"/>
                  <a:pt x="854" y="246"/>
                  <a:pt x="854" y="246"/>
                </a:cubicBezTo>
                <a:cubicBezTo>
                  <a:pt x="854" y="246"/>
                  <a:pt x="854" y="246"/>
                  <a:pt x="854" y="245"/>
                </a:cubicBezTo>
                <a:cubicBezTo>
                  <a:pt x="854" y="245"/>
                  <a:pt x="854" y="245"/>
                  <a:pt x="854" y="245"/>
                </a:cubicBezTo>
                <a:cubicBezTo>
                  <a:pt x="854" y="245"/>
                  <a:pt x="854" y="246"/>
                  <a:pt x="854" y="246"/>
                </a:cubicBezTo>
                <a:cubicBezTo>
                  <a:pt x="855" y="246"/>
                  <a:pt x="854" y="246"/>
                  <a:pt x="855" y="246"/>
                </a:cubicBezTo>
                <a:cubicBezTo>
                  <a:pt x="855" y="246"/>
                  <a:pt x="855" y="245"/>
                  <a:pt x="855" y="246"/>
                </a:cubicBezTo>
                <a:cubicBezTo>
                  <a:pt x="855" y="246"/>
                  <a:pt x="855" y="247"/>
                  <a:pt x="855" y="247"/>
                </a:cubicBezTo>
                <a:cubicBezTo>
                  <a:pt x="855" y="247"/>
                  <a:pt x="855" y="247"/>
                  <a:pt x="855" y="247"/>
                </a:cubicBezTo>
                <a:cubicBezTo>
                  <a:pt x="856" y="247"/>
                  <a:pt x="855" y="246"/>
                  <a:pt x="856" y="246"/>
                </a:cubicBezTo>
                <a:cubicBezTo>
                  <a:pt x="856" y="247"/>
                  <a:pt x="855" y="247"/>
                  <a:pt x="855" y="248"/>
                </a:cubicBezTo>
                <a:cubicBezTo>
                  <a:pt x="855" y="248"/>
                  <a:pt x="855" y="248"/>
                  <a:pt x="856" y="248"/>
                </a:cubicBezTo>
                <a:cubicBezTo>
                  <a:pt x="855" y="248"/>
                  <a:pt x="855" y="249"/>
                  <a:pt x="855" y="248"/>
                </a:cubicBezTo>
                <a:cubicBezTo>
                  <a:pt x="855" y="248"/>
                  <a:pt x="855" y="248"/>
                  <a:pt x="854" y="248"/>
                </a:cubicBezTo>
                <a:cubicBezTo>
                  <a:pt x="854" y="248"/>
                  <a:pt x="854" y="249"/>
                  <a:pt x="855" y="249"/>
                </a:cubicBezTo>
                <a:cubicBezTo>
                  <a:pt x="854" y="249"/>
                  <a:pt x="854" y="249"/>
                  <a:pt x="854" y="249"/>
                </a:cubicBezTo>
                <a:cubicBezTo>
                  <a:pt x="854" y="249"/>
                  <a:pt x="854" y="249"/>
                  <a:pt x="854" y="249"/>
                </a:cubicBezTo>
                <a:cubicBezTo>
                  <a:pt x="853" y="249"/>
                  <a:pt x="854" y="249"/>
                  <a:pt x="853" y="249"/>
                </a:cubicBezTo>
                <a:cubicBezTo>
                  <a:pt x="853" y="249"/>
                  <a:pt x="853" y="249"/>
                  <a:pt x="853" y="249"/>
                </a:cubicBezTo>
                <a:cubicBezTo>
                  <a:pt x="853" y="249"/>
                  <a:pt x="853" y="249"/>
                  <a:pt x="853" y="249"/>
                </a:cubicBezTo>
                <a:cubicBezTo>
                  <a:pt x="853" y="249"/>
                  <a:pt x="853" y="250"/>
                  <a:pt x="854" y="250"/>
                </a:cubicBezTo>
                <a:cubicBezTo>
                  <a:pt x="854" y="250"/>
                  <a:pt x="853" y="250"/>
                  <a:pt x="853" y="251"/>
                </a:cubicBezTo>
                <a:cubicBezTo>
                  <a:pt x="854" y="251"/>
                  <a:pt x="854" y="250"/>
                  <a:pt x="854" y="251"/>
                </a:cubicBezTo>
                <a:cubicBezTo>
                  <a:pt x="854" y="251"/>
                  <a:pt x="853" y="252"/>
                  <a:pt x="853" y="251"/>
                </a:cubicBezTo>
                <a:cubicBezTo>
                  <a:pt x="853" y="251"/>
                  <a:pt x="853" y="251"/>
                  <a:pt x="853" y="251"/>
                </a:cubicBezTo>
                <a:cubicBezTo>
                  <a:pt x="852" y="251"/>
                  <a:pt x="852" y="252"/>
                  <a:pt x="852" y="252"/>
                </a:cubicBezTo>
                <a:cubicBezTo>
                  <a:pt x="852" y="252"/>
                  <a:pt x="852" y="252"/>
                  <a:pt x="852" y="252"/>
                </a:cubicBezTo>
                <a:cubicBezTo>
                  <a:pt x="852" y="253"/>
                  <a:pt x="852" y="253"/>
                  <a:pt x="852" y="253"/>
                </a:cubicBezTo>
                <a:cubicBezTo>
                  <a:pt x="851" y="253"/>
                  <a:pt x="851" y="254"/>
                  <a:pt x="851" y="255"/>
                </a:cubicBezTo>
                <a:cubicBezTo>
                  <a:pt x="850" y="255"/>
                  <a:pt x="851" y="255"/>
                  <a:pt x="850" y="254"/>
                </a:cubicBezTo>
                <a:cubicBezTo>
                  <a:pt x="850" y="254"/>
                  <a:pt x="850" y="255"/>
                  <a:pt x="850" y="255"/>
                </a:cubicBezTo>
                <a:cubicBezTo>
                  <a:pt x="850" y="255"/>
                  <a:pt x="850" y="255"/>
                  <a:pt x="849" y="255"/>
                </a:cubicBezTo>
                <a:cubicBezTo>
                  <a:pt x="850" y="255"/>
                  <a:pt x="850" y="255"/>
                  <a:pt x="850" y="255"/>
                </a:cubicBezTo>
                <a:cubicBezTo>
                  <a:pt x="849" y="256"/>
                  <a:pt x="849" y="257"/>
                  <a:pt x="849" y="257"/>
                </a:cubicBezTo>
                <a:cubicBezTo>
                  <a:pt x="848" y="257"/>
                  <a:pt x="848" y="258"/>
                  <a:pt x="849" y="259"/>
                </a:cubicBezTo>
                <a:cubicBezTo>
                  <a:pt x="849" y="258"/>
                  <a:pt x="849" y="258"/>
                  <a:pt x="849" y="258"/>
                </a:cubicBezTo>
                <a:cubicBezTo>
                  <a:pt x="849" y="258"/>
                  <a:pt x="849" y="258"/>
                  <a:pt x="849" y="259"/>
                </a:cubicBezTo>
                <a:cubicBezTo>
                  <a:pt x="848" y="259"/>
                  <a:pt x="848" y="259"/>
                  <a:pt x="848" y="259"/>
                </a:cubicBezTo>
                <a:cubicBezTo>
                  <a:pt x="848" y="258"/>
                  <a:pt x="848" y="258"/>
                  <a:pt x="848" y="258"/>
                </a:cubicBezTo>
                <a:cubicBezTo>
                  <a:pt x="847" y="258"/>
                  <a:pt x="847" y="259"/>
                  <a:pt x="847" y="260"/>
                </a:cubicBezTo>
                <a:cubicBezTo>
                  <a:pt x="847" y="259"/>
                  <a:pt x="847" y="260"/>
                  <a:pt x="846" y="260"/>
                </a:cubicBezTo>
                <a:cubicBezTo>
                  <a:pt x="847" y="260"/>
                  <a:pt x="846" y="260"/>
                  <a:pt x="846" y="261"/>
                </a:cubicBezTo>
                <a:cubicBezTo>
                  <a:pt x="846" y="261"/>
                  <a:pt x="847" y="261"/>
                  <a:pt x="846" y="262"/>
                </a:cubicBezTo>
                <a:cubicBezTo>
                  <a:pt x="846" y="261"/>
                  <a:pt x="846" y="261"/>
                  <a:pt x="845" y="261"/>
                </a:cubicBezTo>
                <a:cubicBezTo>
                  <a:pt x="846" y="262"/>
                  <a:pt x="844" y="261"/>
                  <a:pt x="845" y="262"/>
                </a:cubicBezTo>
                <a:cubicBezTo>
                  <a:pt x="845" y="262"/>
                  <a:pt x="845" y="262"/>
                  <a:pt x="845" y="262"/>
                </a:cubicBezTo>
                <a:cubicBezTo>
                  <a:pt x="845" y="263"/>
                  <a:pt x="845" y="263"/>
                  <a:pt x="844" y="263"/>
                </a:cubicBezTo>
                <a:cubicBezTo>
                  <a:pt x="845" y="263"/>
                  <a:pt x="844" y="264"/>
                  <a:pt x="844" y="265"/>
                </a:cubicBezTo>
                <a:cubicBezTo>
                  <a:pt x="844" y="265"/>
                  <a:pt x="844" y="265"/>
                  <a:pt x="844" y="265"/>
                </a:cubicBezTo>
                <a:cubicBezTo>
                  <a:pt x="843" y="265"/>
                  <a:pt x="844" y="264"/>
                  <a:pt x="843" y="265"/>
                </a:cubicBezTo>
                <a:cubicBezTo>
                  <a:pt x="843" y="265"/>
                  <a:pt x="843" y="266"/>
                  <a:pt x="843" y="266"/>
                </a:cubicBezTo>
                <a:cubicBezTo>
                  <a:pt x="843" y="266"/>
                  <a:pt x="843" y="266"/>
                  <a:pt x="843" y="266"/>
                </a:cubicBezTo>
                <a:cubicBezTo>
                  <a:pt x="843" y="266"/>
                  <a:pt x="843" y="267"/>
                  <a:pt x="842" y="267"/>
                </a:cubicBezTo>
                <a:cubicBezTo>
                  <a:pt x="843" y="267"/>
                  <a:pt x="843" y="267"/>
                  <a:pt x="843" y="267"/>
                </a:cubicBezTo>
                <a:cubicBezTo>
                  <a:pt x="842" y="267"/>
                  <a:pt x="842" y="267"/>
                  <a:pt x="842" y="268"/>
                </a:cubicBezTo>
                <a:cubicBezTo>
                  <a:pt x="842" y="267"/>
                  <a:pt x="842" y="267"/>
                  <a:pt x="843" y="268"/>
                </a:cubicBezTo>
                <a:cubicBezTo>
                  <a:pt x="842" y="268"/>
                  <a:pt x="842" y="268"/>
                  <a:pt x="842" y="268"/>
                </a:cubicBezTo>
                <a:cubicBezTo>
                  <a:pt x="843" y="268"/>
                  <a:pt x="842" y="268"/>
                  <a:pt x="842" y="269"/>
                </a:cubicBezTo>
                <a:cubicBezTo>
                  <a:pt x="842" y="269"/>
                  <a:pt x="842" y="268"/>
                  <a:pt x="843" y="268"/>
                </a:cubicBezTo>
                <a:cubicBezTo>
                  <a:pt x="843" y="268"/>
                  <a:pt x="843" y="268"/>
                  <a:pt x="843" y="268"/>
                </a:cubicBezTo>
                <a:cubicBezTo>
                  <a:pt x="844" y="268"/>
                  <a:pt x="844" y="266"/>
                  <a:pt x="845" y="266"/>
                </a:cubicBezTo>
                <a:cubicBezTo>
                  <a:pt x="845" y="265"/>
                  <a:pt x="846" y="265"/>
                  <a:pt x="846" y="265"/>
                </a:cubicBezTo>
                <a:cubicBezTo>
                  <a:pt x="846" y="264"/>
                  <a:pt x="847" y="263"/>
                  <a:pt x="847" y="263"/>
                </a:cubicBezTo>
                <a:cubicBezTo>
                  <a:pt x="848" y="263"/>
                  <a:pt x="848" y="263"/>
                  <a:pt x="848" y="263"/>
                </a:cubicBezTo>
                <a:cubicBezTo>
                  <a:pt x="848" y="263"/>
                  <a:pt x="849" y="263"/>
                  <a:pt x="848" y="262"/>
                </a:cubicBezTo>
                <a:cubicBezTo>
                  <a:pt x="849" y="262"/>
                  <a:pt x="849" y="263"/>
                  <a:pt x="850" y="263"/>
                </a:cubicBezTo>
                <a:cubicBezTo>
                  <a:pt x="849" y="262"/>
                  <a:pt x="849" y="262"/>
                  <a:pt x="849" y="262"/>
                </a:cubicBezTo>
                <a:cubicBezTo>
                  <a:pt x="849" y="262"/>
                  <a:pt x="850" y="262"/>
                  <a:pt x="850" y="262"/>
                </a:cubicBezTo>
                <a:cubicBezTo>
                  <a:pt x="850" y="261"/>
                  <a:pt x="850" y="261"/>
                  <a:pt x="850" y="261"/>
                </a:cubicBezTo>
                <a:cubicBezTo>
                  <a:pt x="850" y="261"/>
                  <a:pt x="850" y="262"/>
                  <a:pt x="851" y="262"/>
                </a:cubicBezTo>
                <a:cubicBezTo>
                  <a:pt x="851" y="262"/>
                  <a:pt x="851" y="261"/>
                  <a:pt x="851" y="261"/>
                </a:cubicBezTo>
                <a:cubicBezTo>
                  <a:pt x="851" y="261"/>
                  <a:pt x="851" y="261"/>
                  <a:pt x="851" y="261"/>
                </a:cubicBezTo>
                <a:cubicBezTo>
                  <a:pt x="851" y="261"/>
                  <a:pt x="851" y="260"/>
                  <a:pt x="851" y="260"/>
                </a:cubicBezTo>
                <a:cubicBezTo>
                  <a:pt x="851" y="260"/>
                  <a:pt x="851" y="260"/>
                  <a:pt x="851" y="260"/>
                </a:cubicBezTo>
                <a:cubicBezTo>
                  <a:pt x="851" y="260"/>
                  <a:pt x="852" y="260"/>
                  <a:pt x="852" y="259"/>
                </a:cubicBezTo>
                <a:cubicBezTo>
                  <a:pt x="852" y="260"/>
                  <a:pt x="852" y="260"/>
                  <a:pt x="853" y="260"/>
                </a:cubicBezTo>
                <a:cubicBezTo>
                  <a:pt x="853" y="260"/>
                  <a:pt x="853" y="261"/>
                  <a:pt x="853" y="261"/>
                </a:cubicBezTo>
                <a:cubicBezTo>
                  <a:pt x="853" y="261"/>
                  <a:pt x="852" y="261"/>
                  <a:pt x="852" y="261"/>
                </a:cubicBezTo>
                <a:cubicBezTo>
                  <a:pt x="852" y="261"/>
                  <a:pt x="853" y="261"/>
                  <a:pt x="852" y="261"/>
                </a:cubicBezTo>
                <a:cubicBezTo>
                  <a:pt x="852" y="261"/>
                  <a:pt x="851" y="261"/>
                  <a:pt x="852" y="262"/>
                </a:cubicBezTo>
                <a:cubicBezTo>
                  <a:pt x="851" y="262"/>
                  <a:pt x="851" y="262"/>
                  <a:pt x="850" y="263"/>
                </a:cubicBezTo>
                <a:cubicBezTo>
                  <a:pt x="850" y="263"/>
                  <a:pt x="850" y="263"/>
                  <a:pt x="850" y="263"/>
                </a:cubicBezTo>
                <a:cubicBezTo>
                  <a:pt x="850" y="263"/>
                  <a:pt x="850" y="263"/>
                  <a:pt x="850" y="263"/>
                </a:cubicBezTo>
                <a:cubicBezTo>
                  <a:pt x="850" y="264"/>
                  <a:pt x="850" y="263"/>
                  <a:pt x="850" y="263"/>
                </a:cubicBezTo>
                <a:cubicBezTo>
                  <a:pt x="849" y="263"/>
                  <a:pt x="849" y="263"/>
                  <a:pt x="850" y="264"/>
                </a:cubicBezTo>
                <a:cubicBezTo>
                  <a:pt x="850" y="264"/>
                  <a:pt x="849" y="264"/>
                  <a:pt x="849" y="264"/>
                </a:cubicBezTo>
                <a:cubicBezTo>
                  <a:pt x="849" y="264"/>
                  <a:pt x="849" y="265"/>
                  <a:pt x="848" y="265"/>
                </a:cubicBezTo>
                <a:cubicBezTo>
                  <a:pt x="848" y="265"/>
                  <a:pt x="849" y="265"/>
                  <a:pt x="849" y="265"/>
                </a:cubicBezTo>
                <a:cubicBezTo>
                  <a:pt x="848" y="265"/>
                  <a:pt x="848" y="265"/>
                  <a:pt x="849" y="265"/>
                </a:cubicBezTo>
                <a:cubicBezTo>
                  <a:pt x="849" y="266"/>
                  <a:pt x="848" y="266"/>
                  <a:pt x="848" y="266"/>
                </a:cubicBezTo>
                <a:cubicBezTo>
                  <a:pt x="848" y="267"/>
                  <a:pt x="847" y="267"/>
                  <a:pt x="846" y="268"/>
                </a:cubicBezTo>
                <a:cubicBezTo>
                  <a:pt x="847" y="268"/>
                  <a:pt x="847" y="269"/>
                  <a:pt x="847" y="269"/>
                </a:cubicBezTo>
                <a:cubicBezTo>
                  <a:pt x="847" y="268"/>
                  <a:pt x="847" y="268"/>
                  <a:pt x="847" y="268"/>
                </a:cubicBezTo>
                <a:cubicBezTo>
                  <a:pt x="847" y="268"/>
                  <a:pt x="847" y="269"/>
                  <a:pt x="848" y="268"/>
                </a:cubicBezTo>
                <a:cubicBezTo>
                  <a:pt x="848" y="267"/>
                  <a:pt x="849" y="266"/>
                  <a:pt x="850" y="266"/>
                </a:cubicBezTo>
                <a:cubicBezTo>
                  <a:pt x="851" y="266"/>
                  <a:pt x="850" y="266"/>
                  <a:pt x="850" y="266"/>
                </a:cubicBezTo>
                <a:cubicBezTo>
                  <a:pt x="851" y="267"/>
                  <a:pt x="851" y="266"/>
                  <a:pt x="851" y="267"/>
                </a:cubicBezTo>
                <a:cubicBezTo>
                  <a:pt x="851" y="267"/>
                  <a:pt x="851" y="267"/>
                  <a:pt x="850" y="267"/>
                </a:cubicBezTo>
                <a:cubicBezTo>
                  <a:pt x="850" y="267"/>
                  <a:pt x="851" y="267"/>
                  <a:pt x="850" y="268"/>
                </a:cubicBezTo>
                <a:cubicBezTo>
                  <a:pt x="851" y="267"/>
                  <a:pt x="850" y="268"/>
                  <a:pt x="850" y="267"/>
                </a:cubicBezTo>
                <a:cubicBezTo>
                  <a:pt x="850" y="267"/>
                  <a:pt x="850" y="267"/>
                  <a:pt x="850" y="267"/>
                </a:cubicBezTo>
                <a:cubicBezTo>
                  <a:pt x="850" y="267"/>
                  <a:pt x="850" y="266"/>
                  <a:pt x="850" y="266"/>
                </a:cubicBezTo>
                <a:cubicBezTo>
                  <a:pt x="850" y="267"/>
                  <a:pt x="849" y="267"/>
                  <a:pt x="850" y="267"/>
                </a:cubicBezTo>
                <a:cubicBezTo>
                  <a:pt x="850" y="267"/>
                  <a:pt x="850" y="268"/>
                  <a:pt x="850" y="268"/>
                </a:cubicBezTo>
                <a:cubicBezTo>
                  <a:pt x="849" y="269"/>
                  <a:pt x="849" y="271"/>
                  <a:pt x="848" y="271"/>
                </a:cubicBezTo>
                <a:cubicBezTo>
                  <a:pt x="848" y="271"/>
                  <a:pt x="849" y="271"/>
                  <a:pt x="849" y="271"/>
                </a:cubicBezTo>
                <a:cubicBezTo>
                  <a:pt x="848" y="271"/>
                  <a:pt x="848" y="271"/>
                  <a:pt x="847" y="271"/>
                </a:cubicBezTo>
                <a:cubicBezTo>
                  <a:pt x="847" y="271"/>
                  <a:pt x="847" y="271"/>
                  <a:pt x="847" y="271"/>
                </a:cubicBezTo>
                <a:cubicBezTo>
                  <a:pt x="847" y="271"/>
                  <a:pt x="847" y="271"/>
                  <a:pt x="848" y="271"/>
                </a:cubicBezTo>
                <a:cubicBezTo>
                  <a:pt x="848" y="271"/>
                  <a:pt x="848" y="270"/>
                  <a:pt x="847" y="270"/>
                </a:cubicBezTo>
                <a:cubicBezTo>
                  <a:pt x="847" y="270"/>
                  <a:pt x="846" y="271"/>
                  <a:pt x="847" y="272"/>
                </a:cubicBezTo>
                <a:cubicBezTo>
                  <a:pt x="847" y="272"/>
                  <a:pt x="847" y="272"/>
                  <a:pt x="847" y="273"/>
                </a:cubicBezTo>
                <a:cubicBezTo>
                  <a:pt x="846" y="272"/>
                  <a:pt x="847" y="272"/>
                  <a:pt x="846" y="272"/>
                </a:cubicBezTo>
                <a:cubicBezTo>
                  <a:pt x="846" y="272"/>
                  <a:pt x="846" y="273"/>
                  <a:pt x="846" y="273"/>
                </a:cubicBezTo>
                <a:cubicBezTo>
                  <a:pt x="847" y="273"/>
                  <a:pt x="846" y="274"/>
                  <a:pt x="846" y="274"/>
                </a:cubicBezTo>
                <a:cubicBezTo>
                  <a:pt x="846" y="274"/>
                  <a:pt x="846" y="274"/>
                  <a:pt x="846" y="274"/>
                </a:cubicBezTo>
                <a:cubicBezTo>
                  <a:pt x="845" y="274"/>
                  <a:pt x="845" y="274"/>
                  <a:pt x="846" y="274"/>
                </a:cubicBezTo>
                <a:cubicBezTo>
                  <a:pt x="845" y="274"/>
                  <a:pt x="845" y="275"/>
                  <a:pt x="845" y="275"/>
                </a:cubicBezTo>
                <a:cubicBezTo>
                  <a:pt x="845" y="275"/>
                  <a:pt x="845" y="275"/>
                  <a:pt x="845" y="276"/>
                </a:cubicBezTo>
                <a:cubicBezTo>
                  <a:pt x="845" y="276"/>
                  <a:pt x="844" y="275"/>
                  <a:pt x="844" y="276"/>
                </a:cubicBezTo>
                <a:cubicBezTo>
                  <a:pt x="845" y="276"/>
                  <a:pt x="845" y="276"/>
                  <a:pt x="844" y="276"/>
                </a:cubicBezTo>
                <a:cubicBezTo>
                  <a:pt x="844" y="276"/>
                  <a:pt x="844" y="276"/>
                  <a:pt x="844" y="276"/>
                </a:cubicBezTo>
                <a:cubicBezTo>
                  <a:pt x="844" y="276"/>
                  <a:pt x="844" y="276"/>
                  <a:pt x="844" y="277"/>
                </a:cubicBezTo>
                <a:cubicBezTo>
                  <a:pt x="844" y="277"/>
                  <a:pt x="844" y="277"/>
                  <a:pt x="844" y="277"/>
                </a:cubicBezTo>
                <a:cubicBezTo>
                  <a:pt x="843" y="277"/>
                  <a:pt x="844" y="276"/>
                  <a:pt x="844" y="276"/>
                </a:cubicBezTo>
                <a:cubicBezTo>
                  <a:pt x="843" y="276"/>
                  <a:pt x="843" y="277"/>
                  <a:pt x="844" y="277"/>
                </a:cubicBezTo>
                <a:cubicBezTo>
                  <a:pt x="843" y="277"/>
                  <a:pt x="843" y="277"/>
                  <a:pt x="843" y="278"/>
                </a:cubicBezTo>
                <a:cubicBezTo>
                  <a:pt x="843" y="278"/>
                  <a:pt x="843" y="278"/>
                  <a:pt x="843" y="278"/>
                </a:cubicBezTo>
                <a:cubicBezTo>
                  <a:pt x="842" y="279"/>
                  <a:pt x="842" y="279"/>
                  <a:pt x="842" y="280"/>
                </a:cubicBezTo>
                <a:cubicBezTo>
                  <a:pt x="841" y="280"/>
                  <a:pt x="841" y="280"/>
                  <a:pt x="841" y="280"/>
                </a:cubicBezTo>
                <a:cubicBezTo>
                  <a:pt x="841" y="281"/>
                  <a:pt x="841" y="281"/>
                  <a:pt x="840" y="281"/>
                </a:cubicBezTo>
                <a:cubicBezTo>
                  <a:pt x="841" y="282"/>
                  <a:pt x="840" y="282"/>
                  <a:pt x="840" y="282"/>
                </a:cubicBezTo>
                <a:cubicBezTo>
                  <a:pt x="840" y="282"/>
                  <a:pt x="840" y="282"/>
                  <a:pt x="840" y="282"/>
                </a:cubicBezTo>
                <a:cubicBezTo>
                  <a:pt x="840" y="282"/>
                  <a:pt x="840" y="284"/>
                  <a:pt x="839" y="283"/>
                </a:cubicBezTo>
                <a:cubicBezTo>
                  <a:pt x="839" y="284"/>
                  <a:pt x="839" y="284"/>
                  <a:pt x="840" y="285"/>
                </a:cubicBezTo>
                <a:cubicBezTo>
                  <a:pt x="838" y="285"/>
                  <a:pt x="839" y="287"/>
                  <a:pt x="838" y="286"/>
                </a:cubicBezTo>
                <a:cubicBezTo>
                  <a:pt x="837" y="286"/>
                  <a:pt x="838" y="287"/>
                  <a:pt x="838" y="287"/>
                </a:cubicBezTo>
                <a:cubicBezTo>
                  <a:pt x="837" y="287"/>
                  <a:pt x="838" y="286"/>
                  <a:pt x="837" y="286"/>
                </a:cubicBezTo>
                <a:cubicBezTo>
                  <a:pt x="837" y="286"/>
                  <a:pt x="837" y="287"/>
                  <a:pt x="837" y="287"/>
                </a:cubicBezTo>
                <a:cubicBezTo>
                  <a:pt x="837" y="287"/>
                  <a:pt x="838" y="287"/>
                  <a:pt x="838" y="287"/>
                </a:cubicBezTo>
                <a:cubicBezTo>
                  <a:pt x="837" y="287"/>
                  <a:pt x="837" y="288"/>
                  <a:pt x="836" y="288"/>
                </a:cubicBezTo>
                <a:cubicBezTo>
                  <a:pt x="836" y="288"/>
                  <a:pt x="837" y="288"/>
                  <a:pt x="837" y="288"/>
                </a:cubicBezTo>
                <a:cubicBezTo>
                  <a:pt x="836" y="289"/>
                  <a:pt x="837" y="289"/>
                  <a:pt x="836" y="289"/>
                </a:cubicBezTo>
                <a:cubicBezTo>
                  <a:pt x="837" y="289"/>
                  <a:pt x="837" y="289"/>
                  <a:pt x="837" y="289"/>
                </a:cubicBezTo>
                <a:cubicBezTo>
                  <a:pt x="837" y="289"/>
                  <a:pt x="837" y="288"/>
                  <a:pt x="838" y="288"/>
                </a:cubicBezTo>
                <a:cubicBezTo>
                  <a:pt x="838" y="289"/>
                  <a:pt x="837" y="289"/>
                  <a:pt x="838" y="289"/>
                </a:cubicBezTo>
                <a:cubicBezTo>
                  <a:pt x="837" y="289"/>
                  <a:pt x="836" y="289"/>
                  <a:pt x="836" y="289"/>
                </a:cubicBezTo>
                <a:cubicBezTo>
                  <a:pt x="837" y="290"/>
                  <a:pt x="837" y="290"/>
                  <a:pt x="837" y="290"/>
                </a:cubicBezTo>
                <a:cubicBezTo>
                  <a:pt x="837" y="290"/>
                  <a:pt x="837" y="290"/>
                  <a:pt x="837" y="290"/>
                </a:cubicBezTo>
                <a:cubicBezTo>
                  <a:pt x="837" y="290"/>
                  <a:pt x="837" y="290"/>
                  <a:pt x="837" y="290"/>
                </a:cubicBezTo>
                <a:cubicBezTo>
                  <a:pt x="837" y="290"/>
                  <a:pt x="836" y="290"/>
                  <a:pt x="836" y="289"/>
                </a:cubicBezTo>
                <a:cubicBezTo>
                  <a:pt x="836" y="290"/>
                  <a:pt x="836" y="289"/>
                  <a:pt x="835" y="289"/>
                </a:cubicBezTo>
                <a:cubicBezTo>
                  <a:pt x="835" y="289"/>
                  <a:pt x="836" y="290"/>
                  <a:pt x="836" y="290"/>
                </a:cubicBezTo>
                <a:cubicBezTo>
                  <a:pt x="835" y="290"/>
                  <a:pt x="834" y="291"/>
                  <a:pt x="835" y="292"/>
                </a:cubicBezTo>
                <a:cubicBezTo>
                  <a:pt x="835" y="292"/>
                  <a:pt x="835" y="291"/>
                  <a:pt x="834" y="291"/>
                </a:cubicBezTo>
                <a:cubicBezTo>
                  <a:pt x="834" y="291"/>
                  <a:pt x="834" y="292"/>
                  <a:pt x="835" y="292"/>
                </a:cubicBezTo>
                <a:cubicBezTo>
                  <a:pt x="834" y="292"/>
                  <a:pt x="834" y="293"/>
                  <a:pt x="834" y="293"/>
                </a:cubicBezTo>
                <a:cubicBezTo>
                  <a:pt x="834" y="293"/>
                  <a:pt x="834" y="292"/>
                  <a:pt x="833" y="293"/>
                </a:cubicBezTo>
                <a:cubicBezTo>
                  <a:pt x="834" y="294"/>
                  <a:pt x="834" y="294"/>
                  <a:pt x="834" y="294"/>
                </a:cubicBezTo>
                <a:cubicBezTo>
                  <a:pt x="833" y="293"/>
                  <a:pt x="833" y="294"/>
                  <a:pt x="832" y="294"/>
                </a:cubicBezTo>
                <a:cubicBezTo>
                  <a:pt x="833" y="294"/>
                  <a:pt x="833" y="294"/>
                  <a:pt x="833" y="294"/>
                </a:cubicBezTo>
                <a:cubicBezTo>
                  <a:pt x="832" y="295"/>
                  <a:pt x="832" y="295"/>
                  <a:pt x="832" y="296"/>
                </a:cubicBezTo>
                <a:cubicBezTo>
                  <a:pt x="832" y="296"/>
                  <a:pt x="832" y="296"/>
                  <a:pt x="832" y="297"/>
                </a:cubicBezTo>
                <a:cubicBezTo>
                  <a:pt x="831" y="296"/>
                  <a:pt x="832" y="297"/>
                  <a:pt x="831" y="298"/>
                </a:cubicBezTo>
                <a:cubicBezTo>
                  <a:pt x="831" y="298"/>
                  <a:pt x="831" y="298"/>
                  <a:pt x="831" y="298"/>
                </a:cubicBezTo>
                <a:cubicBezTo>
                  <a:pt x="831" y="298"/>
                  <a:pt x="831" y="298"/>
                  <a:pt x="832" y="298"/>
                </a:cubicBezTo>
                <a:cubicBezTo>
                  <a:pt x="832" y="298"/>
                  <a:pt x="832" y="299"/>
                  <a:pt x="831" y="299"/>
                </a:cubicBezTo>
                <a:cubicBezTo>
                  <a:pt x="831" y="299"/>
                  <a:pt x="832" y="298"/>
                  <a:pt x="831" y="298"/>
                </a:cubicBezTo>
                <a:cubicBezTo>
                  <a:pt x="831" y="299"/>
                  <a:pt x="830" y="299"/>
                  <a:pt x="830" y="299"/>
                </a:cubicBezTo>
                <a:cubicBezTo>
                  <a:pt x="830" y="300"/>
                  <a:pt x="830" y="300"/>
                  <a:pt x="830" y="300"/>
                </a:cubicBezTo>
                <a:cubicBezTo>
                  <a:pt x="831" y="300"/>
                  <a:pt x="830" y="300"/>
                  <a:pt x="830" y="299"/>
                </a:cubicBezTo>
                <a:cubicBezTo>
                  <a:pt x="830" y="300"/>
                  <a:pt x="831" y="300"/>
                  <a:pt x="831" y="300"/>
                </a:cubicBezTo>
                <a:cubicBezTo>
                  <a:pt x="831" y="300"/>
                  <a:pt x="831" y="300"/>
                  <a:pt x="830" y="301"/>
                </a:cubicBezTo>
                <a:cubicBezTo>
                  <a:pt x="830" y="300"/>
                  <a:pt x="830" y="300"/>
                  <a:pt x="829" y="300"/>
                </a:cubicBezTo>
                <a:cubicBezTo>
                  <a:pt x="829" y="300"/>
                  <a:pt x="830" y="301"/>
                  <a:pt x="829" y="301"/>
                </a:cubicBezTo>
                <a:cubicBezTo>
                  <a:pt x="829" y="301"/>
                  <a:pt x="829" y="300"/>
                  <a:pt x="829" y="300"/>
                </a:cubicBezTo>
                <a:cubicBezTo>
                  <a:pt x="829" y="301"/>
                  <a:pt x="829" y="301"/>
                  <a:pt x="829" y="301"/>
                </a:cubicBezTo>
                <a:cubicBezTo>
                  <a:pt x="828" y="301"/>
                  <a:pt x="828" y="303"/>
                  <a:pt x="827" y="303"/>
                </a:cubicBezTo>
                <a:cubicBezTo>
                  <a:pt x="828" y="303"/>
                  <a:pt x="828" y="303"/>
                  <a:pt x="828" y="303"/>
                </a:cubicBezTo>
                <a:cubicBezTo>
                  <a:pt x="828" y="303"/>
                  <a:pt x="827" y="303"/>
                  <a:pt x="828" y="304"/>
                </a:cubicBezTo>
                <a:cubicBezTo>
                  <a:pt x="827" y="304"/>
                  <a:pt x="827" y="304"/>
                  <a:pt x="827" y="305"/>
                </a:cubicBezTo>
                <a:cubicBezTo>
                  <a:pt x="827" y="305"/>
                  <a:pt x="827" y="305"/>
                  <a:pt x="826" y="305"/>
                </a:cubicBezTo>
                <a:cubicBezTo>
                  <a:pt x="826" y="304"/>
                  <a:pt x="826" y="304"/>
                  <a:pt x="826" y="304"/>
                </a:cubicBezTo>
                <a:cubicBezTo>
                  <a:pt x="825" y="304"/>
                  <a:pt x="825" y="305"/>
                  <a:pt x="825" y="305"/>
                </a:cubicBezTo>
                <a:cubicBezTo>
                  <a:pt x="826" y="305"/>
                  <a:pt x="825" y="305"/>
                  <a:pt x="826" y="305"/>
                </a:cubicBezTo>
                <a:cubicBezTo>
                  <a:pt x="826" y="306"/>
                  <a:pt x="825" y="306"/>
                  <a:pt x="825" y="307"/>
                </a:cubicBezTo>
                <a:cubicBezTo>
                  <a:pt x="826" y="307"/>
                  <a:pt x="826" y="307"/>
                  <a:pt x="826" y="307"/>
                </a:cubicBezTo>
                <a:cubicBezTo>
                  <a:pt x="826" y="308"/>
                  <a:pt x="826" y="308"/>
                  <a:pt x="826" y="308"/>
                </a:cubicBezTo>
                <a:cubicBezTo>
                  <a:pt x="826" y="308"/>
                  <a:pt x="826" y="307"/>
                  <a:pt x="825" y="307"/>
                </a:cubicBezTo>
                <a:cubicBezTo>
                  <a:pt x="824" y="308"/>
                  <a:pt x="825" y="308"/>
                  <a:pt x="825" y="308"/>
                </a:cubicBezTo>
                <a:cubicBezTo>
                  <a:pt x="825" y="309"/>
                  <a:pt x="826" y="308"/>
                  <a:pt x="826" y="308"/>
                </a:cubicBezTo>
                <a:cubicBezTo>
                  <a:pt x="826" y="309"/>
                  <a:pt x="825" y="309"/>
                  <a:pt x="826" y="309"/>
                </a:cubicBezTo>
                <a:cubicBezTo>
                  <a:pt x="825" y="309"/>
                  <a:pt x="825" y="308"/>
                  <a:pt x="824" y="309"/>
                </a:cubicBezTo>
                <a:cubicBezTo>
                  <a:pt x="824" y="309"/>
                  <a:pt x="823" y="310"/>
                  <a:pt x="824" y="311"/>
                </a:cubicBezTo>
                <a:cubicBezTo>
                  <a:pt x="824" y="310"/>
                  <a:pt x="824" y="310"/>
                  <a:pt x="825" y="309"/>
                </a:cubicBezTo>
                <a:cubicBezTo>
                  <a:pt x="825" y="310"/>
                  <a:pt x="824" y="310"/>
                  <a:pt x="825" y="310"/>
                </a:cubicBezTo>
                <a:cubicBezTo>
                  <a:pt x="824" y="310"/>
                  <a:pt x="825" y="312"/>
                  <a:pt x="824" y="312"/>
                </a:cubicBezTo>
                <a:cubicBezTo>
                  <a:pt x="824" y="312"/>
                  <a:pt x="824" y="312"/>
                  <a:pt x="824" y="311"/>
                </a:cubicBezTo>
                <a:cubicBezTo>
                  <a:pt x="824" y="311"/>
                  <a:pt x="824" y="312"/>
                  <a:pt x="823" y="311"/>
                </a:cubicBezTo>
                <a:cubicBezTo>
                  <a:pt x="823" y="311"/>
                  <a:pt x="824" y="312"/>
                  <a:pt x="824" y="311"/>
                </a:cubicBezTo>
                <a:cubicBezTo>
                  <a:pt x="824" y="310"/>
                  <a:pt x="824" y="311"/>
                  <a:pt x="823" y="311"/>
                </a:cubicBezTo>
                <a:cubicBezTo>
                  <a:pt x="824" y="311"/>
                  <a:pt x="823" y="310"/>
                  <a:pt x="823" y="310"/>
                </a:cubicBezTo>
                <a:cubicBezTo>
                  <a:pt x="823" y="310"/>
                  <a:pt x="823" y="310"/>
                  <a:pt x="823" y="310"/>
                </a:cubicBezTo>
                <a:cubicBezTo>
                  <a:pt x="823" y="311"/>
                  <a:pt x="823" y="311"/>
                  <a:pt x="823" y="311"/>
                </a:cubicBezTo>
                <a:cubicBezTo>
                  <a:pt x="823" y="311"/>
                  <a:pt x="823" y="311"/>
                  <a:pt x="822" y="311"/>
                </a:cubicBezTo>
                <a:cubicBezTo>
                  <a:pt x="822" y="311"/>
                  <a:pt x="822" y="311"/>
                  <a:pt x="823" y="311"/>
                </a:cubicBezTo>
                <a:cubicBezTo>
                  <a:pt x="823" y="311"/>
                  <a:pt x="823" y="312"/>
                  <a:pt x="823" y="311"/>
                </a:cubicBezTo>
                <a:cubicBezTo>
                  <a:pt x="824" y="312"/>
                  <a:pt x="823" y="312"/>
                  <a:pt x="823" y="312"/>
                </a:cubicBezTo>
                <a:cubicBezTo>
                  <a:pt x="823" y="312"/>
                  <a:pt x="823" y="312"/>
                  <a:pt x="823" y="312"/>
                </a:cubicBezTo>
                <a:cubicBezTo>
                  <a:pt x="823" y="312"/>
                  <a:pt x="823" y="312"/>
                  <a:pt x="824" y="312"/>
                </a:cubicBezTo>
                <a:cubicBezTo>
                  <a:pt x="824" y="312"/>
                  <a:pt x="824" y="312"/>
                  <a:pt x="824" y="313"/>
                </a:cubicBezTo>
                <a:cubicBezTo>
                  <a:pt x="824" y="312"/>
                  <a:pt x="824" y="312"/>
                  <a:pt x="825" y="312"/>
                </a:cubicBezTo>
                <a:cubicBezTo>
                  <a:pt x="825" y="312"/>
                  <a:pt x="825" y="312"/>
                  <a:pt x="825" y="312"/>
                </a:cubicBezTo>
                <a:cubicBezTo>
                  <a:pt x="825" y="312"/>
                  <a:pt x="825" y="311"/>
                  <a:pt x="825" y="311"/>
                </a:cubicBezTo>
                <a:cubicBezTo>
                  <a:pt x="825" y="311"/>
                  <a:pt x="825" y="311"/>
                  <a:pt x="825" y="310"/>
                </a:cubicBezTo>
                <a:cubicBezTo>
                  <a:pt x="825" y="311"/>
                  <a:pt x="826" y="310"/>
                  <a:pt x="825" y="310"/>
                </a:cubicBezTo>
                <a:cubicBezTo>
                  <a:pt x="825" y="310"/>
                  <a:pt x="826" y="310"/>
                  <a:pt x="826" y="310"/>
                </a:cubicBezTo>
                <a:cubicBezTo>
                  <a:pt x="826" y="310"/>
                  <a:pt x="826" y="310"/>
                  <a:pt x="826" y="309"/>
                </a:cubicBezTo>
                <a:cubicBezTo>
                  <a:pt x="826" y="310"/>
                  <a:pt x="826" y="309"/>
                  <a:pt x="826" y="308"/>
                </a:cubicBezTo>
                <a:cubicBezTo>
                  <a:pt x="826" y="309"/>
                  <a:pt x="827" y="309"/>
                  <a:pt x="827" y="309"/>
                </a:cubicBezTo>
                <a:cubicBezTo>
                  <a:pt x="827" y="308"/>
                  <a:pt x="828" y="308"/>
                  <a:pt x="828" y="307"/>
                </a:cubicBezTo>
                <a:cubicBezTo>
                  <a:pt x="828" y="307"/>
                  <a:pt x="828" y="306"/>
                  <a:pt x="828" y="306"/>
                </a:cubicBezTo>
                <a:cubicBezTo>
                  <a:pt x="828" y="306"/>
                  <a:pt x="828" y="306"/>
                  <a:pt x="829" y="306"/>
                </a:cubicBezTo>
                <a:cubicBezTo>
                  <a:pt x="828" y="305"/>
                  <a:pt x="830" y="305"/>
                  <a:pt x="830" y="305"/>
                </a:cubicBezTo>
                <a:cubicBezTo>
                  <a:pt x="830" y="304"/>
                  <a:pt x="829" y="304"/>
                  <a:pt x="829" y="304"/>
                </a:cubicBezTo>
                <a:cubicBezTo>
                  <a:pt x="830" y="304"/>
                  <a:pt x="830" y="304"/>
                  <a:pt x="830" y="303"/>
                </a:cubicBezTo>
                <a:cubicBezTo>
                  <a:pt x="830" y="304"/>
                  <a:pt x="830" y="304"/>
                  <a:pt x="830" y="304"/>
                </a:cubicBezTo>
                <a:cubicBezTo>
                  <a:pt x="829" y="303"/>
                  <a:pt x="831" y="302"/>
                  <a:pt x="831" y="301"/>
                </a:cubicBezTo>
                <a:cubicBezTo>
                  <a:pt x="831" y="301"/>
                  <a:pt x="831" y="301"/>
                  <a:pt x="831" y="301"/>
                </a:cubicBezTo>
                <a:cubicBezTo>
                  <a:pt x="831" y="301"/>
                  <a:pt x="831" y="300"/>
                  <a:pt x="831" y="300"/>
                </a:cubicBezTo>
                <a:cubicBezTo>
                  <a:pt x="831" y="301"/>
                  <a:pt x="832" y="301"/>
                  <a:pt x="832" y="301"/>
                </a:cubicBezTo>
                <a:cubicBezTo>
                  <a:pt x="833" y="300"/>
                  <a:pt x="833" y="298"/>
                  <a:pt x="835" y="297"/>
                </a:cubicBezTo>
                <a:cubicBezTo>
                  <a:pt x="834" y="297"/>
                  <a:pt x="834" y="297"/>
                  <a:pt x="834" y="298"/>
                </a:cubicBezTo>
                <a:cubicBezTo>
                  <a:pt x="835" y="298"/>
                  <a:pt x="835" y="298"/>
                  <a:pt x="835" y="298"/>
                </a:cubicBezTo>
                <a:cubicBezTo>
                  <a:pt x="835" y="297"/>
                  <a:pt x="836" y="297"/>
                  <a:pt x="836" y="297"/>
                </a:cubicBezTo>
                <a:cubicBezTo>
                  <a:pt x="836" y="297"/>
                  <a:pt x="835" y="297"/>
                  <a:pt x="835" y="296"/>
                </a:cubicBezTo>
                <a:cubicBezTo>
                  <a:pt x="836" y="296"/>
                  <a:pt x="836" y="296"/>
                  <a:pt x="836" y="296"/>
                </a:cubicBezTo>
                <a:cubicBezTo>
                  <a:pt x="836" y="296"/>
                  <a:pt x="836" y="296"/>
                  <a:pt x="836" y="296"/>
                </a:cubicBezTo>
                <a:cubicBezTo>
                  <a:pt x="836" y="296"/>
                  <a:pt x="836" y="295"/>
                  <a:pt x="836" y="295"/>
                </a:cubicBezTo>
                <a:cubicBezTo>
                  <a:pt x="836" y="295"/>
                  <a:pt x="836" y="295"/>
                  <a:pt x="836" y="296"/>
                </a:cubicBezTo>
                <a:cubicBezTo>
                  <a:pt x="837" y="295"/>
                  <a:pt x="837" y="296"/>
                  <a:pt x="837" y="296"/>
                </a:cubicBezTo>
                <a:cubicBezTo>
                  <a:pt x="837" y="295"/>
                  <a:pt x="837" y="295"/>
                  <a:pt x="837" y="295"/>
                </a:cubicBezTo>
                <a:cubicBezTo>
                  <a:pt x="837" y="295"/>
                  <a:pt x="838" y="294"/>
                  <a:pt x="838" y="294"/>
                </a:cubicBezTo>
                <a:cubicBezTo>
                  <a:pt x="838" y="293"/>
                  <a:pt x="838" y="293"/>
                  <a:pt x="838" y="293"/>
                </a:cubicBezTo>
                <a:cubicBezTo>
                  <a:pt x="838" y="292"/>
                  <a:pt x="838" y="293"/>
                  <a:pt x="839" y="293"/>
                </a:cubicBezTo>
                <a:cubicBezTo>
                  <a:pt x="838" y="292"/>
                  <a:pt x="838" y="292"/>
                  <a:pt x="838" y="292"/>
                </a:cubicBezTo>
                <a:cubicBezTo>
                  <a:pt x="838" y="292"/>
                  <a:pt x="838" y="292"/>
                  <a:pt x="838" y="292"/>
                </a:cubicBezTo>
                <a:cubicBezTo>
                  <a:pt x="838" y="292"/>
                  <a:pt x="838" y="291"/>
                  <a:pt x="838" y="291"/>
                </a:cubicBezTo>
                <a:cubicBezTo>
                  <a:pt x="838" y="291"/>
                  <a:pt x="838" y="290"/>
                  <a:pt x="838" y="290"/>
                </a:cubicBezTo>
                <a:cubicBezTo>
                  <a:pt x="839" y="291"/>
                  <a:pt x="838" y="291"/>
                  <a:pt x="838" y="291"/>
                </a:cubicBezTo>
                <a:cubicBezTo>
                  <a:pt x="839" y="291"/>
                  <a:pt x="838" y="291"/>
                  <a:pt x="838" y="291"/>
                </a:cubicBezTo>
                <a:cubicBezTo>
                  <a:pt x="839" y="291"/>
                  <a:pt x="839" y="291"/>
                  <a:pt x="839" y="291"/>
                </a:cubicBezTo>
                <a:cubicBezTo>
                  <a:pt x="839" y="291"/>
                  <a:pt x="839" y="291"/>
                  <a:pt x="839" y="291"/>
                </a:cubicBezTo>
                <a:cubicBezTo>
                  <a:pt x="840" y="291"/>
                  <a:pt x="840" y="290"/>
                  <a:pt x="840" y="290"/>
                </a:cubicBezTo>
                <a:cubicBezTo>
                  <a:pt x="840" y="290"/>
                  <a:pt x="840" y="290"/>
                  <a:pt x="841" y="290"/>
                </a:cubicBezTo>
                <a:cubicBezTo>
                  <a:pt x="840" y="290"/>
                  <a:pt x="840" y="289"/>
                  <a:pt x="841" y="289"/>
                </a:cubicBezTo>
                <a:cubicBezTo>
                  <a:pt x="840" y="289"/>
                  <a:pt x="840" y="289"/>
                  <a:pt x="841" y="289"/>
                </a:cubicBezTo>
                <a:cubicBezTo>
                  <a:pt x="841" y="289"/>
                  <a:pt x="841" y="289"/>
                  <a:pt x="841" y="288"/>
                </a:cubicBezTo>
                <a:cubicBezTo>
                  <a:pt x="841" y="288"/>
                  <a:pt x="842" y="288"/>
                  <a:pt x="842" y="288"/>
                </a:cubicBezTo>
                <a:cubicBezTo>
                  <a:pt x="842" y="288"/>
                  <a:pt x="842" y="288"/>
                  <a:pt x="842" y="287"/>
                </a:cubicBezTo>
                <a:cubicBezTo>
                  <a:pt x="842" y="287"/>
                  <a:pt x="842" y="287"/>
                  <a:pt x="842" y="287"/>
                </a:cubicBezTo>
                <a:cubicBezTo>
                  <a:pt x="842" y="287"/>
                  <a:pt x="842" y="287"/>
                  <a:pt x="842" y="287"/>
                </a:cubicBezTo>
                <a:cubicBezTo>
                  <a:pt x="843" y="287"/>
                  <a:pt x="843" y="286"/>
                  <a:pt x="843" y="285"/>
                </a:cubicBezTo>
                <a:cubicBezTo>
                  <a:pt x="844" y="285"/>
                  <a:pt x="844" y="286"/>
                  <a:pt x="844" y="286"/>
                </a:cubicBezTo>
                <a:cubicBezTo>
                  <a:pt x="844" y="286"/>
                  <a:pt x="845" y="285"/>
                  <a:pt x="844" y="285"/>
                </a:cubicBezTo>
                <a:cubicBezTo>
                  <a:pt x="844" y="285"/>
                  <a:pt x="844" y="286"/>
                  <a:pt x="844" y="285"/>
                </a:cubicBezTo>
                <a:cubicBezTo>
                  <a:pt x="844" y="285"/>
                  <a:pt x="844" y="285"/>
                  <a:pt x="845" y="285"/>
                </a:cubicBezTo>
                <a:cubicBezTo>
                  <a:pt x="845" y="284"/>
                  <a:pt x="844" y="285"/>
                  <a:pt x="844" y="284"/>
                </a:cubicBezTo>
                <a:cubicBezTo>
                  <a:pt x="845" y="284"/>
                  <a:pt x="845" y="283"/>
                  <a:pt x="845" y="282"/>
                </a:cubicBezTo>
                <a:cubicBezTo>
                  <a:pt x="845" y="282"/>
                  <a:pt x="845" y="282"/>
                  <a:pt x="845" y="282"/>
                </a:cubicBezTo>
                <a:cubicBezTo>
                  <a:pt x="846" y="282"/>
                  <a:pt x="846" y="283"/>
                  <a:pt x="846" y="283"/>
                </a:cubicBezTo>
                <a:cubicBezTo>
                  <a:pt x="845" y="281"/>
                  <a:pt x="847" y="281"/>
                  <a:pt x="847" y="280"/>
                </a:cubicBezTo>
                <a:cubicBezTo>
                  <a:pt x="847" y="280"/>
                  <a:pt x="848" y="281"/>
                  <a:pt x="848" y="280"/>
                </a:cubicBezTo>
                <a:cubicBezTo>
                  <a:pt x="848" y="280"/>
                  <a:pt x="848" y="280"/>
                  <a:pt x="848" y="279"/>
                </a:cubicBezTo>
                <a:cubicBezTo>
                  <a:pt x="848" y="279"/>
                  <a:pt x="848" y="280"/>
                  <a:pt x="848" y="280"/>
                </a:cubicBezTo>
                <a:cubicBezTo>
                  <a:pt x="848" y="279"/>
                  <a:pt x="849" y="278"/>
                  <a:pt x="849" y="277"/>
                </a:cubicBezTo>
                <a:cubicBezTo>
                  <a:pt x="849" y="278"/>
                  <a:pt x="849" y="278"/>
                  <a:pt x="849" y="278"/>
                </a:cubicBezTo>
                <a:cubicBezTo>
                  <a:pt x="850" y="277"/>
                  <a:pt x="850" y="277"/>
                  <a:pt x="851" y="276"/>
                </a:cubicBezTo>
                <a:cubicBezTo>
                  <a:pt x="851" y="277"/>
                  <a:pt x="851" y="277"/>
                  <a:pt x="851" y="277"/>
                </a:cubicBezTo>
                <a:cubicBezTo>
                  <a:pt x="851" y="276"/>
                  <a:pt x="852" y="277"/>
                  <a:pt x="852" y="276"/>
                </a:cubicBezTo>
                <a:cubicBezTo>
                  <a:pt x="852" y="276"/>
                  <a:pt x="851" y="276"/>
                  <a:pt x="851" y="276"/>
                </a:cubicBezTo>
                <a:cubicBezTo>
                  <a:pt x="852" y="276"/>
                  <a:pt x="852" y="276"/>
                  <a:pt x="852" y="275"/>
                </a:cubicBezTo>
                <a:cubicBezTo>
                  <a:pt x="852" y="275"/>
                  <a:pt x="851" y="275"/>
                  <a:pt x="851" y="275"/>
                </a:cubicBezTo>
                <a:cubicBezTo>
                  <a:pt x="852" y="275"/>
                  <a:pt x="852" y="275"/>
                  <a:pt x="852" y="275"/>
                </a:cubicBezTo>
                <a:cubicBezTo>
                  <a:pt x="852" y="275"/>
                  <a:pt x="852" y="275"/>
                  <a:pt x="852" y="274"/>
                </a:cubicBezTo>
                <a:cubicBezTo>
                  <a:pt x="853" y="274"/>
                  <a:pt x="853" y="273"/>
                  <a:pt x="854" y="274"/>
                </a:cubicBezTo>
                <a:cubicBezTo>
                  <a:pt x="854" y="274"/>
                  <a:pt x="854" y="273"/>
                  <a:pt x="854" y="273"/>
                </a:cubicBezTo>
                <a:cubicBezTo>
                  <a:pt x="854" y="273"/>
                  <a:pt x="854" y="273"/>
                  <a:pt x="855" y="273"/>
                </a:cubicBezTo>
                <a:cubicBezTo>
                  <a:pt x="855" y="273"/>
                  <a:pt x="855" y="273"/>
                  <a:pt x="855" y="273"/>
                </a:cubicBezTo>
                <a:cubicBezTo>
                  <a:pt x="855" y="272"/>
                  <a:pt x="855" y="272"/>
                  <a:pt x="854" y="272"/>
                </a:cubicBezTo>
                <a:cubicBezTo>
                  <a:pt x="855" y="272"/>
                  <a:pt x="856" y="272"/>
                  <a:pt x="855" y="271"/>
                </a:cubicBezTo>
                <a:cubicBezTo>
                  <a:pt x="857" y="269"/>
                  <a:pt x="859" y="267"/>
                  <a:pt x="860" y="266"/>
                </a:cubicBezTo>
                <a:cubicBezTo>
                  <a:pt x="861" y="266"/>
                  <a:pt x="860" y="266"/>
                  <a:pt x="860" y="266"/>
                </a:cubicBezTo>
                <a:cubicBezTo>
                  <a:pt x="860" y="266"/>
                  <a:pt x="860" y="267"/>
                  <a:pt x="861" y="267"/>
                </a:cubicBezTo>
                <a:cubicBezTo>
                  <a:pt x="860" y="267"/>
                  <a:pt x="861" y="267"/>
                  <a:pt x="861" y="266"/>
                </a:cubicBezTo>
                <a:cubicBezTo>
                  <a:pt x="861" y="266"/>
                  <a:pt x="860" y="266"/>
                  <a:pt x="860" y="266"/>
                </a:cubicBezTo>
                <a:cubicBezTo>
                  <a:pt x="861" y="266"/>
                  <a:pt x="861" y="266"/>
                  <a:pt x="861" y="266"/>
                </a:cubicBezTo>
                <a:cubicBezTo>
                  <a:pt x="861" y="266"/>
                  <a:pt x="861" y="266"/>
                  <a:pt x="861" y="266"/>
                </a:cubicBezTo>
                <a:cubicBezTo>
                  <a:pt x="861" y="266"/>
                  <a:pt x="861" y="265"/>
                  <a:pt x="861" y="265"/>
                </a:cubicBezTo>
                <a:cubicBezTo>
                  <a:pt x="860" y="265"/>
                  <a:pt x="860" y="265"/>
                  <a:pt x="860" y="265"/>
                </a:cubicBezTo>
                <a:cubicBezTo>
                  <a:pt x="860" y="265"/>
                  <a:pt x="860" y="265"/>
                  <a:pt x="860" y="265"/>
                </a:cubicBezTo>
                <a:cubicBezTo>
                  <a:pt x="860" y="265"/>
                  <a:pt x="860" y="265"/>
                  <a:pt x="861" y="265"/>
                </a:cubicBezTo>
                <a:cubicBezTo>
                  <a:pt x="861" y="265"/>
                  <a:pt x="862" y="265"/>
                  <a:pt x="862" y="264"/>
                </a:cubicBezTo>
                <a:cubicBezTo>
                  <a:pt x="862" y="264"/>
                  <a:pt x="862" y="264"/>
                  <a:pt x="862" y="264"/>
                </a:cubicBezTo>
                <a:cubicBezTo>
                  <a:pt x="863" y="264"/>
                  <a:pt x="863" y="263"/>
                  <a:pt x="863" y="263"/>
                </a:cubicBezTo>
                <a:cubicBezTo>
                  <a:pt x="863" y="264"/>
                  <a:pt x="862" y="264"/>
                  <a:pt x="863" y="264"/>
                </a:cubicBezTo>
                <a:cubicBezTo>
                  <a:pt x="864" y="264"/>
                  <a:pt x="863" y="263"/>
                  <a:pt x="864" y="263"/>
                </a:cubicBezTo>
                <a:cubicBezTo>
                  <a:pt x="864" y="264"/>
                  <a:pt x="864" y="263"/>
                  <a:pt x="865" y="263"/>
                </a:cubicBezTo>
                <a:cubicBezTo>
                  <a:pt x="865" y="263"/>
                  <a:pt x="865" y="264"/>
                  <a:pt x="865" y="264"/>
                </a:cubicBezTo>
                <a:cubicBezTo>
                  <a:pt x="865" y="263"/>
                  <a:pt x="866" y="263"/>
                  <a:pt x="866" y="263"/>
                </a:cubicBezTo>
                <a:cubicBezTo>
                  <a:pt x="865" y="262"/>
                  <a:pt x="866" y="263"/>
                  <a:pt x="865" y="262"/>
                </a:cubicBezTo>
                <a:cubicBezTo>
                  <a:pt x="866" y="262"/>
                  <a:pt x="866" y="262"/>
                  <a:pt x="866" y="262"/>
                </a:cubicBezTo>
                <a:cubicBezTo>
                  <a:pt x="866" y="262"/>
                  <a:pt x="867" y="262"/>
                  <a:pt x="867" y="263"/>
                </a:cubicBezTo>
                <a:cubicBezTo>
                  <a:pt x="867" y="263"/>
                  <a:pt x="866" y="263"/>
                  <a:pt x="867" y="264"/>
                </a:cubicBezTo>
                <a:cubicBezTo>
                  <a:pt x="866" y="264"/>
                  <a:pt x="866" y="265"/>
                  <a:pt x="865" y="265"/>
                </a:cubicBezTo>
                <a:cubicBezTo>
                  <a:pt x="865" y="266"/>
                  <a:pt x="864" y="266"/>
                  <a:pt x="864" y="266"/>
                </a:cubicBezTo>
                <a:cubicBezTo>
                  <a:pt x="864" y="266"/>
                  <a:pt x="865" y="266"/>
                  <a:pt x="865" y="267"/>
                </a:cubicBezTo>
                <a:cubicBezTo>
                  <a:pt x="864" y="267"/>
                  <a:pt x="864" y="267"/>
                  <a:pt x="864" y="267"/>
                </a:cubicBezTo>
                <a:cubicBezTo>
                  <a:pt x="864" y="267"/>
                  <a:pt x="863" y="266"/>
                  <a:pt x="863" y="266"/>
                </a:cubicBezTo>
                <a:cubicBezTo>
                  <a:pt x="863" y="266"/>
                  <a:pt x="863" y="267"/>
                  <a:pt x="863" y="267"/>
                </a:cubicBezTo>
                <a:cubicBezTo>
                  <a:pt x="863" y="267"/>
                  <a:pt x="864" y="267"/>
                  <a:pt x="864" y="268"/>
                </a:cubicBezTo>
                <a:cubicBezTo>
                  <a:pt x="863" y="268"/>
                  <a:pt x="863" y="268"/>
                  <a:pt x="863" y="268"/>
                </a:cubicBezTo>
                <a:cubicBezTo>
                  <a:pt x="863" y="268"/>
                  <a:pt x="863" y="268"/>
                  <a:pt x="863" y="268"/>
                </a:cubicBezTo>
                <a:cubicBezTo>
                  <a:pt x="863" y="268"/>
                  <a:pt x="863" y="269"/>
                  <a:pt x="863" y="269"/>
                </a:cubicBezTo>
                <a:cubicBezTo>
                  <a:pt x="862" y="268"/>
                  <a:pt x="863" y="268"/>
                  <a:pt x="863" y="268"/>
                </a:cubicBezTo>
                <a:cubicBezTo>
                  <a:pt x="863" y="268"/>
                  <a:pt x="863" y="267"/>
                  <a:pt x="862" y="267"/>
                </a:cubicBezTo>
                <a:cubicBezTo>
                  <a:pt x="863" y="268"/>
                  <a:pt x="862" y="268"/>
                  <a:pt x="862" y="269"/>
                </a:cubicBezTo>
                <a:cubicBezTo>
                  <a:pt x="862" y="269"/>
                  <a:pt x="862" y="268"/>
                  <a:pt x="862" y="269"/>
                </a:cubicBezTo>
                <a:cubicBezTo>
                  <a:pt x="861" y="269"/>
                  <a:pt x="861" y="269"/>
                  <a:pt x="861" y="269"/>
                </a:cubicBezTo>
                <a:cubicBezTo>
                  <a:pt x="861" y="269"/>
                  <a:pt x="861" y="269"/>
                  <a:pt x="861" y="270"/>
                </a:cubicBezTo>
                <a:cubicBezTo>
                  <a:pt x="861" y="270"/>
                  <a:pt x="860" y="269"/>
                  <a:pt x="860" y="270"/>
                </a:cubicBezTo>
                <a:cubicBezTo>
                  <a:pt x="861" y="270"/>
                  <a:pt x="861" y="270"/>
                  <a:pt x="861" y="270"/>
                </a:cubicBezTo>
                <a:cubicBezTo>
                  <a:pt x="860" y="270"/>
                  <a:pt x="861" y="271"/>
                  <a:pt x="860" y="270"/>
                </a:cubicBezTo>
                <a:cubicBezTo>
                  <a:pt x="860" y="271"/>
                  <a:pt x="860" y="271"/>
                  <a:pt x="860" y="271"/>
                </a:cubicBezTo>
                <a:cubicBezTo>
                  <a:pt x="861" y="271"/>
                  <a:pt x="861" y="270"/>
                  <a:pt x="861" y="271"/>
                </a:cubicBezTo>
                <a:cubicBezTo>
                  <a:pt x="861" y="271"/>
                  <a:pt x="860" y="271"/>
                  <a:pt x="860" y="272"/>
                </a:cubicBezTo>
                <a:cubicBezTo>
                  <a:pt x="861" y="272"/>
                  <a:pt x="860" y="273"/>
                  <a:pt x="860" y="273"/>
                </a:cubicBezTo>
                <a:cubicBezTo>
                  <a:pt x="860" y="273"/>
                  <a:pt x="861" y="272"/>
                  <a:pt x="862" y="273"/>
                </a:cubicBezTo>
                <a:cubicBezTo>
                  <a:pt x="862" y="273"/>
                  <a:pt x="862" y="273"/>
                  <a:pt x="862" y="273"/>
                </a:cubicBezTo>
                <a:cubicBezTo>
                  <a:pt x="862" y="273"/>
                  <a:pt x="861" y="273"/>
                  <a:pt x="861" y="272"/>
                </a:cubicBezTo>
                <a:cubicBezTo>
                  <a:pt x="862" y="272"/>
                  <a:pt x="861" y="272"/>
                  <a:pt x="861" y="271"/>
                </a:cubicBezTo>
                <a:cubicBezTo>
                  <a:pt x="861" y="272"/>
                  <a:pt x="861" y="272"/>
                  <a:pt x="862" y="272"/>
                </a:cubicBezTo>
                <a:cubicBezTo>
                  <a:pt x="862" y="272"/>
                  <a:pt x="862" y="272"/>
                  <a:pt x="862" y="272"/>
                </a:cubicBezTo>
                <a:cubicBezTo>
                  <a:pt x="862" y="271"/>
                  <a:pt x="862" y="271"/>
                  <a:pt x="862" y="271"/>
                </a:cubicBezTo>
                <a:cubicBezTo>
                  <a:pt x="862" y="271"/>
                  <a:pt x="862" y="271"/>
                  <a:pt x="863" y="271"/>
                </a:cubicBezTo>
                <a:cubicBezTo>
                  <a:pt x="863" y="271"/>
                  <a:pt x="863" y="271"/>
                  <a:pt x="863" y="272"/>
                </a:cubicBezTo>
                <a:cubicBezTo>
                  <a:pt x="863" y="272"/>
                  <a:pt x="863" y="272"/>
                  <a:pt x="863" y="271"/>
                </a:cubicBezTo>
                <a:cubicBezTo>
                  <a:pt x="863" y="271"/>
                  <a:pt x="863" y="271"/>
                  <a:pt x="863" y="271"/>
                </a:cubicBezTo>
                <a:cubicBezTo>
                  <a:pt x="863" y="271"/>
                  <a:pt x="863" y="271"/>
                  <a:pt x="863" y="271"/>
                </a:cubicBezTo>
                <a:cubicBezTo>
                  <a:pt x="863" y="270"/>
                  <a:pt x="863" y="270"/>
                  <a:pt x="864" y="270"/>
                </a:cubicBezTo>
                <a:cubicBezTo>
                  <a:pt x="862" y="268"/>
                  <a:pt x="866" y="268"/>
                  <a:pt x="865" y="267"/>
                </a:cubicBezTo>
                <a:cubicBezTo>
                  <a:pt x="865" y="267"/>
                  <a:pt x="865" y="268"/>
                  <a:pt x="866" y="268"/>
                </a:cubicBezTo>
                <a:cubicBezTo>
                  <a:pt x="865" y="268"/>
                  <a:pt x="864" y="268"/>
                  <a:pt x="865" y="269"/>
                </a:cubicBezTo>
                <a:cubicBezTo>
                  <a:pt x="864" y="269"/>
                  <a:pt x="864" y="269"/>
                  <a:pt x="864" y="269"/>
                </a:cubicBezTo>
                <a:cubicBezTo>
                  <a:pt x="864" y="270"/>
                  <a:pt x="864" y="269"/>
                  <a:pt x="865" y="269"/>
                </a:cubicBezTo>
                <a:cubicBezTo>
                  <a:pt x="864" y="269"/>
                  <a:pt x="866" y="269"/>
                  <a:pt x="865" y="268"/>
                </a:cubicBezTo>
                <a:cubicBezTo>
                  <a:pt x="866" y="268"/>
                  <a:pt x="866" y="268"/>
                  <a:pt x="866" y="268"/>
                </a:cubicBezTo>
                <a:cubicBezTo>
                  <a:pt x="866" y="268"/>
                  <a:pt x="866" y="268"/>
                  <a:pt x="866" y="268"/>
                </a:cubicBezTo>
                <a:cubicBezTo>
                  <a:pt x="866" y="268"/>
                  <a:pt x="867" y="268"/>
                  <a:pt x="867" y="268"/>
                </a:cubicBezTo>
                <a:cubicBezTo>
                  <a:pt x="867" y="268"/>
                  <a:pt x="867" y="268"/>
                  <a:pt x="867" y="267"/>
                </a:cubicBezTo>
                <a:cubicBezTo>
                  <a:pt x="867" y="268"/>
                  <a:pt x="867" y="268"/>
                  <a:pt x="866" y="267"/>
                </a:cubicBezTo>
                <a:cubicBezTo>
                  <a:pt x="867" y="267"/>
                  <a:pt x="867" y="267"/>
                  <a:pt x="867" y="267"/>
                </a:cubicBezTo>
                <a:cubicBezTo>
                  <a:pt x="868" y="267"/>
                  <a:pt x="868" y="267"/>
                  <a:pt x="868" y="267"/>
                </a:cubicBezTo>
                <a:cubicBezTo>
                  <a:pt x="868" y="267"/>
                  <a:pt x="868" y="267"/>
                  <a:pt x="868" y="266"/>
                </a:cubicBezTo>
                <a:cubicBezTo>
                  <a:pt x="869" y="267"/>
                  <a:pt x="868" y="266"/>
                  <a:pt x="869" y="266"/>
                </a:cubicBezTo>
                <a:cubicBezTo>
                  <a:pt x="869" y="266"/>
                  <a:pt x="870" y="266"/>
                  <a:pt x="870" y="265"/>
                </a:cubicBezTo>
                <a:cubicBezTo>
                  <a:pt x="870" y="266"/>
                  <a:pt x="870" y="266"/>
                  <a:pt x="871" y="266"/>
                </a:cubicBezTo>
                <a:cubicBezTo>
                  <a:pt x="871" y="266"/>
                  <a:pt x="872" y="266"/>
                  <a:pt x="871" y="265"/>
                </a:cubicBezTo>
                <a:cubicBezTo>
                  <a:pt x="871" y="265"/>
                  <a:pt x="871" y="266"/>
                  <a:pt x="872" y="266"/>
                </a:cubicBezTo>
                <a:cubicBezTo>
                  <a:pt x="872" y="265"/>
                  <a:pt x="872" y="266"/>
                  <a:pt x="872" y="265"/>
                </a:cubicBezTo>
                <a:cubicBezTo>
                  <a:pt x="872" y="265"/>
                  <a:pt x="872" y="265"/>
                  <a:pt x="872" y="265"/>
                </a:cubicBezTo>
                <a:cubicBezTo>
                  <a:pt x="871" y="265"/>
                  <a:pt x="872" y="265"/>
                  <a:pt x="871" y="265"/>
                </a:cubicBezTo>
                <a:cubicBezTo>
                  <a:pt x="872" y="265"/>
                  <a:pt x="872" y="265"/>
                  <a:pt x="872" y="264"/>
                </a:cubicBezTo>
                <a:cubicBezTo>
                  <a:pt x="872" y="265"/>
                  <a:pt x="872" y="264"/>
                  <a:pt x="872" y="265"/>
                </a:cubicBezTo>
                <a:cubicBezTo>
                  <a:pt x="872" y="265"/>
                  <a:pt x="872" y="264"/>
                  <a:pt x="872" y="265"/>
                </a:cubicBezTo>
                <a:cubicBezTo>
                  <a:pt x="873" y="265"/>
                  <a:pt x="873" y="265"/>
                  <a:pt x="873" y="265"/>
                </a:cubicBezTo>
                <a:cubicBezTo>
                  <a:pt x="873" y="265"/>
                  <a:pt x="874" y="265"/>
                  <a:pt x="874" y="265"/>
                </a:cubicBezTo>
                <a:cubicBezTo>
                  <a:pt x="874" y="265"/>
                  <a:pt x="874" y="265"/>
                  <a:pt x="874" y="265"/>
                </a:cubicBezTo>
                <a:cubicBezTo>
                  <a:pt x="873" y="265"/>
                  <a:pt x="873" y="266"/>
                  <a:pt x="873" y="266"/>
                </a:cubicBezTo>
                <a:close/>
                <a:moveTo>
                  <a:pt x="864" y="265"/>
                </a:moveTo>
                <a:cubicBezTo>
                  <a:pt x="865" y="266"/>
                  <a:pt x="865" y="265"/>
                  <a:pt x="865" y="265"/>
                </a:cubicBezTo>
                <a:cubicBezTo>
                  <a:pt x="864" y="265"/>
                  <a:pt x="864" y="266"/>
                  <a:pt x="864" y="265"/>
                </a:cubicBezTo>
                <a:close/>
                <a:moveTo>
                  <a:pt x="863" y="266"/>
                </a:moveTo>
                <a:cubicBezTo>
                  <a:pt x="863" y="266"/>
                  <a:pt x="863" y="266"/>
                  <a:pt x="863" y="266"/>
                </a:cubicBezTo>
                <a:cubicBezTo>
                  <a:pt x="864" y="266"/>
                  <a:pt x="863" y="266"/>
                  <a:pt x="864" y="266"/>
                </a:cubicBezTo>
                <a:cubicBezTo>
                  <a:pt x="864" y="266"/>
                  <a:pt x="864" y="266"/>
                  <a:pt x="864" y="266"/>
                </a:cubicBezTo>
                <a:cubicBezTo>
                  <a:pt x="863" y="266"/>
                  <a:pt x="863" y="266"/>
                  <a:pt x="863" y="266"/>
                </a:cubicBezTo>
                <a:cubicBezTo>
                  <a:pt x="864" y="266"/>
                  <a:pt x="863" y="266"/>
                  <a:pt x="863" y="266"/>
                </a:cubicBezTo>
                <a:close/>
                <a:moveTo>
                  <a:pt x="862" y="266"/>
                </a:moveTo>
                <a:cubicBezTo>
                  <a:pt x="862" y="266"/>
                  <a:pt x="862" y="266"/>
                  <a:pt x="862" y="267"/>
                </a:cubicBezTo>
                <a:cubicBezTo>
                  <a:pt x="862" y="267"/>
                  <a:pt x="863" y="266"/>
                  <a:pt x="862" y="266"/>
                </a:cubicBezTo>
                <a:close/>
                <a:moveTo>
                  <a:pt x="862" y="266"/>
                </a:moveTo>
                <a:cubicBezTo>
                  <a:pt x="862" y="265"/>
                  <a:pt x="862" y="265"/>
                  <a:pt x="862" y="264"/>
                </a:cubicBezTo>
                <a:cubicBezTo>
                  <a:pt x="862" y="264"/>
                  <a:pt x="861" y="265"/>
                  <a:pt x="862" y="266"/>
                </a:cubicBezTo>
                <a:close/>
                <a:moveTo>
                  <a:pt x="861" y="268"/>
                </a:moveTo>
                <a:cubicBezTo>
                  <a:pt x="861" y="269"/>
                  <a:pt x="861" y="269"/>
                  <a:pt x="861" y="269"/>
                </a:cubicBezTo>
                <a:cubicBezTo>
                  <a:pt x="861" y="269"/>
                  <a:pt x="861" y="269"/>
                  <a:pt x="861" y="268"/>
                </a:cubicBezTo>
                <a:close/>
                <a:moveTo>
                  <a:pt x="849" y="269"/>
                </a:moveTo>
                <a:cubicBezTo>
                  <a:pt x="849" y="269"/>
                  <a:pt x="849" y="269"/>
                  <a:pt x="849" y="269"/>
                </a:cubicBezTo>
                <a:cubicBezTo>
                  <a:pt x="848" y="269"/>
                  <a:pt x="849" y="269"/>
                  <a:pt x="849" y="269"/>
                </a:cubicBezTo>
                <a:close/>
                <a:moveTo>
                  <a:pt x="848" y="270"/>
                </a:moveTo>
                <a:cubicBezTo>
                  <a:pt x="848" y="270"/>
                  <a:pt x="848" y="270"/>
                  <a:pt x="848" y="270"/>
                </a:cubicBezTo>
                <a:cubicBezTo>
                  <a:pt x="848" y="269"/>
                  <a:pt x="848" y="270"/>
                  <a:pt x="848" y="269"/>
                </a:cubicBezTo>
                <a:cubicBezTo>
                  <a:pt x="847" y="269"/>
                  <a:pt x="847" y="270"/>
                  <a:pt x="848" y="270"/>
                </a:cubicBezTo>
                <a:close/>
                <a:moveTo>
                  <a:pt x="853" y="248"/>
                </a:moveTo>
                <a:cubicBezTo>
                  <a:pt x="853" y="248"/>
                  <a:pt x="854" y="248"/>
                  <a:pt x="853" y="248"/>
                </a:cubicBezTo>
                <a:cubicBezTo>
                  <a:pt x="854" y="249"/>
                  <a:pt x="854" y="248"/>
                  <a:pt x="854" y="248"/>
                </a:cubicBezTo>
                <a:cubicBezTo>
                  <a:pt x="853" y="247"/>
                  <a:pt x="854" y="248"/>
                  <a:pt x="853" y="248"/>
                </a:cubicBezTo>
                <a:close/>
                <a:moveTo>
                  <a:pt x="844" y="256"/>
                </a:moveTo>
                <a:cubicBezTo>
                  <a:pt x="844" y="256"/>
                  <a:pt x="845" y="256"/>
                  <a:pt x="845" y="256"/>
                </a:cubicBezTo>
                <a:cubicBezTo>
                  <a:pt x="844" y="256"/>
                  <a:pt x="844" y="256"/>
                  <a:pt x="844" y="256"/>
                </a:cubicBezTo>
                <a:close/>
                <a:moveTo>
                  <a:pt x="845" y="275"/>
                </a:moveTo>
                <a:cubicBezTo>
                  <a:pt x="844" y="275"/>
                  <a:pt x="844" y="276"/>
                  <a:pt x="844" y="276"/>
                </a:cubicBezTo>
                <a:cubicBezTo>
                  <a:pt x="844" y="276"/>
                  <a:pt x="844" y="275"/>
                  <a:pt x="845" y="275"/>
                </a:cubicBezTo>
                <a:close/>
                <a:moveTo>
                  <a:pt x="847" y="269"/>
                </a:moveTo>
                <a:cubicBezTo>
                  <a:pt x="847" y="269"/>
                  <a:pt x="847" y="269"/>
                  <a:pt x="847" y="269"/>
                </a:cubicBezTo>
                <a:cubicBezTo>
                  <a:pt x="846" y="269"/>
                  <a:pt x="847" y="268"/>
                  <a:pt x="846" y="268"/>
                </a:cubicBezTo>
                <a:cubicBezTo>
                  <a:pt x="845" y="269"/>
                  <a:pt x="847" y="269"/>
                  <a:pt x="847" y="269"/>
                </a:cubicBezTo>
                <a:close/>
                <a:moveTo>
                  <a:pt x="844" y="270"/>
                </a:moveTo>
                <a:cubicBezTo>
                  <a:pt x="844" y="271"/>
                  <a:pt x="845" y="272"/>
                  <a:pt x="844" y="272"/>
                </a:cubicBezTo>
                <a:cubicBezTo>
                  <a:pt x="845" y="272"/>
                  <a:pt x="845" y="272"/>
                  <a:pt x="845" y="271"/>
                </a:cubicBezTo>
                <a:cubicBezTo>
                  <a:pt x="846" y="272"/>
                  <a:pt x="845" y="271"/>
                  <a:pt x="846" y="271"/>
                </a:cubicBezTo>
                <a:cubicBezTo>
                  <a:pt x="845" y="270"/>
                  <a:pt x="846" y="270"/>
                  <a:pt x="846" y="269"/>
                </a:cubicBezTo>
                <a:cubicBezTo>
                  <a:pt x="846" y="269"/>
                  <a:pt x="846" y="269"/>
                  <a:pt x="846" y="269"/>
                </a:cubicBezTo>
                <a:cubicBezTo>
                  <a:pt x="846" y="269"/>
                  <a:pt x="846" y="269"/>
                  <a:pt x="846" y="270"/>
                </a:cubicBezTo>
                <a:cubicBezTo>
                  <a:pt x="845" y="270"/>
                  <a:pt x="845" y="269"/>
                  <a:pt x="846" y="269"/>
                </a:cubicBezTo>
                <a:cubicBezTo>
                  <a:pt x="845" y="269"/>
                  <a:pt x="845" y="270"/>
                  <a:pt x="845" y="270"/>
                </a:cubicBezTo>
                <a:cubicBezTo>
                  <a:pt x="844" y="270"/>
                  <a:pt x="845" y="271"/>
                  <a:pt x="844" y="270"/>
                </a:cubicBezTo>
                <a:close/>
                <a:moveTo>
                  <a:pt x="842" y="266"/>
                </a:moveTo>
                <a:cubicBezTo>
                  <a:pt x="842" y="267"/>
                  <a:pt x="843" y="266"/>
                  <a:pt x="842" y="266"/>
                </a:cubicBezTo>
                <a:cubicBezTo>
                  <a:pt x="842" y="266"/>
                  <a:pt x="842" y="266"/>
                  <a:pt x="842" y="266"/>
                </a:cubicBezTo>
                <a:close/>
                <a:moveTo>
                  <a:pt x="842" y="274"/>
                </a:moveTo>
                <a:cubicBezTo>
                  <a:pt x="842" y="274"/>
                  <a:pt x="842" y="274"/>
                  <a:pt x="842" y="275"/>
                </a:cubicBezTo>
                <a:cubicBezTo>
                  <a:pt x="843" y="275"/>
                  <a:pt x="842" y="274"/>
                  <a:pt x="842" y="273"/>
                </a:cubicBezTo>
                <a:cubicBezTo>
                  <a:pt x="842" y="273"/>
                  <a:pt x="843" y="273"/>
                  <a:pt x="843" y="273"/>
                </a:cubicBezTo>
                <a:cubicBezTo>
                  <a:pt x="843" y="273"/>
                  <a:pt x="843" y="273"/>
                  <a:pt x="843" y="273"/>
                </a:cubicBezTo>
                <a:cubicBezTo>
                  <a:pt x="843" y="274"/>
                  <a:pt x="842" y="274"/>
                  <a:pt x="843" y="275"/>
                </a:cubicBezTo>
                <a:cubicBezTo>
                  <a:pt x="843" y="275"/>
                  <a:pt x="843" y="274"/>
                  <a:pt x="843" y="274"/>
                </a:cubicBezTo>
                <a:cubicBezTo>
                  <a:pt x="844" y="274"/>
                  <a:pt x="844" y="274"/>
                  <a:pt x="844" y="274"/>
                </a:cubicBezTo>
                <a:cubicBezTo>
                  <a:pt x="844" y="273"/>
                  <a:pt x="845" y="273"/>
                  <a:pt x="844" y="272"/>
                </a:cubicBezTo>
                <a:cubicBezTo>
                  <a:pt x="844" y="272"/>
                  <a:pt x="844" y="272"/>
                  <a:pt x="844" y="272"/>
                </a:cubicBezTo>
                <a:cubicBezTo>
                  <a:pt x="845" y="272"/>
                  <a:pt x="844" y="271"/>
                  <a:pt x="843" y="271"/>
                </a:cubicBezTo>
                <a:cubicBezTo>
                  <a:pt x="844" y="272"/>
                  <a:pt x="843" y="272"/>
                  <a:pt x="843" y="272"/>
                </a:cubicBezTo>
                <a:cubicBezTo>
                  <a:pt x="843" y="272"/>
                  <a:pt x="842" y="272"/>
                  <a:pt x="842" y="273"/>
                </a:cubicBezTo>
                <a:cubicBezTo>
                  <a:pt x="842" y="273"/>
                  <a:pt x="842" y="273"/>
                  <a:pt x="842" y="273"/>
                </a:cubicBezTo>
                <a:cubicBezTo>
                  <a:pt x="842" y="274"/>
                  <a:pt x="842" y="274"/>
                  <a:pt x="842" y="274"/>
                </a:cubicBezTo>
                <a:close/>
                <a:moveTo>
                  <a:pt x="841" y="276"/>
                </a:moveTo>
                <a:cubicBezTo>
                  <a:pt x="841" y="276"/>
                  <a:pt x="841" y="276"/>
                  <a:pt x="841" y="276"/>
                </a:cubicBezTo>
                <a:cubicBezTo>
                  <a:pt x="842" y="276"/>
                  <a:pt x="842" y="276"/>
                  <a:pt x="842" y="275"/>
                </a:cubicBezTo>
                <a:cubicBezTo>
                  <a:pt x="842" y="275"/>
                  <a:pt x="842" y="275"/>
                  <a:pt x="842" y="275"/>
                </a:cubicBezTo>
                <a:cubicBezTo>
                  <a:pt x="842" y="275"/>
                  <a:pt x="842" y="276"/>
                  <a:pt x="841" y="276"/>
                </a:cubicBezTo>
                <a:close/>
                <a:moveTo>
                  <a:pt x="840" y="277"/>
                </a:moveTo>
                <a:cubicBezTo>
                  <a:pt x="840" y="277"/>
                  <a:pt x="841" y="277"/>
                  <a:pt x="841" y="276"/>
                </a:cubicBezTo>
                <a:cubicBezTo>
                  <a:pt x="840" y="276"/>
                  <a:pt x="840" y="277"/>
                  <a:pt x="840" y="277"/>
                </a:cubicBezTo>
                <a:close/>
                <a:moveTo>
                  <a:pt x="839" y="277"/>
                </a:moveTo>
                <a:cubicBezTo>
                  <a:pt x="839" y="277"/>
                  <a:pt x="839" y="277"/>
                  <a:pt x="840" y="278"/>
                </a:cubicBezTo>
                <a:cubicBezTo>
                  <a:pt x="840" y="278"/>
                  <a:pt x="840" y="278"/>
                  <a:pt x="839" y="278"/>
                </a:cubicBezTo>
                <a:cubicBezTo>
                  <a:pt x="839" y="279"/>
                  <a:pt x="840" y="279"/>
                  <a:pt x="840" y="279"/>
                </a:cubicBezTo>
                <a:cubicBezTo>
                  <a:pt x="840" y="278"/>
                  <a:pt x="840" y="278"/>
                  <a:pt x="840" y="278"/>
                </a:cubicBezTo>
                <a:cubicBezTo>
                  <a:pt x="841" y="277"/>
                  <a:pt x="841" y="277"/>
                  <a:pt x="841" y="277"/>
                </a:cubicBezTo>
                <a:cubicBezTo>
                  <a:pt x="841" y="277"/>
                  <a:pt x="841" y="277"/>
                  <a:pt x="841" y="277"/>
                </a:cubicBezTo>
                <a:cubicBezTo>
                  <a:pt x="840" y="277"/>
                  <a:pt x="840" y="278"/>
                  <a:pt x="840" y="277"/>
                </a:cubicBezTo>
                <a:cubicBezTo>
                  <a:pt x="840" y="277"/>
                  <a:pt x="840" y="277"/>
                  <a:pt x="840" y="276"/>
                </a:cubicBezTo>
                <a:cubicBezTo>
                  <a:pt x="839" y="277"/>
                  <a:pt x="839" y="277"/>
                  <a:pt x="839" y="277"/>
                </a:cubicBezTo>
                <a:close/>
                <a:moveTo>
                  <a:pt x="839" y="279"/>
                </a:moveTo>
                <a:cubicBezTo>
                  <a:pt x="839" y="280"/>
                  <a:pt x="839" y="279"/>
                  <a:pt x="839" y="279"/>
                </a:cubicBezTo>
                <a:cubicBezTo>
                  <a:pt x="838" y="279"/>
                  <a:pt x="839" y="279"/>
                  <a:pt x="839" y="279"/>
                </a:cubicBezTo>
                <a:close/>
                <a:moveTo>
                  <a:pt x="838" y="285"/>
                </a:moveTo>
                <a:cubicBezTo>
                  <a:pt x="839" y="285"/>
                  <a:pt x="839" y="284"/>
                  <a:pt x="839" y="284"/>
                </a:cubicBezTo>
                <a:cubicBezTo>
                  <a:pt x="838" y="284"/>
                  <a:pt x="839" y="285"/>
                  <a:pt x="838" y="285"/>
                </a:cubicBezTo>
                <a:close/>
                <a:moveTo>
                  <a:pt x="837" y="282"/>
                </a:moveTo>
                <a:cubicBezTo>
                  <a:pt x="837" y="281"/>
                  <a:pt x="838" y="281"/>
                  <a:pt x="838" y="281"/>
                </a:cubicBezTo>
                <a:cubicBezTo>
                  <a:pt x="837" y="280"/>
                  <a:pt x="837" y="281"/>
                  <a:pt x="837" y="282"/>
                </a:cubicBezTo>
                <a:close/>
                <a:moveTo>
                  <a:pt x="837" y="282"/>
                </a:moveTo>
                <a:cubicBezTo>
                  <a:pt x="837" y="282"/>
                  <a:pt x="837" y="282"/>
                  <a:pt x="837" y="282"/>
                </a:cubicBezTo>
                <a:cubicBezTo>
                  <a:pt x="836" y="282"/>
                  <a:pt x="836" y="282"/>
                  <a:pt x="837" y="282"/>
                </a:cubicBezTo>
                <a:close/>
                <a:moveTo>
                  <a:pt x="836" y="283"/>
                </a:moveTo>
                <a:cubicBezTo>
                  <a:pt x="836" y="283"/>
                  <a:pt x="836" y="284"/>
                  <a:pt x="836" y="284"/>
                </a:cubicBezTo>
                <a:cubicBezTo>
                  <a:pt x="836" y="284"/>
                  <a:pt x="836" y="284"/>
                  <a:pt x="836" y="284"/>
                </a:cubicBezTo>
                <a:cubicBezTo>
                  <a:pt x="836" y="284"/>
                  <a:pt x="836" y="284"/>
                  <a:pt x="836" y="284"/>
                </a:cubicBezTo>
                <a:cubicBezTo>
                  <a:pt x="837" y="284"/>
                  <a:pt x="836" y="283"/>
                  <a:pt x="836" y="283"/>
                </a:cubicBezTo>
                <a:close/>
                <a:moveTo>
                  <a:pt x="835" y="283"/>
                </a:moveTo>
                <a:cubicBezTo>
                  <a:pt x="836" y="283"/>
                  <a:pt x="836" y="283"/>
                  <a:pt x="836" y="283"/>
                </a:cubicBezTo>
                <a:cubicBezTo>
                  <a:pt x="836" y="283"/>
                  <a:pt x="836" y="283"/>
                  <a:pt x="836" y="283"/>
                </a:cubicBezTo>
                <a:cubicBezTo>
                  <a:pt x="836" y="282"/>
                  <a:pt x="836" y="283"/>
                  <a:pt x="835" y="283"/>
                </a:cubicBezTo>
                <a:close/>
                <a:moveTo>
                  <a:pt x="835" y="289"/>
                </a:moveTo>
                <a:cubicBezTo>
                  <a:pt x="836" y="289"/>
                  <a:pt x="836" y="288"/>
                  <a:pt x="836" y="288"/>
                </a:cubicBezTo>
                <a:cubicBezTo>
                  <a:pt x="836" y="288"/>
                  <a:pt x="836" y="288"/>
                  <a:pt x="835" y="289"/>
                </a:cubicBezTo>
                <a:close/>
                <a:moveTo>
                  <a:pt x="835" y="264"/>
                </a:moveTo>
                <a:cubicBezTo>
                  <a:pt x="835" y="264"/>
                  <a:pt x="836" y="263"/>
                  <a:pt x="835" y="263"/>
                </a:cubicBezTo>
                <a:cubicBezTo>
                  <a:pt x="835" y="263"/>
                  <a:pt x="834" y="263"/>
                  <a:pt x="835" y="264"/>
                </a:cubicBezTo>
                <a:close/>
                <a:moveTo>
                  <a:pt x="833" y="266"/>
                </a:moveTo>
                <a:cubicBezTo>
                  <a:pt x="834" y="266"/>
                  <a:pt x="834" y="265"/>
                  <a:pt x="834" y="265"/>
                </a:cubicBezTo>
                <a:cubicBezTo>
                  <a:pt x="834" y="265"/>
                  <a:pt x="833" y="265"/>
                  <a:pt x="833" y="266"/>
                </a:cubicBezTo>
                <a:close/>
                <a:moveTo>
                  <a:pt x="833" y="292"/>
                </a:moveTo>
                <a:cubicBezTo>
                  <a:pt x="833" y="292"/>
                  <a:pt x="833" y="292"/>
                  <a:pt x="834" y="292"/>
                </a:cubicBezTo>
                <a:cubicBezTo>
                  <a:pt x="834" y="292"/>
                  <a:pt x="834" y="292"/>
                  <a:pt x="834" y="291"/>
                </a:cubicBezTo>
                <a:cubicBezTo>
                  <a:pt x="834" y="292"/>
                  <a:pt x="833" y="292"/>
                  <a:pt x="833" y="292"/>
                </a:cubicBezTo>
                <a:close/>
                <a:moveTo>
                  <a:pt x="832" y="288"/>
                </a:moveTo>
                <a:cubicBezTo>
                  <a:pt x="832" y="288"/>
                  <a:pt x="832" y="288"/>
                  <a:pt x="832" y="288"/>
                </a:cubicBezTo>
                <a:cubicBezTo>
                  <a:pt x="831" y="288"/>
                  <a:pt x="831" y="288"/>
                  <a:pt x="832" y="288"/>
                </a:cubicBezTo>
                <a:close/>
                <a:moveTo>
                  <a:pt x="830" y="269"/>
                </a:moveTo>
                <a:cubicBezTo>
                  <a:pt x="831" y="268"/>
                  <a:pt x="831" y="268"/>
                  <a:pt x="831" y="268"/>
                </a:cubicBezTo>
                <a:cubicBezTo>
                  <a:pt x="831" y="268"/>
                  <a:pt x="830" y="268"/>
                  <a:pt x="830" y="269"/>
                </a:cubicBezTo>
                <a:close/>
                <a:moveTo>
                  <a:pt x="830" y="298"/>
                </a:moveTo>
                <a:cubicBezTo>
                  <a:pt x="830" y="298"/>
                  <a:pt x="831" y="298"/>
                  <a:pt x="830" y="297"/>
                </a:cubicBezTo>
                <a:cubicBezTo>
                  <a:pt x="830" y="297"/>
                  <a:pt x="830" y="298"/>
                  <a:pt x="830" y="298"/>
                </a:cubicBezTo>
                <a:close/>
                <a:moveTo>
                  <a:pt x="829" y="271"/>
                </a:moveTo>
                <a:cubicBezTo>
                  <a:pt x="830" y="271"/>
                  <a:pt x="830" y="270"/>
                  <a:pt x="830" y="270"/>
                </a:cubicBezTo>
                <a:cubicBezTo>
                  <a:pt x="829" y="270"/>
                  <a:pt x="829" y="271"/>
                  <a:pt x="829" y="271"/>
                </a:cubicBezTo>
                <a:close/>
                <a:moveTo>
                  <a:pt x="826" y="275"/>
                </a:moveTo>
                <a:cubicBezTo>
                  <a:pt x="827" y="275"/>
                  <a:pt x="826" y="275"/>
                  <a:pt x="827" y="274"/>
                </a:cubicBezTo>
                <a:cubicBezTo>
                  <a:pt x="827" y="274"/>
                  <a:pt x="826" y="274"/>
                  <a:pt x="826" y="275"/>
                </a:cubicBezTo>
                <a:close/>
                <a:moveTo>
                  <a:pt x="825" y="297"/>
                </a:moveTo>
                <a:cubicBezTo>
                  <a:pt x="826" y="297"/>
                  <a:pt x="825" y="297"/>
                  <a:pt x="826" y="298"/>
                </a:cubicBezTo>
                <a:cubicBezTo>
                  <a:pt x="826" y="298"/>
                  <a:pt x="826" y="297"/>
                  <a:pt x="826" y="297"/>
                </a:cubicBezTo>
                <a:cubicBezTo>
                  <a:pt x="826" y="297"/>
                  <a:pt x="826" y="297"/>
                  <a:pt x="826" y="297"/>
                </a:cubicBezTo>
                <a:lnTo>
                  <a:pt x="825" y="297"/>
                </a:lnTo>
                <a:close/>
                <a:moveTo>
                  <a:pt x="824" y="310"/>
                </a:moveTo>
                <a:cubicBezTo>
                  <a:pt x="823" y="310"/>
                  <a:pt x="824" y="311"/>
                  <a:pt x="824" y="311"/>
                </a:cubicBezTo>
                <a:cubicBezTo>
                  <a:pt x="824" y="310"/>
                  <a:pt x="824" y="310"/>
                  <a:pt x="824" y="310"/>
                </a:cubicBezTo>
                <a:close/>
                <a:moveTo>
                  <a:pt x="823" y="278"/>
                </a:moveTo>
                <a:cubicBezTo>
                  <a:pt x="824" y="278"/>
                  <a:pt x="824" y="277"/>
                  <a:pt x="824" y="277"/>
                </a:cubicBezTo>
                <a:cubicBezTo>
                  <a:pt x="824" y="277"/>
                  <a:pt x="823" y="278"/>
                  <a:pt x="823" y="278"/>
                </a:cubicBezTo>
                <a:close/>
                <a:moveTo>
                  <a:pt x="823" y="268"/>
                </a:moveTo>
                <a:cubicBezTo>
                  <a:pt x="823" y="268"/>
                  <a:pt x="824" y="267"/>
                  <a:pt x="823" y="267"/>
                </a:cubicBezTo>
                <a:cubicBezTo>
                  <a:pt x="823" y="267"/>
                  <a:pt x="822" y="267"/>
                  <a:pt x="823" y="268"/>
                </a:cubicBezTo>
                <a:close/>
                <a:moveTo>
                  <a:pt x="819" y="280"/>
                </a:moveTo>
                <a:cubicBezTo>
                  <a:pt x="819" y="279"/>
                  <a:pt x="819" y="279"/>
                  <a:pt x="819" y="279"/>
                </a:cubicBezTo>
                <a:cubicBezTo>
                  <a:pt x="818" y="279"/>
                  <a:pt x="819" y="279"/>
                  <a:pt x="819" y="280"/>
                </a:cubicBezTo>
                <a:close/>
                <a:moveTo>
                  <a:pt x="818" y="275"/>
                </a:moveTo>
                <a:cubicBezTo>
                  <a:pt x="818" y="275"/>
                  <a:pt x="818" y="274"/>
                  <a:pt x="818" y="274"/>
                </a:cubicBezTo>
                <a:cubicBezTo>
                  <a:pt x="817" y="274"/>
                  <a:pt x="817" y="274"/>
                  <a:pt x="818" y="275"/>
                </a:cubicBezTo>
                <a:close/>
                <a:moveTo>
                  <a:pt x="816" y="282"/>
                </a:moveTo>
                <a:cubicBezTo>
                  <a:pt x="817" y="282"/>
                  <a:pt x="817" y="282"/>
                  <a:pt x="817" y="282"/>
                </a:cubicBezTo>
                <a:cubicBezTo>
                  <a:pt x="816" y="282"/>
                  <a:pt x="816" y="282"/>
                  <a:pt x="816" y="282"/>
                </a:cubicBezTo>
                <a:close/>
                <a:moveTo>
                  <a:pt x="814" y="284"/>
                </a:moveTo>
                <a:cubicBezTo>
                  <a:pt x="814" y="285"/>
                  <a:pt x="814" y="285"/>
                  <a:pt x="815" y="286"/>
                </a:cubicBezTo>
                <a:cubicBezTo>
                  <a:pt x="815" y="286"/>
                  <a:pt x="815" y="286"/>
                  <a:pt x="815" y="286"/>
                </a:cubicBezTo>
                <a:cubicBezTo>
                  <a:pt x="815" y="285"/>
                  <a:pt x="815" y="285"/>
                  <a:pt x="815" y="285"/>
                </a:cubicBezTo>
                <a:cubicBezTo>
                  <a:pt x="815" y="285"/>
                  <a:pt x="815" y="285"/>
                  <a:pt x="815" y="285"/>
                </a:cubicBezTo>
                <a:cubicBezTo>
                  <a:pt x="816" y="285"/>
                  <a:pt x="816" y="284"/>
                  <a:pt x="815" y="284"/>
                </a:cubicBezTo>
                <a:cubicBezTo>
                  <a:pt x="815" y="284"/>
                  <a:pt x="815" y="284"/>
                  <a:pt x="814" y="284"/>
                </a:cubicBezTo>
                <a:close/>
                <a:moveTo>
                  <a:pt x="813" y="287"/>
                </a:moveTo>
                <a:cubicBezTo>
                  <a:pt x="814" y="287"/>
                  <a:pt x="813" y="287"/>
                  <a:pt x="814" y="288"/>
                </a:cubicBezTo>
                <a:cubicBezTo>
                  <a:pt x="814" y="288"/>
                  <a:pt x="814" y="287"/>
                  <a:pt x="814" y="287"/>
                </a:cubicBezTo>
                <a:cubicBezTo>
                  <a:pt x="814" y="287"/>
                  <a:pt x="814" y="287"/>
                  <a:pt x="814" y="287"/>
                </a:cubicBezTo>
                <a:cubicBezTo>
                  <a:pt x="814" y="287"/>
                  <a:pt x="814" y="287"/>
                  <a:pt x="815" y="287"/>
                </a:cubicBezTo>
                <a:cubicBezTo>
                  <a:pt x="814" y="286"/>
                  <a:pt x="814" y="286"/>
                  <a:pt x="814" y="286"/>
                </a:cubicBezTo>
                <a:cubicBezTo>
                  <a:pt x="814" y="286"/>
                  <a:pt x="813" y="286"/>
                  <a:pt x="813" y="287"/>
                </a:cubicBezTo>
                <a:close/>
                <a:moveTo>
                  <a:pt x="812" y="290"/>
                </a:moveTo>
                <a:cubicBezTo>
                  <a:pt x="812" y="290"/>
                  <a:pt x="812" y="290"/>
                  <a:pt x="812" y="289"/>
                </a:cubicBezTo>
                <a:cubicBezTo>
                  <a:pt x="812" y="289"/>
                  <a:pt x="812" y="289"/>
                  <a:pt x="812" y="290"/>
                </a:cubicBezTo>
                <a:close/>
                <a:moveTo>
                  <a:pt x="809" y="293"/>
                </a:moveTo>
                <a:cubicBezTo>
                  <a:pt x="810" y="293"/>
                  <a:pt x="810" y="293"/>
                  <a:pt x="810" y="292"/>
                </a:cubicBezTo>
                <a:cubicBezTo>
                  <a:pt x="809" y="292"/>
                  <a:pt x="809" y="293"/>
                  <a:pt x="809" y="293"/>
                </a:cubicBezTo>
                <a:close/>
                <a:moveTo>
                  <a:pt x="806" y="300"/>
                </a:moveTo>
                <a:cubicBezTo>
                  <a:pt x="806" y="300"/>
                  <a:pt x="806" y="300"/>
                  <a:pt x="806" y="300"/>
                </a:cubicBezTo>
                <a:cubicBezTo>
                  <a:pt x="806" y="299"/>
                  <a:pt x="805" y="299"/>
                  <a:pt x="806" y="300"/>
                </a:cubicBezTo>
                <a:close/>
                <a:moveTo>
                  <a:pt x="50" y="202"/>
                </a:moveTo>
                <a:cubicBezTo>
                  <a:pt x="50" y="202"/>
                  <a:pt x="50" y="201"/>
                  <a:pt x="50" y="202"/>
                </a:cubicBezTo>
                <a:cubicBezTo>
                  <a:pt x="50" y="202"/>
                  <a:pt x="49" y="204"/>
                  <a:pt x="49" y="203"/>
                </a:cubicBezTo>
                <a:cubicBezTo>
                  <a:pt x="49" y="204"/>
                  <a:pt x="48" y="204"/>
                  <a:pt x="48" y="205"/>
                </a:cubicBezTo>
                <a:cubicBezTo>
                  <a:pt x="50" y="203"/>
                  <a:pt x="49" y="203"/>
                  <a:pt x="50" y="202"/>
                </a:cubicBezTo>
                <a:close/>
                <a:moveTo>
                  <a:pt x="66" y="184"/>
                </a:moveTo>
                <a:cubicBezTo>
                  <a:pt x="65" y="183"/>
                  <a:pt x="64" y="186"/>
                  <a:pt x="63" y="187"/>
                </a:cubicBezTo>
                <a:cubicBezTo>
                  <a:pt x="64" y="186"/>
                  <a:pt x="65" y="185"/>
                  <a:pt x="66" y="184"/>
                </a:cubicBezTo>
                <a:close/>
                <a:moveTo>
                  <a:pt x="70" y="180"/>
                </a:moveTo>
                <a:cubicBezTo>
                  <a:pt x="70" y="180"/>
                  <a:pt x="68" y="181"/>
                  <a:pt x="67" y="182"/>
                </a:cubicBezTo>
                <a:cubicBezTo>
                  <a:pt x="67" y="182"/>
                  <a:pt x="69" y="181"/>
                  <a:pt x="70" y="180"/>
                </a:cubicBezTo>
                <a:close/>
                <a:moveTo>
                  <a:pt x="86" y="162"/>
                </a:moveTo>
                <a:cubicBezTo>
                  <a:pt x="85" y="163"/>
                  <a:pt x="85" y="164"/>
                  <a:pt x="84" y="165"/>
                </a:cubicBezTo>
                <a:cubicBezTo>
                  <a:pt x="85" y="165"/>
                  <a:pt x="86" y="163"/>
                  <a:pt x="86" y="162"/>
                </a:cubicBezTo>
                <a:close/>
                <a:moveTo>
                  <a:pt x="89" y="157"/>
                </a:moveTo>
                <a:cubicBezTo>
                  <a:pt x="87" y="157"/>
                  <a:pt x="87" y="160"/>
                  <a:pt x="85" y="161"/>
                </a:cubicBezTo>
                <a:cubicBezTo>
                  <a:pt x="87" y="161"/>
                  <a:pt x="87" y="160"/>
                  <a:pt x="88" y="160"/>
                </a:cubicBezTo>
                <a:cubicBezTo>
                  <a:pt x="88" y="159"/>
                  <a:pt x="88" y="159"/>
                  <a:pt x="89" y="157"/>
                </a:cubicBezTo>
                <a:close/>
                <a:moveTo>
                  <a:pt x="89" y="158"/>
                </a:moveTo>
                <a:cubicBezTo>
                  <a:pt x="90" y="157"/>
                  <a:pt x="91" y="156"/>
                  <a:pt x="91" y="156"/>
                </a:cubicBezTo>
                <a:cubicBezTo>
                  <a:pt x="90" y="156"/>
                  <a:pt x="90" y="156"/>
                  <a:pt x="89" y="156"/>
                </a:cubicBezTo>
                <a:cubicBezTo>
                  <a:pt x="89" y="157"/>
                  <a:pt x="90" y="157"/>
                  <a:pt x="89" y="158"/>
                </a:cubicBezTo>
                <a:close/>
                <a:moveTo>
                  <a:pt x="93" y="155"/>
                </a:moveTo>
                <a:cubicBezTo>
                  <a:pt x="93" y="156"/>
                  <a:pt x="92" y="156"/>
                  <a:pt x="93" y="155"/>
                </a:cubicBezTo>
                <a:cubicBezTo>
                  <a:pt x="91" y="156"/>
                  <a:pt x="91" y="157"/>
                  <a:pt x="90" y="158"/>
                </a:cubicBezTo>
                <a:cubicBezTo>
                  <a:pt x="90" y="159"/>
                  <a:pt x="91" y="156"/>
                  <a:pt x="92" y="156"/>
                </a:cubicBezTo>
                <a:cubicBezTo>
                  <a:pt x="93" y="156"/>
                  <a:pt x="91" y="158"/>
                  <a:pt x="91" y="158"/>
                </a:cubicBezTo>
                <a:cubicBezTo>
                  <a:pt x="92" y="157"/>
                  <a:pt x="93" y="156"/>
                  <a:pt x="93" y="155"/>
                </a:cubicBezTo>
                <a:close/>
                <a:moveTo>
                  <a:pt x="94" y="153"/>
                </a:moveTo>
                <a:cubicBezTo>
                  <a:pt x="94" y="153"/>
                  <a:pt x="92" y="154"/>
                  <a:pt x="91" y="155"/>
                </a:cubicBezTo>
                <a:cubicBezTo>
                  <a:pt x="92" y="155"/>
                  <a:pt x="93" y="154"/>
                  <a:pt x="94" y="153"/>
                </a:cubicBezTo>
                <a:close/>
                <a:moveTo>
                  <a:pt x="104" y="144"/>
                </a:moveTo>
                <a:cubicBezTo>
                  <a:pt x="103" y="144"/>
                  <a:pt x="100" y="147"/>
                  <a:pt x="99" y="149"/>
                </a:cubicBezTo>
                <a:cubicBezTo>
                  <a:pt x="100" y="149"/>
                  <a:pt x="101" y="148"/>
                  <a:pt x="102" y="147"/>
                </a:cubicBezTo>
                <a:cubicBezTo>
                  <a:pt x="102" y="146"/>
                  <a:pt x="101" y="148"/>
                  <a:pt x="101" y="148"/>
                </a:cubicBezTo>
                <a:cubicBezTo>
                  <a:pt x="102" y="146"/>
                  <a:pt x="102" y="146"/>
                  <a:pt x="103" y="145"/>
                </a:cubicBezTo>
                <a:cubicBezTo>
                  <a:pt x="103" y="145"/>
                  <a:pt x="103" y="145"/>
                  <a:pt x="104" y="144"/>
                </a:cubicBezTo>
                <a:close/>
                <a:moveTo>
                  <a:pt x="107" y="141"/>
                </a:moveTo>
                <a:cubicBezTo>
                  <a:pt x="107" y="141"/>
                  <a:pt x="106" y="142"/>
                  <a:pt x="105" y="143"/>
                </a:cubicBezTo>
                <a:cubicBezTo>
                  <a:pt x="106" y="142"/>
                  <a:pt x="107" y="142"/>
                  <a:pt x="107" y="142"/>
                </a:cubicBezTo>
                <a:cubicBezTo>
                  <a:pt x="107" y="141"/>
                  <a:pt x="107" y="141"/>
                  <a:pt x="107" y="141"/>
                </a:cubicBezTo>
                <a:close/>
                <a:moveTo>
                  <a:pt x="109" y="136"/>
                </a:moveTo>
                <a:cubicBezTo>
                  <a:pt x="107" y="137"/>
                  <a:pt x="106" y="139"/>
                  <a:pt x="105" y="140"/>
                </a:cubicBezTo>
                <a:cubicBezTo>
                  <a:pt x="106" y="139"/>
                  <a:pt x="108" y="138"/>
                  <a:pt x="109" y="136"/>
                </a:cubicBezTo>
                <a:close/>
                <a:moveTo>
                  <a:pt x="112" y="138"/>
                </a:moveTo>
                <a:cubicBezTo>
                  <a:pt x="111" y="139"/>
                  <a:pt x="110" y="139"/>
                  <a:pt x="109" y="140"/>
                </a:cubicBezTo>
                <a:cubicBezTo>
                  <a:pt x="110" y="140"/>
                  <a:pt x="111" y="140"/>
                  <a:pt x="112" y="138"/>
                </a:cubicBezTo>
                <a:close/>
                <a:moveTo>
                  <a:pt x="117" y="130"/>
                </a:moveTo>
                <a:cubicBezTo>
                  <a:pt x="116" y="131"/>
                  <a:pt x="116" y="132"/>
                  <a:pt x="115" y="132"/>
                </a:cubicBezTo>
                <a:cubicBezTo>
                  <a:pt x="114" y="133"/>
                  <a:pt x="116" y="130"/>
                  <a:pt x="115" y="131"/>
                </a:cubicBezTo>
                <a:cubicBezTo>
                  <a:pt x="115" y="133"/>
                  <a:pt x="113" y="134"/>
                  <a:pt x="113" y="134"/>
                </a:cubicBezTo>
                <a:cubicBezTo>
                  <a:pt x="115" y="133"/>
                  <a:pt x="116" y="132"/>
                  <a:pt x="117" y="130"/>
                </a:cubicBezTo>
                <a:close/>
                <a:moveTo>
                  <a:pt x="118" y="132"/>
                </a:moveTo>
                <a:cubicBezTo>
                  <a:pt x="117" y="132"/>
                  <a:pt x="117" y="133"/>
                  <a:pt x="117" y="134"/>
                </a:cubicBezTo>
                <a:cubicBezTo>
                  <a:pt x="119" y="133"/>
                  <a:pt x="118" y="132"/>
                  <a:pt x="118" y="132"/>
                </a:cubicBezTo>
                <a:close/>
                <a:moveTo>
                  <a:pt x="122" y="126"/>
                </a:moveTo>
                <a:cubicBezTo>
                  <a:pt x="121" y="127"/>
                  <a:pt x="121" y="128"/>
                  <a:pt x="123" y="128"/>
                </a:cubicBezTo>
                <a:cubicBezTo>
                  <a:pt x="123" y="126"/>
                  <a:pt x="123" y="126"/>
                  <a:pt x="122" y="126"/>
                </a:cubicBezTo>
                <a:close/>
                <a:moveTo>
                  <a:pt x="128" y="121"/>
                </a:moveTo>
                <a:cubicBezTo>
                  <a:pt x="127" y="122"/>
                  <a:pt x="127" y="122"/>
                  <a:pt x="126" y="122"/>
                </a:cubicBezTo>
                <a:cubicBezTo>
                  <a:pt x="126" y="124"/>
                  <a:pt x="124" y="124"/>
                  <a:pt x="123" y="126"/>
                </a:cubicBezTo>
                <a:cubicBezTo>
                  <a:pt x="125" y="125"/>
                  <a:pt x="125" y="124"/>
                  <a:pt x="126" y="124"/>
                </a:cubicBezTo>
                <a:cubicBezTo>
                  <a:pt x="126" y="123"/>
                  <a:pt x="127" y="123"/>
                  <a:pt x="128" y="121"/>
                </a:cubicBezTo>
                <a:close/>
                <a:moveTo>
                  <a:pt x="128" y="124"/>
                </a:moveTo>
                <a:cubicBezTo>
                  <a:pt x="127" y="126"/>
                  <a:pt x="127" y="126"/>
                  <a:pt x="127" y="126"/>
                </a:cubicBezTo>
                <a:cubicBezTo>
                  <a:pt x="127" y="126"/>
                  <a:pt x="128" y="126"/>
                  <a:pt x="128" y="125"/>
                </a:cubicBezTo>
                <a:cubicBezTo>
                  <a:pt x="128" y="125"/>
                  <a:pt x="129" y="124"/>
                  <a:pt x="128" y="124"/>
                </a:cubicBezTo>
                <a:close/>
                <a:moveTo>
                  <a:pt x="133" y="118"/>
                </a:moveTo>
                <a:cubicBezTo>
                  <a:pt x="131" y="119"/>
                  <a:pt x="132" y="119"/>
                  <a:pt x="131" y="120"/>
                </a:cubicBezTo>
                <a:cubicBezTo>
                  <a:pt x="132" y="120"/>
                  <a:pt x="132" y="119"/>
                  <a:pt x="133" y="119"/>
                </a:cubicBezTo>
                <a:cubicBezTo>
                  <a:pt x="133" y="118"/>
                  <a:pt x="132" y="119"/>
                  <a:pt x="133" y="118"/>
                </a:cubicBezTo>
                <a:close/>
                <a:moveTo>
                  <a:pt x="134" y="117"/>
                </a:moveTo>
                <a:cubicBezTo>
                  <a:pt x="134" y="116"/>
                  <a:pt x="130" y="120"/>
                  <a:pt x="128" y="121"/>
                </a:cubicBezTo>
                <a:cubicBezTo>
                  <a:pt x="130" y="121"/>
                  <a:pt x="132" y="118"/>
                  <a:pt x="134" y="117"/>
                </a:cubicBezTo>
                <a:close/>
                <a:moveTo>
                  <a:pt x="144" y="109"/>
                </a:moveTo>
                <a:cubicBezTo>
                  <a:pt x="143" y="109"/>
                  <a:pt x="142" y="110"/>
                  <a:pt x="142" y="110"/>
                </a:cubicBezTo>
                <a:cubicBezTo>
                  <a:pt x="141" y="110"/>
                  <a:pt x="142" y="110"/>
                  <a:pt x="142" y="111"/>
                </a:cubicBezTo>
                <a:cubicBezTo>
                  <a:pt x="142" y="110"/>
                  <a:pt x="143" y="109"/>
                  <a:pt x="144" y="109"/>
                </a:cubicBezTo>
                <a:close/>
                <a:moveTo>
                  <a:pt x="158" y="98"/>
                </a:moveTo>
                <a:cubicBezTo>
                  <a:pt x="157" y="98"/>
                  <a:pt x="156" y="100"/>
                  <a:pt x="155" y="100"/>
                </a:cubicBezTo>
                <a:cubicBezTo>
                  <a:pt x="154" y="102"/>
                  <a:pt x="154" y="102"/>
                  <a:pt x="154" y="102"/>
                </a:cubicBezTo>
                <a:cubicBezTo>
                  <a:pt x="155" y="101"/>
                  <a:pt x="156" y="100"/>
                  <a:pt x="158" y="98"/>
                </a:cubicBezTo>
                <a:close/>
                <a:moveTo>
                  <a:pt x="161" y="95"/>
                </a:moveTo>
                <a:cubicBezTo>
                  <a:pt x="160" y="96"/>
                  <a:pt x="160" y="97"/>
                  <a:pt x="159" y="98"/>
                </a:cubicBezTo>
                <a:cubicBezTo>
                  <a:pt x="160" y="97"/>
                  <a:pt x="161" y="96"/>
                  <a:pt x="161" y="95"/>
                </a:cubicBezTo>
                <a:close/>
                <a:moveTo>
                  <a:pt x="166" y="92"/>
                </a:moveTo>
                <a:cubicBezTo>
                  <a:pt x="164" y="93"/>
                  <a:pt x="163" y="94"/>
                  <a:pt x="162" y="95"/>
                </a:cubicBezTo>
                <a:cubicBezTo>
                  <a:pt x="162" y="96"/>
                  <a:pt x="165" y="94"/>
                  <a:pt x="166" y="92"/>
                </a:cubicBezTo>
                <a:close/>
                <a:moveTo>
                  <a:pt x="19" y="260"/>
                </a:moveTo>
                <a:cubicBezTo>
                  <a:pt x="18" y="260"/>
                  <a:pt x="18" y="261"/>
                  <a:pt x="17" y="261"/>
                </a:cubicBezTo>
                <a:cubicBezTo>
                  <a:pt x="17" y="262"/>
                  <a:pt x="17" y="262"/>
                  <a:pt x="17" y="262"/>
                </a:cubicBezTo>
                <a:cubicBezTo>
                  <a:pt x="18" y="262"/>
                  <a:pt x="18" y="261"/>
                  <a:pt x="19" y="260"/>
                </a:cubicBezTo>
                <a:close/>
                <a:moveTo>
                  <a:pt x="21" y="257"/>
                </a:moveTo>
                <a:cubicBezTo>
                  <a:pt x="21" y="256"/>
                  <a:pt x="21" y="255"/>
                  <a:pt x="22" y="255"/>
                </a:cubicBezTo>
                <a:cubicBezTo>
                  <a:pt x="23" y="253"/>
                  <a:pt x="20" y="257"/>
                  <a:pt x="21" y="257"/>
                </a:cubicBezTo>
                <a:close/>
                <a:moveTo>
                  <a:pt x="29" y="246"/>
                </a:moveTo>
                <a:cubicBezTo>
                  <a:pt x="28" y="247"/>
                  <a:pt x="27" y="247"/>
                  <a:pt x="26" y="249"/>
                </a:cubicBezTo>
                <a:cubicBezTo>
                  <a:pt x="27" y="248"/>
                  <a:pt x="27" y="249"/>
                  <a:pt x="28" y="248"/>
                </a:cubicBezTo>
                <a:cubicBezTo>
                  <a:pt x="28" y="247"/>
                  <a:pt x="29" y="247"/>
                  <a:pt x="29" y="246"/>
                </a:cubicBezTo>
                <a:close/>
                <a:moveTo>
                  <a:pt x="36" y="238"/>
                </a:moveTo>
                <a:cubicBezTo>
                  <a:pt x="35" y="239"/>
                  <a:pt x="33" y="242"/>
                  <a:pt x="35" y="242"/>
                </a:cubicBezTo>
                <a:cubicBezTo>
                  <a:pt x="35" y="241"/>
                  <a:pt x="35" y="239"/>
                  <a:pt x="35" y="240"/>
                </a:cubicBezTo>
                <a:cubicBezTo>
                  <a:pt x="36" y="239"/>
                  <a:pt x="36" y="238"/>
                  <a:pt x="36" y="238"/>
                </a:cubicBezTo>
                <a:close/>
                <a:moveTo>
                  <a:pt x="28" y="258"/>
                </a:moveTo>
                <a:cubicBezTo>
                  <a:pt x="28" y="256"/>
                  <a:pt x="27" y="258"/>
                  <a:pt x="26" y="259"/>
                </a:cubicBezTo>
                <a:cubicBezTo>
                  <a:pt x="26" y="260"/>
                  <a:pt x="27" y="258"/>
                  <a:pt x="28" y="258"/>
                </a:cubicBezTo>
                <a:close/>
                <a:moveTo>
                  <a:pt x="29" y="256"/>
                </a:moveTo>
                <a:cubicBezTo>
                  <a:pt x="30" y="255"/>
                  <a:pt x="30" y="255"/>
                  <a:pt x="31" y="254"/>
                </a:cubicBezTo>
                <a:cubicBezTo>
                  <a:pt x="31" y="253"/>
                  <a:pt x="30" y="254"/>
                  <a:pt x="30" y="254"/>
                </a:cubicBezTo>
                <a:cubicBezTo>
                  <a:pt x="29" y="255"/>
                  <a:pt x="29" y="255"/>
                  <a:pt x="29" y="256"/>
                </a:cubicBezTo>
                <a:cubicBezTo>
                  <a:pt x="28" y="256"/>
                  <a:pt x="29" y="256"/>
                  <a:pt x="28" y="257"/>
                </a:cubicBezTo>
                <a:lnTo>
                  <a:pt x="29" y="256"/>
                </a:lnTo>
                <a:close/>
                <a:moveTo>
                  <a:pt x="33" y="253"/>
                </a:moveTo>
                <a:cubicBezTo>
                  <a:pt x="31" y="255"/>
                  <a:pt x="30" y="257"/>
                  <a:pt x="29" y="259"/>
                </a:cubicBezTo>
                <a:cubicBezTo>
                  <a:pt x="30" y="258"/>
                  <a:pt x="32" y="255"/>
                  <a:pt x="33" y="253"/>
                </a:cubicBezTo>
                <a:close/>
                <a:moveTo>
                  <a:pt x="33" y="251"/>
                </a:moveTo>
                <a:cubicBezTo>
                  <a:pt x="32" y="252"/>
                  <a:pt x="32" y="253"/>
                  <a:pt x="31" y="254"/>
                </a:cubicBezTo>
                <a:cubicBezTo>
                  <a:pt x="32" y="253"/>
                  <a:pt x="33" y="252"/>
                  <a:pt x="33" y="251"/>
                </a:cubicBezTo>
                <a:close/>
                <a:moveTo>
                  <a:pt x="39" y="242"/>
                </a:moveTo>
                <a:cubicBezTo>
                  <a:pt x="38" y="243"/>
                  <a:pt x="38" y="243"/>
                  <a:pt x="37" y="244"/>
                </a:cubicBezTo>
                <a:cubicBezTo>
                  <a:pt x="38" y="243"/>
                  <a:pt x="38" y="243"/>
                  <a:pt x="38" y="243"/>
                </a:cubicBezTo>
                <a:lnTo>
                  <a:pt x="39" y="242"/>
                </a:lnTo>
                <a:close/>
                <a:moveTo>
                  <a:pt x="62" y="199"/>
                </a:moveTo>
                <a:cubicBezTo>
                  <a:pt x="63" y="197"/>
                  <a:pt x="61" y="198"/>
                  <a:pt x="61" y="199"/>
                </a:cubicBezTo>
                <a:cubicBezTo>
                  <a:pt x="61" y="199"/>
                  <a:pt x="61" y="199"/>
                  <a:pt x="62" y="199"/>
                </a:cubicBezTo>
                <a:close/>
                <a:moveTo>
                  <a:pt x="53" y="206"/>
                </a:moveTo>
                <a:cubicBezTo>
                  <a:pt x="54" y="205"/>
                  <a:pt x="53" y="206"/>
                  <a:pt x="53" y="206"/>
                </a:cubicBezTo>
                <a:cubicBezTo>
                  <a:pt x="52" y="207"/>
                  <a:pt x="53" y="208"/>
                  <a:pt x="53" y="206"/>
                </a:cubicBezTo>
                <a:close/>
                <a:moveTo>
                  <a:pt x="41" y="231"/>
                </a:moveTo>
                <a:cubicBezTo>
                  <a:pt x="40" y="232"/>
                  <a:pt x="41" y="233"/>
                  <a:pt x="40" y="233"/>
                </a:cubicBezTo>
                <a:cubicBezTo>
                  <a:pt x="40" y="233"/>
                  <a:pt x="40" y="233"/>
                  <a:pt x="41" y="233"/>
                </a:cubicBezTo>
                <a:lnTo>
                  <a:pt x="41" y="231"/>
                </a:lnTo>
                <a:close/>
                <a:moveTo>
                  <a:pt x="44" y="227"/>
                </a:moveTo>
                <a:cubicBezTo>
                  <a:pt x="44" y="226"/>
                  <a:pt x="41" y="231"/>
                  <a:pt x="42" y="228"/>
                </a:cubicBezTo>
                <a:cubicBezTo>
                  <a:pt x="42" y="228"/>
                  <a:pt x="41" y="229"/>
                  <a:pt x="41" y="230"/>
                </a:cubicBezTo>
                <a:cubicBezTo>
                  <a:pt x="41" y="230"/>
                  <a:pt x="42" y="230"/>
                  <a:pt x="41" y="231"/>
                </a:cubicBezTo>
                <a:cubicBezTo>
                  <a:pt x="41" y="231"/>
                  <a:pt x="41" y="231"/>
                  <a:pt x="41" y="231"/>
                </a:cubicBezTo>
                <a:cubicBezTo>
                  <a:pt x="42" y="231"/>
                  <a:pt x="43" y="228"/>
                  <a:pt x="44" y="227"/>
                </a:cubicBezTo>
                <a:close/>
                <a:moveTo>
                  <a:pt x="46" y="221"/>
                </a:moveTo>
                <a:cubicBezTo>
                  <a:pt x="46" y="222"/>
                  <a:pt x="46" y="222"/>
                  <a:pt x="47" y="220"/>
                </a:cubicBezTo>
                <a:cubicBezTo>
                  <a:pt x="47" y="220"/>
                  <a:pt x="47" y="220"/>
                  <a:pt x="47" y="220"/>
                </a:cubicBezTo>
                <a:cubicBezTo>
                  <a:pt x="48" y="218"/>
                  <a:pt x="51" y="216"/>
                  <a:pt x="51" y="214"/>
                </a:cubicBezTo>
                <a:cubicBezTo>
                  <a:pt x="49" y="216"/>
                  <a:pt x="48" y="217"/>
                  <a:pt x="47" y="218"/>
                </a:cubicBezTo>
                <a:cubicBezTo>
                  <a:pt x="46" y="219"/>
                  <a:pt x="45" y="220"/>
                  <a:pt x="45" y="222"/>
                </a:cubicBezTo>
                <a:cubicBezTo>
                  <a:pt x="45" y="222"/>
                  <a:pt x="45" y="221"/>
                  <a:pt x="44" y="221"/>
                </a:cubicBezTo>
                <a:cubicBezTo>
                  <a:pt x="44" y="222"/>
                  <a:pt x="43" y="223"/>
                  <a:pt x="43" y="223"/>
                </a:cubicBezTo>
                <a:cubicBezTo>
                  <a:pt x="43" y="224"/>
                  <a:pt x="42" y="225"/>
                  <a:pt x="43" y="225"/>
                </a:cubicBezTo>
                <a:cubicBezTo>
                  <a:pt x="42" y="226"/>
                  <a:pt x="42" y="226"/>
                  <a:pt x="41" y="227"/>
                </a:cubicBezTo>
                <a:cubicBezTo>
                  <a:pt x="43" y="227"/>
                  <a:pt x="45" y="222"/>
                  <a:pt x="46" y="221"/>
                </a:cubicBezTo>
                <a:close/>
                <a:moveTo>
                  <a:pt x="46" y="222"/>
                </a:moveTo>
                <a:cubicBezTo>
                  <a:pt x="46" y="223"/>
                  <a:pt x="48" y="221"/>
                  <a:pt x="48" y="220"/>
                </a:cubicBezTo>
                <a:cubicBezTo>
                  <a:pt x="47" y="221"/>
                  <a:pt x="47" y="221"/>
                  <a:pt x="46" y="222"/>
                </a:cubicBezTo>
                <a:close/>
                <a:moveTo>
                  <a:pt x="47" y="222"/>
                </a:moveTo>
                <a:cubicBezTo>
                  <a:pt x="47" y="224"/>
                  <a:pt x="45" y="225"/>
                  <a:pt x="44" y="226"/>
                </a:cubicBezTo>
                <a:cubicBezTo>
                  <a:pt x="45" y="226"/>
                  <a:pt x="45" y="226"/>
                  <a:pt x="45" y="226"/>
                </a:cubicBezTo>
                <a:cubicBezTo>
                  <a:pt x="46" y="224"/>
                  <a:pt x="47" y="224"/>
                  <a:pt x="47" y="222"/>
                </a:cubicBezTo>
                <a:close/>
                <a:moveTo>
                  <a:pt x="49" y="221"/>
                </a:moveTo>
                <a:cubicBezTo>
                  <a:pt x="49" y="220"/>
                  <a:pt x="47" y="222"/>
                  <a:pt x="47" y="223"/>
                </a:cubicBezTo>
                <a:cubicBezTo>
                  <a:pt x="48" y="223"/>
                  <a:pt x="48" y="222"/>
                  <a:pt x="49" y="221"/>
                </a:cubicBezTo>
                <a:close/>
                <a:moveTo>
                  <a:pt x="45" y="233"/>
                </a:moveTo>
                <a:cubicBezTo>
                  <a:pt x="44" y="234"/>
                  <a:pt x="44" y="235"/>
                  <a:pt x="44" y="236"/>
                </a:cubicBezTo>
                <a:cubicBezTo>
                  <a:pt x="45" y="235"/>
                  <a:pt x="45" y="234"/>
                  <a:pt x="45" y="233"/>
                </a:cubicBezTo>
                <a:close/>
                <a:moveTo>
                  <a:pt x="47" y="229"/>
                </a:moveTo>
                <a:cubicBezTo>
                  <a:pt x="46" y="229"/>
                  <a:pt x="47" y="230"/>
                  <a:pt x="46" y="231"/>
                </a:cubicBezTo>
                <a:cubicBezTo>
                  <a:pt x="46" y="231"/>
                  <a:pt x="47" y="230"/>
                  <a:pt x="46" y="231"/>
                </a:cubicBezTo>
                <a:cubicBezTo>
                  <a:pt x="46" y="232"/>
                  <a:pt x="46" y="232"/>
                  <a:pt x="46" y="232"/>
                </a:cubicBezTo>
                <a:cubicBezTo>
                  <a:pt x="47" y="232"/>
                  <a:pt x="47" y="232"/>
                  <a:pt x="47" y="232"/>
                </a:cubicBezTo>
                <a:cubicBezTo>
                  <a:pt x="47" y="230"/>
                  <a:pt x="47" y="230"/>
                  <a:pt x="47" y="229"/>
                </a:cubicBezTo>
                <a:close/>
                <a:moveTo>
                  <a:pt x="51" y="223"/>
                </a:moveTo>
                <a:cubicBezTo>
                  <a:pt x="50" y="223"/>
                  <a:pt x="50" y="223"/>
                  <a:pt x="50" y="222"/>
                </a:cubicBezTo>
                <a:cubicBezTo>
                  <a:pt x="50" y="224"/>
                  <a:pt x="49" y="225"/>
                  <a:pt x="48" y="226"/>
                </a:cubicBezTo>
                <a:cubicBezTo>
                  <a:pt x="49" y="226"/>
                  <a:pt x="50" y="225"/>
                  <a:pt x="50" y="224"/>
                </a:cubicBezTo>
                <a:lnTo>
                  <a:pt x="51" y="223"/>
                </a:lnTo>
                <a:close/>
                <a:moveTo>
                  <a:pt x="51" y="216"/>
                </a:moveTo>
                <a:cubicBezTo>
                  <a:pt x="51" y="216"/>
                  <a:pt x="51" y="216"/>
                  <a:pt x="50" y="216"/>
                </a:cubicBezTo>
                <a:cubicBezTo>
                  <a:pt x="50" y="218"/>
                  <a:pt x="50" y="218"/>
                  <a:pt x="50" y="218"/>
                </a:cubicBezTo>
                <a:cubicBezTo>
                  <a:pt x="51" y="217"/>
                  <a:pt x="51" y="217"/>
                  <a:pt x="51" y="216"/>
                </a:cubicBezTo>
                <a:close/>
                <a:moveTo>
                  <a:pt x="52" y="214"/>
                </a:moveTo>
                <a:cubicBezTo>
                  <a:pt x="53" y="212"/>
                  <a:pt x="53" y="212"/>
                  <a:pt x="53" y="212"/>
                </a:cubicBezTo>
                <a:cubicBezTo>
                  <a:pt x="52" y="213"/>
                  <a:pt x="53" y="211"/>
                  <a:pt x="52" y="213"/>
                </a:cubicBezTo>
                <a:cubicBezTo>
                  <a:pt x="51" y="214"/>
                  <a:pt x="53" y="212"/>
                  <a:pt x="53" y="213"/>
                </a:cubicBezTo>
                <a:cubicBezTo>
                  <a:pt x="52" y="214"/>
                  <a:pt x="51" y="214"/>
                  <a:pt x="51" y="215"/>
                </a:cubicBezTo>
                <a:cubicBezTo>
                  <a:pt x="51" y="216"/>
                  <a:pt x="52" y="214"/>
                  <a:pt x="52" y="214"/>
                </a:cubicBezTo>
                <a:close/>
                <a:moveTo>
                  <a:pt x="53" y="215"/>
                </a:moveTo>
                <a:cubicBezTo>
                  <a:pt x="52" y="216"/>
                  <a:pt x="53" y="214"/>
                  <a:pt x="52" y="215"/>
                </a:cubicBezTo>
                <a:cubicBezTo>
                  <a:pt x="52" y="216"/>
                  <a:pt x="51" y="217"/>
                  <a:pt x="51" y="217"/>
                </a:cubicBezTo>
                <a:cubicBezTo>
                  <a:pt x="52" y="217"/>
                  <a:pt x="53" y="216"/>
                  <a:pt x="53" y="215"/>
                </a:cubicBezTo>
                <a:close/>
                <a:moveTo>
                  <a:pt x="55" y="219"/>
                </a:moveTo>
                <a:cubicBezTo>
                  <a:pt x="55" y="217"/>
                  <a:pt x="52" y="220"/>
                  <a:pt x="53" y="221"/>
                </a:cubicBezTo>
                <a:cubicBezTo>
                  <a:pt x="54" y="220"/>
                  <a:pt x="54" y="219"/>
                  <a:pt x="55" y="219"/>
                </a:cubicBezTo>
                <a:close/>
                <a:moveTo>
                  <a:pt x="58" y="208"/>
                </a:moveTo>
                <a:cubicBezTo>
                  <a:pt x="57" y="209"/>
                  <a:pt x="56" y="211"/>
                  <a:pt x="54" y="212"/>
                </a:cubicBezTo>
                <a:cubicBezTo>
                  <a:pt x="54" y="213"/>
                  <a:pt x="55" y="212"/>
                  <a:pt x="55" y="213"/>
                </a:cubicBezTo>
                <a:cubicBezTo>
                  <a:pt x="56" y="212"/>
                  <a:pt x="57" y="210"/>
                  <a:pt x="58" y="208"/>
                </a:cubicBezTo>
                <a:close/>
                <a:moveTo>
                  <a:pt x="57" y="214"/>
                </a:moveTo>
                <a:cubicBezTo>
                  <a:pt x="56" y="216"/>
                  <a:pt x="57" y="215"/>
                  <a:pt x="56" y="217"/>
                </a:cubicBezTo>
                <a:cubicBezTo>
                  <a:pt x="57" y="215"/>
                  <a:pt x="57" y="215"/>
                  <a:pt x="57" y="214"/>
                </a:cubicBezTo>
                <a:close/>
                <a:moveTo>
                  <a:pt x="59" y="215"/>
                </a:moveTo>
                <a:cubicBezTo>
                  <a:pt x="58" y="215"/>
                  <a:pt x="59" y="215"/>
                  <a:pt x="59" y="214"/>
                </a:cubicBezTo>
                <a:cubicBezTo>
                  <a:pt x="58" y="215"/>
                  <a:pt x="58" y="215"/>
                  <a:pt x="58" y="215"/>
                </a:cubicBezTo>
                <a:cubicBezTo>
                  <a:pt x="58" y="216"/>
                  <a:pt x="58" y="215"/>
                  <a:pt x="58" y="216"/>
                </a:cubicBezTo>
                <a:cubicBezTo>
                  <a:pt x="58" y="217"/>
                  <a:pt x="58" y="216"/>
                  <a:pt x="57" y="217"/>
                </a:cubicBezTo>
                <a:cubicBezTo>
                  <a:pt x="57" y="217"/>
                  <a:pt x="56" y="219"/>
                  <a:pt x="57" y="218"/>
                </a:cubicBezTo>
                <a:cubicBezTo>
                  <a:pt x="58" y="217"/>
                  <a:pt x="57" y="218"/>
                  <a:pt x="58" y="217"/>
                </a:cubicBezTo>
                <a:cubicBezTo>
                  <a:pt x="58" y="216"/>
                  <a:pt x="58" y="217"/>
                  <a:pt x="58" y="217"/>
                </a:cubicBezTo>
                <a:cubicBezTo>
                  <a:pt x="58" y="217"/>
                  <a:pt x="59" y="216"/>
                  <a:pt x="59" y="215"/>
                </a:cubicBezTo>
                <a:close/>
                <a:moveTo>
                  <a:pt x="61" y="201"/>
                </a:moveTo>
                <a:cubicBezTo>
                  <a:pt x="62" y="199"/>
                  <a:pt x="61" y="200"/>
                  <a:pt x="61" y="200"/>
                </a:cubicBezTo>
                <a:cubicBezTo>
                  <a:pt x="60" y="200"/>
                  <a:pt x="59" y="202"/>
                  <a:pt x="58" y="202"/>
                </a:cubicBezTo>
                <a:cubicBezTo>
                  <a:pt x="58" y="201"/>
                  <a:pt x="59" y="201"/>
                  <a:pt x="59" y="200"/>
                </a:cubicBezTo>
                <a:cubicBezTo>
                  <a:pt x="59" y="200"/>
                  <a:pt x="58" y="202"/>
                  <a:pt x="59" y="200"/>
                </a:cubicBezTo>
                <a:cubicBezTo>
                  <a:pt x="58" y="201"/>
                  <a:pt x="57" y="202"/>
                  <a:pt x="56" y="203"/>
                </a:cubicBezTo>
                <a:cubicBezTo>
                  <a:pt x="56" y="203"/>
                  <a:pt x="57" y="202"/>
                  <a:pt x="57" y="202"/>
                </a:cubicBezTo>
                <a:cubicBezTo>
                  <a:pt x="56" y="202"/>
                  <a:pt x="56" y="203"/>
                  <a:pt x="55" y="203"/>
                </a:cubicBezTo>
                <a:cubicBezTo>
                  <a:pt x="56" y="203"/>
                  <a:pt x="55" y="204"/>
                  <a:pt x="54" y="205"/>
                </a:cubicBezTo>
                <a:cubicBezTo>
                  <a:pt x="55" y="205"/>
                  <a:pt x="55" y="205"/>
                  <a:pt x="55" y="205"/>
                </a:cubicBezTo>
                <a:cubicBezTo>
                  <a:pt x="55" y="205"/>
                  <a:pt x="55" y="205"/>
                  <a:pt x="54" y="206"/>
                </a:cubicBezTo>
                <a:cubicBezTo>
                  <a:pt x="54" y="206"/>
                  <a:pt x="54" y="205"/>
                  <a:pt x="54" y="206"/>
                </a:cubicBezTo>
                <a:cubicBezTo>
                  <a:pt x="54" y="208"/>
                  <a:pt x="53" y="209"/>
                  <a:pt x="55" y="207"/>
                </a:cubicBezTo>
                <a:cubicBezTo>
                  <a:pt x="55" y="207"/>
                  <a:pt x="54" y="208"/>
                  <a:pt x="55" y="207"/>
                </a:cubicBezTo>
                <a:cubicBezTo>
                  <a:pt x="56" y="206"/>
                  <a:pt x="56" y="205"/>
                  <a:pt x="57" y="205"/>
                </a:cubicBezTo>
                <a:cubicBezTo>
                  <a:pt x="58" y="204"/>
                  <a:pt x="59" y="203"/>
                  <a:pt x="59" y="202"/>
                </a:cubicBezTo>
                <a:cubicBezTo>
                  <a:pt x="60" y="202"/>
                  <a:pt x="61" y="200"/>
                  <a:pt x="61" y="201"/>
                </a:cubicBezTo>
                <a:close/>
                <a:moveTo>
                  <a:pt x="63" y="206"/>
                </a:moveTo>
                <a:cubicBezTo>
                  <a:pt x="63" y="206"/>
                  <a:pt x="62" y="206"/>
                  <a:pt x="62" y="206"/>
                </a:cubicBezTo>
                <a:cubicBezTo>
                  <a:pt x="61" y="208"/>
                  <a:pt x="61" y="208"/>
                  <a:pt x="61" y="208"/>
                </a:cubicBezTo>
                <a:cubicBezTo>
                  <a:pt x="62" y="207"/>
                  <a:pt x="62" y="206"/>
                  <a:pt x="63" y="206"/>
                </a:cubicBezTo>
                <a:close/>
                <a:moveTo>
                  <a:pt x="65" y="211"/>
                </a:moveTo>
                <a:cubicBezTo>
                  <a:pt x="64" y="212"/>
                  <a:pt x="63" y="213"/>
                  <a:pt x="62" y="215"/>
                </a:cubicBezTo>
                <a:cubicBezTo>
                  <a:pt x="63" y="214"/>
                  <a:pt x="64" y="213"/>
                  <a:pt x="65" y="211"/>
                </a:cubicBezTo>
                <a:close/>
                <a:moveTo>
                  <a:pt x="67" y="201"/>
                </a:moveTo>
                <a:cubicBezTo>
                  <a:pt x="66" y="202"/>
                  <a:pt x="65" y="202"/>
                  <a:pt x="65" y="204"/>
                </a:cubicBezTo>
                <a:cubicBezTo>
                  <a:pt x="66" y="203"/>
                  <a:pt x="66" y="202"/>
                  <a:pt x="67" y="201"/>
                </a:cubicBezTo>
                <a:close/>
                <a:moveTo>
                  <a:pt x="73" y="189"/>
                </a:moveTo>
                <a:cubicBezTo>
                  <a:pt x="72" y="189"/>
                  <a:pt x="71" y="192"/>
                  <a:pt x="71" y="190"/>
                </a:cubicBezTo>
                <a:cubicBezTo>
                  <a:pt x="70" y="191"/>
                  <a:pt x="69" y="193"/>
                  <a:pt x="69" y="193"/>
                </a:cubicBezTo>
                <a:cubicBezTo>
                  <a:pt x="68" y="194"/>
                  <a:pt x="67" y="195"/>
                  <a:pt x="68" y="195"/>
                </a:cubicBezTo>
                <a:cubicBezTo>
                  <a:pt x="70" y="193"/>
                  <a:pt x="69" y="195"/>
                  <a:pt x="68" y="197"/>
                </a:cubicBezTo>
                <a:cubicBezTo>
                  <a:pt x="71" y="195"/>
                  <a:pt x="69" y="195"/>
                  <a:pt x="70" y="192"/>
                </a:cubicBezTo>
                <a:cubicBezTo>
                  <a:pt x="71" y="191"/>
                  <a:pt x="72" y="190"/>
                  <a:pt x="73" y="189"/>
                </a:cubicBezTo>
                <a:close/>
                <a:moveTo>
                  <a:pt x="73" y="191"/>
                </a:moveTo>
                <a:cubicBezTo>
                  <a:pt x="71" y="192"/>
                  <a:pt x="70" y="195"/>
                  <a:pt x="71" y="195"/>
                </a:cubicBezTo>
                <a:cubicBezTo>
                  <a:pt x="71" y="194"/>
                  <a:pt x="71" y="194"/>
                  <a:pt x="72" y="194"/>
                </a:cubicBezTo>
                <a:lnTo>
                  <a:pt x="73" y="191"/>
                </a:lnTo>
                <a:close/>
                <a:moveTo>
                  <a:pt x="75" y="194"/>
                </a:moveTo>
                <a:cubicBezTo>
                  <a:pt x="75" y="194"/>
                  <a:pt x="73" y="196"/>
                  <a:pt x="72" y="197"/>
                </a:cubicBezTo>
                <a:cubicBezTo>
                  <a:pt x="73" y="196"/>
                  <a:pt x="74" y="195"/>
                  <a:pt x="75" y="194"/>
                </a:cubicBezTo>
                <a:close/>
                <a:moveTo>
                  <a:pt x="76" y="198"/>
                </a:moveTo>
                <a:cubicBezTo>
                  <a:pt x="76" y="198"/>
                  <a:pt x="75" y="198"/>
                  <a:pt x="75" y="198"/>
                </a:cubicBezTo>
                <a:cubicBezTo>
                  <a:pt x="74" y="200"/>
                  <a:pt x="73" y="200"/>
                  <a:pt x="73" y="201"/>
                </a:cubicBezTo>
                <a:cubicBezTo>
                  <a:pt x="74" y="201"/>
                  <a:pt x="75" y="199"/>
                  <a:pt x="76" y="198"/>
                </a:cubicBezTo>
                <a:close/>
                <a:moveTo>
                  <a:pt x="90" y="167"/>
                </a:moveTo>
                <a:cubicBezTo>
                  <a:pt x="88" y="168"/>
                  <a:pt x="88" y="170"/>
                  <a:pt x="86" y="171"/>
                </a:cubicBezTo>
                <a:cubicBezTo>
                  <a:pt x="86" y="172"/>
                  <a:pt x="90" y="168"/>
                  <a:pt x="90" y="167"/>
                </a:cubicBezTo>
                <a:close/>
                <a:moveTo>
                  <a:pt x="91" y="180"/>
                </a:moveTo>
                <a:cubicBezTo>
                  <a:pt x="90" y="181"/>
                  <a:pt x="90" y="181"/>
                  <a:pt x="89" y="182"/>
                </a:cubicBezTo>
                <a:cubicBezTo>
                  <a:pt x="90" y="182"/>
                  <a:pt x="92" y="179"/>
                  <a:pt x="91" y="180"/>
                </a:cubicBezTo>
                <a:close/>
                <a:moveTo>
                  <a:pt x="95" y="161"/>
                </a:moveTo>
                <a:cubicBezTo>
                  <a:pt x="94" y="162"/>
                  <a:pt x="94" y="163"/>
                  <a:pt x="93" y="163"/>
                </a:cubicBezTo>
                <a:cubicBezTo>
                  <a:pt x="92" y="165"/>
                  <a:pt x="92" y="164"/>
                  <a:pt x="92" y="166"/>
                </a:cubicBezTo>
                <a:cubicBezTo>
                  <a:pt x="92" y="165"/>
                  <a:pt x="93" y="165"/>
                  <a:pt x="93" y="164"/>
                </a:cubicBezTo>
                <a:cubicBezTo>
                  <a:pt x="94" y="163"/>
                  <a:pt x="95" y="163"/>
                  <a:pt x="95" y="161"/>
                </a:cubicBezTo>
                <a:close/>
                <a:moveTo>
                  <a:pt x="103" y="153"/>
                </a:moveTo>
                <a:cubicBezTo>
                  <a:pt x="103" y="154"/>
                  <a:pt x="102" y="154"/>
                  <a:pt x="101" y="156"/>
                </a:cubicBezTo>
                <a:cubicBezTo>
                  <a:pt x="102" y="155"/>
                  <a:pt x="103" y="154"/>
                  <a:pt x="103" y="153"/>
                </a:cubicBezTo>
                <a:close/>
                <a:moveTo>
                  <a:pt x="105" y="165"/>
                </a:moveTo>
                <a:cubicBezTo>
                  <a:pt x="104" y="165"/>
                  <a:pt x="103" y="165"/>
                  <a:pt x="103" y="166"/>
                </a:cubicBezTo>
                <a:cubicBezTo>
                  <a:pt x="104" y="166"/>
                  <a:pt x="104" y="165"/>
                  <a:pt x="105" y="165"/>
                </a:cubicBezTo>
                <a:close/>
                <a:moveTo>
                  <a:pt x="111" y="146"/>
                </a:moveTo>
                <a:cubicBezTo>
                  <a:pt x="112" y="145"/>
                  <a:pt x="112" y="144"/>
                  <a:pt x="113" y="144"/>
                </a:cubicBezTo>
                <a:cubicBezTo>
                  <a:pt x="113" y="143"/>
                  <a:pt x="111" y="145"/>
                  <a:pt x="111" y="146"/>
                </a:cubicBezTo>
                <a:close/>
                <a:moveTo>
                  <a:pt x="110" y="147"/>
                </a:moveTo>
                <a:cubicBezTo>
                  <a:pt x="111" y="146"/>
                  <a:pt x="111" y="145"/>
                  <a:pt x="110" y="146"/>
                </a:cubicBezTo>
                <a:cubicBezTo>
                  <a:pt x="109" y="147"/>
                  <a:pt x="110" y="146"/>
                  <a:pt x="110" y="147"/>
                </a:cubicBezTo>
                <a:close/>
                <a:moveTo>
                  <a:pt x="113" y="158"/>
                </a:moveTo>
                <a:cubicBezTo>
                  <a:pt x="112" y="157"/>
                  <a:pt x="110" y="160"/>
                  <a:pt x="109" y="161"/>
                </a:cubicBezTo>
                <a:cubicBezTo>
                  <a:pt x="109" y="161"/>
                  <a:pt x="110" y="160"/>
                  <a:pt x="110" y="161"/>
                </a:cubicBezTo>
                <a:cubicBezTo>
                  <a:pt x="111" y="160"/>
                  <a:pt x="111" y="158"/>
                  <a:pt x="113" y="158"/>
                </a:cubicBezTo>
                <a:close/>
                <a:moveTo>
                  <a:pt x="113" y="149"/>
                </a:moveTo>
                <a:cubicBezTo>
                  <a:pt x="112" y="149"/>
                  <a:pt x="112" y="150"/>
                  <a:pt x="111" y="151"/>
                </a:cubicBezTo>
                <a:cubicBezTo>
                  <a:pt x="112" y="150"/>
                  <a:pt x="113" y="150"/>
                  <a:pt x="113" y="149"/>
                </a:cubicBezTo>
                <a:close/>
                <a:moveTo>
                  <a:pt x="115" y="144"/>
                </a:moveTo>
                <a:cubicBezTo>
                  <a:pt x="113" y="145"/>
                  <a:pt x="112" y="147"/>
                  <a:pt x="111" y="148"/>
                </a:cubicBezTo>
                <a:cubicBezTo>
                  <a:pt x="110" y="149"/>
                  <a:pt x="110" y="149"/>
                  <a:pt x="110" y="150"/>
                </a:cubicBezTo>
                <a:cubicBezTo>
                  <a:pt x="111" y="149"/>
                  <a:pt x="111" y="149"/>
                  <a:pt x="111" y="149"/>
                </a:cubicBezTo>
                <a:cubicBezTo>
                  <a:pt x="113" y="147"/>
                  <a:pt x="114" y="146"/>
                  <a:pt x="115" y="144"/>
                </a:cubicBezTo>
                <a:close/>
                <a:moveTo>
                  <a:pt x="121" y="139"/>
                </a:moveTo>
                <a:cubicBezTo>
                  <a:pt x="120" y="140"/>
                  <a:pt x="119" y="141"/>
                  <a:pt x="118" y="141"/>
                </a:cubicBezTo>
                <a:cubicBezTo>
                  <a:pt x="118" y="142"/>
                  <a:pt x="117" y="142"/>
                  <a:pt x="117" y="143"/>
                </a:cubicBezTo>
                <a:cubicBezTo>
                  <a:pt x="117" y="143"/>
                  <a:pt x="117" y="143"/>
                  <a:pt x="118" y="143"/>
                </a:cubicBezTo>
                <a:cubicBezTo>
                  <a:pt x="118" y="142"/>
                  <a:pt x="119" y="141"/>
                  <a:pt x="120" y="141"/>
                </a:cubicBezTo>
                <a:cubicBezTo>
                  <a:pt x="120" y="140"/>
                  <a:pt x="120" y="141"/>
                  <a:pt x="121" y="139"/>
                </a:cubicBezTo>
                <a:close/>
                <a:moveTo>
                  <a:pt x="125" y="134"/>
                </a:moveTo>
                <a:cubicBezTo>
                  <a:pt x="124" y="134"/>
                  <a:pt x="124" y="135"/>
                  <a:pt x="123" y="135"/>
                </a:cubicBezTo>
                <a:cubicBezTo>
                  <a:pt x="122" y="136"/>
                  <a:pt x="124" y="135"/>
                  <a:pt x="125" y="134"/>
                </a:cubicBezTo>
                <a:close/>
                <a:moveTo>
                  <a:pt x="128" y="131"/>
                </a:moveTo>
                <a:cubicBezTo>
                  <a:pt x="127" y="131"/>
                  <a:pt x="127" y="132"/>
                  <a:pt x="126" y="133"/>
                </a:cubicBezTo>
                <a:cubicBezTo>
                  <a:pt x="127" y="133"/>
                  <a:pt x="127" y="131"/>
                  <a:pt x="128" y="131"/>
                </a:cubicBezTo>
                <a:close/>
                <a:moveTo>
                  <a:pt x="132" y="127"/>
                </a:moveTo>
                <a:cubicBezTo>
                  <a:pt x="132" y="127"/>
                  <a:pt x="132" y="128"/>
                  <a:pt x="133" y="127"/>
                </a:cubicBezTo>
                <a:cubicBezTo>
                  <a:pt x="133" y="126"/>
                  <a:pt x="133" y="126"/>
                  <a:pt x="134" y="124"/>
                </a:cubicBezTo>
                <a:cubicBezTo>
                  <a:pt x="135" y="124"/>
                  <a:pt x="134" y="125"/>
                  <a:pt x="136" y="124"/>
                </a:cubicBezTo>
                <a:cubicBezTo>
                  <a:pt x="136" y="124"/>
                  <a:pt x="136" y="124"/>
                  <a:pt x="136" y="123"/>
                </a:cubicBezTo>
                <a:cubicBezTo>
                  <a:pt x="135" y="124"/>
                  <a:pt x="134" y="124"/>
                  <a:pt x="132" y="126"/>
                </a:cubicBezTo>
                <a:cubicBezTo>
                  <a:pt x="132" y="126"/>
                  <a:pt x="133" y="125"/>
                  <a:pt x="133" y="125"/>
                </a:cubicBezTo>
                <a:cubicBezTo>
                  <a:pt x="133" y="126"/>
                  <a:pt x="132" y="127"/>
                  <a:pt x="132" y="127"/>
                </a:cubicBezTo>
                <a:close/>
                <a:moveTo>
                  <a:pt x="130" y="130"/>
                </a:moveTo>
                <a:cubicBezTo>
                  <a:pt x="131" y="129"/>
                  <a:pt x="131" y="129"/>
                  <a:pt x="132" y="128"/>
                </a:cubicBezTo>
                <a:cubicBezTo>
                  <a:pt x="131" y="128"/>
                  <a:pt x="130" y="129"/>
                  <a:pt x="130" y="130"/>
                </a:cubicBezTo>
                <a:close/>
                <a:moveTo>
                  <a:pt x="134" y="128"/>
                </a:moveTo>
                <a:cubicBezTo>
                  <a:pt x="134" y="128"/>
                  <a:pt x="134" y="128"/>
                  <a:pt x="135" y="128"/>
                </a:cubicBezTo>
                <a:cubicBezTo>
                  <a:pt x="135" y="127"/>
                  <a:pt x="136" y="127"/>
                  <a:pt x="137" y="126"/>
                </a:cubicBezTo>
                <a:cubicBezTo>
                  <a:pt x="135" y="126"/>
                  <a:pt x="135" y="127"/>
                  <a:pt x="134" y="128"/>
                </a:cubicBezTo>
                <a:cubicBezTo>
                  <a:pt x="133" y="128"/>
                  <a:pt x="132" y="130"/>
                  <a:pt x="131" y="130"/>
                </a:cubicBezTo>
                <a:cubicBezTo>
                  <a:pt x="131" y="131"/>
                  <a:pt x="133" y="129"/>
                  <a:pt x="134" y="128"/>
                </a:cubicBezTo>
                <a:close/>
                <a:moveTo>
                  <a:pt x="137" y="135"/>
                </a:moveTo>
                <a:cubicBezTo>
                  <a:pt x="135" y="136"/>
                  <a:pt x="134" y="137"/>
                  <a:pt x="133" y="138"/>
                </a:cubicBezTo>
                <a:cubicBezTo>
                  <a:pt x="134" y="137"/>
                  <a:pt x="136" y="136"/>
                  <a:pt x="137" y="135"/>
                </a:cubicBezTo>
                <a:close/>
                <a:moveTo>
                  <a:pt x="139" y="122"/>
                </a:moveTo>
                <a:cubicBezTo>
                  <a:pt x="137" y="123"/>
                  <a:pt x="134" y="126"/>
                  <a:pt x="134" y="127"/>
                </a:cubicBezTo>
                <a:cubicBezTo>
                  <a:pt x="136" y="125"/>
                  <a:pt x="137" y="124"/>
                  <a:pt x="139" y="122"/>
                </a:cubicBezTo>
                <a:close/>
                <a:moveTo>
                  <a:pt x="139" y="120"/>
                </a:moveTo>
                <a:cubicBezTo>
                  <a:pt x="141" y="119"/>
                  <a:pt x="141" y="120"/>
                  <a:pt x="142" y="119"/>
                </a:cubicBezTo>
                <a:cubicBezTo>
                  <a:pt x="141" y="118"/>
                  <a:pt x="140" y="119"/>
                  <a:pt x="139" y="120"/>
                </a:cubicBezTo>
                <a:close/>
                <a:moveTo>
                  <a:pt x="141" y="120"/>
                </a:moveTo>
                <a:cubicBezTo>
                  <a:pt x="140" y="120"/>
                  <a:pt x="140" y="121"/>
                  <a:pt x="139" y="122"/>
                </a:cubicBezTo>
                <a:cubicBezTo>
                  <a:pt x="139" y="122"/>
                  <a:pt x="140" y="122"/>
                  <a:pt x="140" y="121"/>
                </a:cubicBezTo>
                <a:lnTo>
                  <a:pt x="141" y="120"/>
                </a:lnTo>
                <a:close/>
                <a:moveTo>
                  <a:pt x="145" y="120"/>
                </a:moveTo>
                <a:cubicBezTo>
                  <a:pt x="145" y="119"/>
                  <a:pt x="143" y="119"/>
                  <a:pt x="142" y="121"/>
                </a:cubicBezTo>
                <a:cubicBezTo>
                  <a:pt x="144" y="120"/>
                  <a:pt x="144" y="120"/>
                  <a:pt x="145" y="120"/>
                </a:cubicBezTo>
                <a:close/>
                <a:moveTo>
                  <a:pt x="152" y="123"/>
                </a:moveTo>
                <a:cubicBezTo>
                  <a:pt x="150" y="123"/>
                  <a:pt x="150" y="125"/>
                  <a:pt x="149" y="126"/>
                </a:cubicBezTo>
                <a:cubicBezTo>
                  <a:pt x="148" y="126"/>
                  <a:pt x="149" y="126"/>
                  <a:pt x="149" y="126"/>
                </a:cubicBezTo>
                <a:cubicBezTo>
                  <a:pt x="150" y="125"/>
                  <a:pt x="151" y="124"/>
                  <a:pt x="152" y="123"/>
                </a:cubicBezTo>
                <a:close/>
                <a:moveTo>
                  <a:pt x="168" y="95"/>
                </a:moveTo>
                <a:cubicBezTo>
                  <a:pt x="168" y="95"/>
                  <a:pt x="167" y="96"/>
                  <a:pt x="166" y="97"/>
                </a:cubicBezTo>
                <a:cubicBezTo>
                  <a:pt x="167" y="96"/>
                  <a:pt x="167" y="96"/>
                  <a:pt x="167" y="96"/>
                </a:cubicBezTo>
                <a:lnTo>
                  <a:pt x="168" y="95"/>
                </a:lnTo>
                <a:close/>
                <a:moveTo>
                  <a:pt x="167" y="97"/>
                </a:moveTo>
                <a:cubicBezTo>
                  <a:pt x="167" y="97"/>
                  <a:pt x="167" y="98"/>
                  <a:pt x="167" y="99"/>
                </a:cubicBezTo>
                <a:cubicBezTo>
                  <a:pt x="167" y="98"/>
                  <a:pt x="168" y="98"/>
                  <a:pt x="168" y="97"/>
                </a:cubicBezTo>
                <a:cubicBezTo>
                  <a:pt x="168" y="97"/>
                  <a:pt x="167" y="97"/>
                  <a:pt x="167" y="97"/>
                </a:cubicBezTo>
                <a:close/>
                <a:moveTo>
                  <a:pt x="168" y="90"/>
                </a:moveTo>
                <a:cubicBezTo>
                  <a:pt x="167" y="91"/>
                  <a:pt x="167" y="91"/>
                  <a:pt x="166" y="92"/>
                </a:cubicBezTo>
                <a:cubicBezTo>
                  <a:pt x="167" y="92"/>
                  <a:pt x="168" y="91"/>
                  <a:pt x="168" y="90"/>
                </a:cubicBezTo>
                <a:close/>
                <a:moveTo>
                  <a:pt x="170" y="97"/>
                </a:moveTo>
                <a:cubicBezTo>
                  <a:pt x="169" y="97"/>
                  <a:pt x="167" y="99"/>
                  <a:pt x="166" y="99"/>
                </a:cubicBezTo>
                <a:cubicBezTo>
                  <a:pt x="166" y="101"/>
                  <a:pt x="169" y="98"/>
                  <a:pt x="170" y="97"/>
                </a:cubicBezTo>
                <a:close/>
                <a:moveTo>
                  <a:pt x="169" y="96"/>
                </a:moveTo>
                <a:cubicBezTo>
                  <a:pt x="168" y="97"/>
                  <a:pt x="168" y="97"/>
                  <a:pt x="168" y="97"/>
                </a:cubicBezTo>
                <a:cubicBezTo>
                  <a:pt x="170" y="97"/>
                  <a:pt x="170" y="95"/>
                  <a:pt x="169" y="96"/>
                </a:cubicBezTo>
                <a:close/>
                <a:moveTo>
                  <a:pt x="192" y="71"/>
                </a:moveTo>
                <a:cubicBezTo>
                  <a:pt x="192" y="72"/>
                  <a:pt x="194" y="70"/>
                  <a:pt x="195" y="70"/>
                </a:cubicBezTo>
                <a:cubicBezTo>
                  <a:pt x="195" y="69"/>
                  <a:pt x="195" y="69"/>
                  <a:pt x="194" y="70"/>
                </a:cubicBezTo>
                <a:cubicBezTo>
                  <a:pt x="194" y="69"/>
                  <a:pt x="195" y="69"/>
                  <a:pt x="196" y="68"/>
                </a:cubicBezTo>
                <a:cubicBezTo>
                  <a:pt x="194" y="69"/>
                  <a:pt x="193" y="70"/>
                  <a:pt x="192" y="71"/>
                </a:cubicBezTo>
                <a:close/>
                <a:moveTo>
                  <a:pt x="188" y="74"/>
                </a:moveTo>
                <a:cubicBezTo>
                  <a:pt x="189" y="74"/>
                  <a:pt x="189" y="73"/>
                  <a:pt x="190" y="73"/>
                </a:cubicBezTo>
                <a:cubicBezTo>
                  <a:pt x="190" y="72"/>
                  <a:pt x="192" y="71"/>
                  <a:pt x="190" y="71"/>
                </a:cubicBezTo>
                <a:cubicBezTo>
                  <a:pt x="190" y="72"/>
                  <a:pt x="189" y="73"/>
                  <a:pt x="187" y="74"/>
                </a:cubicBezTo>
                <a:cubicBezTo>
                  <a:pt x="187" y="74"/>
                  <a:pt x="187" y="74"/>
                  <a:pt x="188" y="74"/>
                </a:cubicBezTo>
                <a:close/>
                <a:moveTo>
                  <a:pt x="185" y="84"/>
                </a:moveTo>
                <a:cubicBezTo>
                  <a:pt x="185" y="84"/>
                  <a:pt x="187" y="82"/>
                  <a:pt x="188" y="82"/>
                </a:cubicBezTo>
                <a:cubicBezTo>
                  <a:pt x="187" y="82"/>
                  <a:pt x="186" y="83"/>
                  <a:pt x="185" y="84"/>
                </a:cubicBezTo>
                <a:close/>
                <a:moveTo>
                  <a:pt x="179" y="84"/>
                </a:moveTo>
                <a:cubicBezTo>
                  <a:pt x="180" y="84"/>
                  <a:pt x="180" y="83"/>
                  <a:pt x="181" y="82"/>
                </a:cubicBezTo>
                <a:cubicBezTo>
                  <a:pt x="180" y="83"/>
                  <a:pt x="179" y="83"/>
                  <a:pt x="179" y="84"/>
                </a:cubicBezTo>
                <a:close/>
                <a:moveTo>
                  <a:pt x="178" y="89"/>
                </a:moveTo>
                <a:cubicBezTo>
                  <a:pt x="178" y="89"/>
                  <a:pt x="180" y="88"/>
                  <a:pt x="180" y="87"/>
                </a:cubicBezTo>
                <a:cubicBezTo>
                  <a:pt x="179" y="87"/>
                  <a:pt x="179" y="88"/>
                  <a:pt x="178" y="89"/>
                </a:cubicBezTo>
                <a:close/>
                <a:moveTo>
                  <a:pt x="173" y="92"/>
                </a:moveTo>
                <a:cubicBezTo>
                  <a:pt x="174" y="92"/>
                  <a:pt x="174" y="91"/>
                  <a:pt x="175" y="91"/>
                </a:cubicBezTo>
                <a:cubicBezTo>
                  <a:pt x="175" y="90"/>
                  <a:pt x="173" y="91"/>
                  <a:pt x="173" y="92"/>
                </a:cubicBezTo>
                <a:close/>
                <a:moveTo>
                  <a:pt x="174" y="93"/>
                </a:moveTo>
                <a:cubicBezTo>
                  <a:pt x="174" y="92"/>
                  <a:pt x="175" y="92"/>
                  <a:pt x="176" y="91"/>
                </a:cubicBezTo>
                <a:cubicBezTo>
                  <a:pt x="176" y="91"/>
                  <a:pt x="175" y="92"/>
                  <a:pt x="177" y="92"/>
                </a:cubicBezTo>
                <a:cubicBezTo>
                  <a:pt x="178" y="90"/>
                  <a:pt x="177" y="91"/>
                  <a:pt x="178" y="90"/>
                </a:cubicBezTo>
                <a:cubicBezTo>
                  <a:pt x="176" y="90"/>
                  <a:pt x="175" y="92"/>
                  <a:pt x="174" y="92"/>
                </a:cubicBezTo>
                <a:cubicBezTo>
                  <a:pt x="173" y="93"/>
                  <a:pt x="172" y="94"/>
                  <a:pt x="174" y="93"/>
                </a:cubicBezTo>
                <a:close/>
                <a:moveTo>
                  <a:pt x="177" y="92"/>
                </a:moveTo>
                <a:cubicBezTo>
                  <a:pt x="176" y="93"/>
                  <a:pt x="176" y="92"/>
                  <a:pt x="174" y="93"/>
                </a:cubicBezTo>
                <a:cubicBezTo>
                  <a:pt x="175" y="94"/>
                  <a:pt x="177" y="93"/>
                  <a:pt x="177" y="92"/>
                </a:cubicBezTo>
                <a:close/>
                <a:moveTo>
                  <a:pt x="180" y="91"/>
                </a:moveTo>
                <a:cubicBezTo>
                  <a:pt x="178" y="91"/>
                  <a:pt x="178" y="91"/>
                  <a:pt x="178" y="91"/>
                </a:cubicBezTo>
                <a:cubicBezTo>
                  <a:pt x="178" y="91"/>
                  <a:pt x="178" y="92"/>
                  <a:pt x="177" y="93"/>
                </a:cubicBezTo>
                <a:cubicBezTo>
                  <a:pt x="177" y="93"/>
                  <a:pt x="179" y="92"/>
                  <a:pt x="180" y="91"/>
                </a:cubicBezTo>
                <a:close/>
                <a:moveTo>
                  <a:pt x="186" y="88"/>
                </a:moveTo>
                <a:cubicBezTo>
                  <a:pt x="186" y="88"/>
                  <a:pt x="185" y="89"/>
                  <a:pt x="185" y="90"/>
                </a:cubicBezTo>
                <a:cubicBezTo>
                  <a:pt x="186" y="89"/>
                  <a:pt x="186" y="89"/>
                  <a:pt x="186" y="89"/>
                </a:cubicBezTo>
                <a:lnTo>
                  <a:pt x="186" y="88"/>
                </a:lnTo>
                <a:close/>
                <a:moveTo>
                  <a:pt x="197" y="78"/>
                </a:moveTo>
                <a:cubicBezTo>
                  <a:pt x="197" y="77"/>
                  <a:pt x="193" y="79"/>
                  <a:pt x="193" y="80"/>
                </a:cubicBezTo>
                <a:cubicBezTo>
                  <a:pt x="191" y="80"/>
                  <a:pt x="193" y="78"/>
                  <a:pt x="195" y="78"/>
                </a:cubicBezTo>
                <a:cubicBezTo>
                  <a:pt x="194" y="77"/>
                  <a:pt x="192" y="79"/>
                  <a:pt x="191" y="80"/>
                </a:cubicBezTo>
                <a:cubicBezTo>
                  <a:pt x="191" y="80"/>
                  <a:pt x="191" y="80"/>
                  <a:pt x="192" y="79"/>
                </a:cubicBezTo>
                <a:cubicBezTo>
                  <a:pt x="191" y="81"/>
                  <a:pt x="190" y="81"/>
                  <a:pt x="189" y="82"/>
                </a:cubicBezTo>
                <a:cubicBezTo>
                  <a:pt x="188" y="82"/>
                  <a:pt x="190" y="81"/>
                  <a:pt x="190" y="81"/>
                </a:cubicBezTo>
                <a:cubicBezTo>
                  <a:pt x="188" y="82"/>
                  <a:pt x="185" y="86"/>
                  <a:pt x="183" y="86"/>
                </a:cubicBezTo>
                <a:cubicBezTo>
                  <a:pt x="182" y="87"/>
                  <a:pt x="181" y="89"/>
                  <a:pt x="179" y="90"/>
                </a:cubicBezTo>
                <a:cubicBezTo>
                  <a:pt x="181" y="90"/>
                  <a:pt x="181" y="88"/>
                  <a:pt x="182" y="89"/>
                </a:cubicBezTo>
                <a:cubicBezTo>
                  <a:pt x="182" y="88"/>
                  <a:pt x="183" y="87"/>
                  <a:pt x="183" y="87"/>
                </a:cubicBezTo>
                <a:cubicBezTo>
                  <a:pt x="185" y="85"/>
                  <a:pt x="187" y="84"/>
                  <a:pt x="189" y="83"/>
                </a:cubicBezTo>
                <a:cubicBezTo>
                  <a:pt x="190" y="81"/>
                  <a:pt x="190" y="81"/>
                  <a:pt x="190" y="81"/>
                </a:cubicBezTo>
                <a:cubicBezTo>
                  <a:pt x="192" y="81"/>
                  <a:pt x="193" y="81"/>
                  <a:pt x="195" y="79"/>
                </a:cubicBezTo>
                <a:cubicBezTo>
                  <a:pt x="195" y="79"/>
                  <a:pt x="194" y="80"/>
                  <a:pt x="194" y="80"/>
                </a:cubicBezTo>
                <a:cubicBezTo>
                  <a:pt x="193" y="80"/>
                  <a:pt x="196" y="78"/>
                  <a:pt x="197" y="78"/>
                </a:cubicBezTo>
                <a:close/>
                <a:moveTo>
                  <a:pt x="198" y="76"/>
                </a:moveTo>
                <a:cubicBezTo>
                  <a:pt x="197" y="76"/>
                  <a:pt x="196" y="77"/>
                  <a:pt x="196" y="77"/>
                </a:cubicBezTo>
                <a:cubicBezTo>
                  <a:pt x="195" y="77"/>
                  <a:pt x="194" y="78"/>
                  <a:pt x="194" y="78"/>
                </a:cubicBezTo>
                <a:cubicBezTo>
                  <a:pt x="196" y="78"/>
                  <a:pt x="197" y="77"/>
                  <a:pt x="198" y="76"/>
                </a:cubicBezTo>
                <a:close/>
                <a:moveTo>
                  <a:pt x="198" y="69"/>
                </a:moveTo>
                <a:cubicBezTo>
                  <a:pt x="198" y="69"/>
                  <a:pt x="197" y="70"/>
                  <a:pt x="197" y="71"/>
                </a:cubicBezTo>
                <a:cubicBezTo>
                  <a:pt x="198" y="70"/>
                  <a:pt x="199" y="69"/>
                  <a:pt x="198" y="69"/>
                </a:cubicBezTo>
                <a:close/>
                <a:moveTo>
                  <a:pt x="199" y="67"/>
                </a:moveTo>
                <a:cubicBezTo>
                  <a:pt x="198" y="67"/>
                  <a:pt x="197" y="68"/>
                  <a:pt x="196" y="69"/>
                </a:cubicBezTo>
                <a:cubicBezTo>
                  <a:pt x="196" y="69"/>
                  <a:pt x="198" y="68"/>
                  <a:pt x="199" y="68"/>
                </a:cubicBezTo>
                <a:cubicBezTo>
                  <a:pt x="199" y="67"/>
                  <a:pt x="199" y="67"/>
                  <a:pt x="199" y="67"/>
                </a:cubicBezTo>
                <a:close/>
                <a:moveTo>
                  <a:pt x="202" y="89"/>
                </a:moveTo>
                <a:cubicBezTo>
                  <a:pt x="203" y="89"/>
                  <a:pt x="205" y="88"/>
                  <a:pt x="203" y="88"/>
                </a:cubicBezTo>
                <a:cubicBezTo>
                  <a:pt x="202" y="89"/>
                  <a:pt x="203" y="89"/>
                  <a:pt x="202" y="89"/>
                </a:cubicBezTo>
                <a:close/>
                <a:moveTo>
                  <a:pt x="63" y="224"/>
                </a:moveTo>
                <a:cubicBezTo>
                  <a:pt x="62" y="224"/>
                  <a:pt x="61" y="226"/>
                  <a:pt x="62" y="226"/>
                </a:cubicBezTo>
                <a:cubicBezTo>
                  <a:pt x="63" y="226"/>
                  <a:pt x="63" y="224"/>
                  <a:pt x="63" y="224"/>
                </a:cubicBezTo>
                <a:close/>
                <a:moveTo>
                  <a:pt x="25" y="298"/>
                </a:moveTo>
                <a:cubicBezTo>
                  <a:pt x="25" y="298"/>
                  <a:pt x="24" y="300"/>
                  <a:pt x="24" y="302"/>
                </a:cubicBezTo>
                <a:cubicBezTo>
                  <a:pt x="25" y="301"/>
                  <a:pt x="24" y="300"/>
                  <a:pt x="25" y="299"/>
                </a:cubicBezTo>
                <a:cubicBezTo>
                  <a:pt x="25" y="299"/>
                  <a:pt x="25" y="299"/>
                  <a:pt x="25" y="298"/>
                </a:cubicBezTo>
                <a:close/>
                <a:moveTo>
                  <a:pt x="51" y="260"/>
                </a:moveTo>
                <a:cubicBezTo>
                  <a:pt x="51" y="261"/>
                  <a:pt x="50" y="261"/>
                  <a:pt x="50" y="263"/>
                </a:cubicBezTo>
                <a:cubicBezTo>
                  <a:pt x="51" y="262"/>
                  <a:pt x="51" y="261"/>
                  <a:pt x="51" y="260"/>
                </a:cubicBezTo>
                <a:close/>
                <a:moveTo>
                  <a:pt x="71" y="226"/>
                </a:moveTo>
                <a:cubicBezTo>
                  <a:pt x="71" y="225"/>
                  <a:pt x="69" y="227"/>
                  <a:pt x="69" y="228"/>
                </a:cubicBezTo>
                <a:cubicBezTo>
                  <a:pt x="70" y="228"/>
                  <a:pt x="70" y="226"/>
                  <a:pt x="71" y="226"/>
                </a:cubicBezTo>
                <a:close/>
                <a:moveTo>
                  <a:pt x="81" y="201"/>
                </a:moveTo>
                <a:cubicBezTo>
                  <a:pt x="81" y="202"/>
                  <a:pt x="83" y="200"/>
                  <a:pt x="83" y="199"/>
                </a:cubicBezTo>
                <a:cubicBezTo>
                  <a:pt x="83" y="198"/>
                  <a:pt x="81" y="201"/>
                  <a:pt x="81" y="201"/>
                </a:cubicBezTo>
                <a:close/>
                <a:moveTo>
                  <a:pt x="66" y="221"/>
                </a:moveTo>
                <a:cubicBezTo>
                  <a:pt x="65" y="222"/>
                  <a:pt x="65" y="222"/>
                  <a:pt x="65" y="222"/>
                </a:cubicBezTo>
                <a:cubicBezTo>
                  <a:pt x="64" y="223"/>
                  <a:pt x="65" y="222"/>
                  <a:pt x="65" y="223"/>
                </a:cubicBezTo>
                <a:cubicBezTo>
                  <a:pt x="65" y="223"/>
                  <a:pt x="66" y="222"/>
                  <a:pt x="66" y="221"/>
                </a:cubicBezTo>
                <a:close/>
                <a:moveTo>
                  <a:pt x="67" y="222"/>
                </a:moveTo>
                <a:cubicBezTo>
                  <a:pt x="66" y="222"/>
                  <a:pt x="66" y="223"/>
                  <a:pt x="66" y="223"/>
                </a:cubicBezTo>
                <a:cubicBezTo>
                  <a:pt x="67" y="223"/>
                  <a:pt x="65" y="225"/>
                  <a:pt x="66" y="225"/>
                </a:cubicBezTo>
                <a:cubicBezTo>
                  <a:pt x="68" y="223"/>
                  <a:pt x="66" y="223"/>
                  <a:pt x="67" y="222"/>
                </a:cubicBezTo>
                <a:close/>
                <a:moveTo>
                  <a:pt x="76" y="210"/>
                </a:moveTo>
                <a:cubicBezTo>
                  <a:pt x="75" y="211"/>
                  <a:pt x="74" y="212"/>
                  <a:pt x="74" y="213"/>
                </a:cubicBezTo>
                <a:cubicBezTo>
                  <a:pt x="73" y="213"/>
                  <a:pt x="72" y="216"/>
                  <a:pt x="70" y="217"/>
                </a:cubicBezTo>
                <a:cubicBezTo>
                  <a:pt x="71" y="218"/>
                  <a:pt x="69" y="219"/>
                  <a:pt x="69" y="220"/>
                </a:cubicBezTo>
                <a:cubicBezTo>
                  <a:pt x="68" y="221"/>
                  <a:pt x="67" y="221"/>
                  <a:pt x="67" y="222"/>
                </a:cubicBezTo>
                <a:cubicBezTo>
                  <a:pt x="68" y="222"/>
                  <a:pt x="69" y="221"/>
                  <a:pt x="69" y="220"/>
                </a:cubicBezTo>
                <a:cubicBezTo>
                  <a:pt x="70" y="219"/>
                  <a:pt x="69" y="221"/>
                  <a:pt x="69" y="221"/>
                </a:cubicBezTo>
                <a:cubicBezTo>
                  <a:pt x="69" y="221"/>
                  <a:pt x="71" y="218"/>
                  <a:pt x="72" y="216"/>
                </a:cubicBezTo>
                <a:cubicBezTo>
                  <a:pt x="73" y="216"/>
                  <a:pt x="72" y="216"/>
                  <a:pt x="74" y="215"/>
                </a:cubicBezTo>
                <a:cubicBezTo>
                  <a:pt x="75" y="213"/>
                  <a:pt x="74" y="212"/>
                  <a:pt x="76" y="210"/>
                </a:cubicBezTo>
                <a:close/>
                <a:moveTo>
                  <a:pt x="80" y="226"/>
                </a:moveTo>
                <a:cubicBezTo>
                  <a:pt x="79" y="227"/>
                  <a:pt x="78" y="227"/>
                  <a:pt x="78" y="229"/>
                </a:cubicBezTo>
                <a:cubicBezTo>
                  <a:pt x="79" y="228"/>
                  <a:pt x="80" y="226"/>
                  <a:pt x="80" y="226"/>
                </a:cubicBezTo>
                <a:close/>
                <a:moveTo>
                  <a:pt x="83" y="204"/>
                </a:moveTo>
                <a:cubicBezTo>
                  <a:pt x="83" y="203"/>
                  <a:pt x="84" y="202"/>
                  <a:pt x="84" y="202"/>
                </a:cubicBezTo>
                <a:cubicBezTo>
                  <a:pt x="84" y="201"/>
                  <a:pt x="84" y="202"/>
                  <a:pt x="85" y="200"/>
                </a:cubicBezTo>
                <a:cubicBezTo>
                  <a:pt x="84" y="200"/>
                  <a:pt x="83" y="202"/>
                  <a:pt x="83" y="204"/>
                </a:cubicBezTo>
                <a:cubicBezTo>
                  <a:pt x="82" y="205"/>
                  <a:pt x="81" y="205"/>
                  <a:pt x="80" y="206"/>
                </a:cubicBezTo>
                <a:cubicBezTo>
                  <a:pt x="81" y="206"/>
                  <a:pt x="81" y="205"/>
                  <a:pt x="80" y="205"/>
                </a:cubicBezTo>
                <a:cubicBezTo>
                  <a:pt x="82" y="204"/>
                  <a:pt x="83" y="202"/>
                  <a:pt x="83" y="201"/>
                </a:cubicBezTo>
                <a:cubicBezTo>
                  <a:pt x="82" y="201"/>
                  <a:pt x="82" y="203"/>
                  <a:pt x="81" y="204"/>
                </a:cubicBezTo>
                <a:cubicBezTo>
                  <a:pt x="80" y="205"/>
                  <a:pt x="80" y="205"/>
                  <a:pt x="80" y="205"/>
                </a:cubicBezTo>
                <a:cubicBezTo>
                  <a:pt x="78" y="207"/>
                  <a:pt x="76" y="210"/>
                  <a:pt x="77" y="211"/>
                </a:cubicBezTo>
                <a:cubicBezTo>
                  <a:pt x="76" y="211"/>
                  <a:pt x="76" y="211"/>
                  <a:pt x="76" y="210"/>
                </a:cubicBezTo>
                <a:cubicBezTo>
                  <a:pt x="75" y="212"/>
                  <a:pt x="76" y="212"/>
                  <a:pt x="76" y="212"/>
                </a:cubicBezTo>
                <a:cubicBezTo>
                  <a:pt x="77" y="210"/>
                  <a:pt x="77" y="211"/>
                  <a:pt x="78" y="211"/>
                </a:cubicBezTo>
                <a:cubicBezTo>
                  <a:pt x="79" y="208"/>
                  <a:pt x="81" y="207"/>
                  <a:pt x="82" y="205"/>
                </a:cubicBezTo>
                <a:cubicBezTo>
                  <a:pt x="82" y="205"/>
                  <a:pt x="82" y="205"/>
                  <a:pt x="83" y="204"/>
                </a:cubicBezTo>
                <a:close/>
                <a:moveTo>
                  <a:pt x="86" y="219"/>
                </a:moveTo>
                <a:cubicBezTo>
                  <a:pt x="84" y="219"/>
                  <a:pt x="84" y="221"/>
                  <a:pt x="83" y="221"/>
                </a:cubicBezTo>
                <a:cubicBezTo>
                  <a:pt x="83" y="222"/>
                  <a:pt x="85" y="220"/>
                  <a:pt x="86" y="219"/>
                </a:cubicBezTo>
                <a:close/>
                <a:moveTo>
                  <a:pt x="88" y="195"/>
                </a:moveTo>
                <a:cubicBezTo>
                  <a:pt x="87" y="196"/>
                  <a:pt x="86" y="198"/>
                  <a:pt x="85" y="199"/>
                </a:cubicBezTo>
                <a:cubicBezTo>
                  <a:pt x="86" y="199"/>
                  <a:pt x="86" y="199"/>
                  <a:pt x="86" y="199"/>
                </a:cubicBezTo>
                <a:cubicBezTo>
                  <a:pt x="86" y="198"/>
                  <a:pt x="87" y="197"/>
                  <a:pt x="88" y="197"/>
                </a:cubicBezTo>
                <a:lnTo>
                  <a:pt x="88" y="195"/>
                </a:lnTo>
                <a:close/>
                <a:moveTo>
                  <a:pt x="92" y="191"/>
                </a:moveTo>
                <a:cubicBezTo>
                  <a:pt x="92" y="192"/>
                  <a:pt x="91" y="193"/>
                  <a:pt x="90" y="194"/>
                </a:cubicBezTo>
                <a:cubicBezTo>
                  <a:pt x="91" y="193"/>
                  <a:pt x="92" y="192"/>
                  <a:pt x="92" y="191"/>
                </a:cubicBezTo>
                <a:close/>
                <a:moveTo>
                  <a:pt x="96" y="207"/>
                </a:moveTo>
                <a:cubicBezTo>
                  <a:pt x="96" y="207"/>
                  <a:pt x="95" y="208"/>
                  <a:pt x="94" y="209"/>
                </a:cubicBezTo>
                <a:cubicBezTo>
                  <a:pt x="95" y="209"/>
                  <a:pt x="96" y="208"/>
                  <a:pt x="96" y="207"/>
                </a:cubicBezTo>
                <a:close/>
                <a:moveTo>
                  <a:pt x="97" y="185"/>
                </a:moveTo>
                <a:cubicBezTo>
                  <a:pt x="96" y="187"/>
                  <a:pt x="95" y="187"/>
                  <a:pt x="94" y="189"/>
                </a:cubicBezTo>
                <a:cubicBezTo>
                  <a:pt x="92" y="190"/>
                  <a:pt x="92" y="190"/>
                  <a:pt x="92" y="190"/>
                </a:cubicBezTo>
                <a:cubicBezTo>
                  <a:pt x="92" y="191"/>
                  <a:pt x="92" y="191"/>
                  <a:pt x="91" y="192"/>
                </a:cubicBezTo>
                <a:cubicBezTo>
                  <a:pt x="92" y="192"/>
                  <a:pt x="93" y="190"/>
                  <a:pt x="94" y="190"/>
                </a:cubicBezTo>
                <a:cubicBezTo>
                  <a:pt x="94" y="191"/>
                  <a:pt x="93" y="191"/>
                  <a:pt x="92" y="192"/>
                </a:cubicBezTo>
                <a:cubicBezTo>
                  <a:pt x="93" y="192"/>
                  <a:pt x="94" y="191"/>
                  <a:pt x="95" y="190"/>
                </a:cubicBezTo>
                <a:cubicBezTo>
                  <a:pt x="95" y="189"/>
                  <a:pt x="95" y="189"/>
                  <a:pt x="94" y="189"/>
                </a:cubicBezTo>
                <a:cubicBezTo>
                  <a:pt x="95" y="188"/>
                  <a:pt x="96" y="187"/>
                  <a:pt x="97" y="186"/>
                </a:cubicBezTo>
                <a:cubicBezTo>
                  <a:pt x="98" y="185"/>
                  <a:pt x="97" y="186"/>
                  <a:pt x="97" y="185"/>
                </a:cubicBezTo>
                <a:close/>
                <a:moveTo>
                  <a:pt x="100" y="183"/>
                </a:moveTo>
                <a:cubicBezTo>
                  <a:pt x="100" y="182"/>
                  <a:pt x="98" y="184"/>
                  <a:pt x="98" y="185"/>
                </a:cubicBezTo>
                <a:cubicBezTo>
                  <a:pt x="99" y="184"/>
                  <a:pt x="99" y="184"/>
                  <a:pt x="100" y="183"/>
                </a:cubicBezTo>
                <a:close/>
                <a:moveTo>
                  <a:pt x="102" y="199"/>
                </a:moveTo>
                <a:cubicBezTo>
                  <a:pt x="101" y="200"/>
                  <a:pt x="100" y="201"/>
                  <a:pt x="100" y="201"/>
                </a:cubicBezTo>
                <a:cubicBezTo>
                  <a:pt x="101" y="201"/>
                  <a:pt x="102" y="199"/>
                  <a:pt x="102" y="199"/>
                </a:cubicBezTo>
                <a:close/>
                <a:moveTo>
                  <a:pt x="108" y="174"/>
                </a:moveTo>
                <a:cubicBezTo>
                  <a:pt x="107" y="175"/>
                  <a:pt x="106" y="176"/>
                  <a:pt x="105" y="177"/>
                </a:cubicBezTo>
                <a:cubicBezTo>
                  <a:pt x="105" y="179"/>
                  <a:pt x="107" y="176"/>
                  <a:pt x="108" y="174"/>
                </a:cubicBezTo>
                <a:close/>
                <a:moveTo>
                  <a:pt x="110" y="172"/>
                </a:moveTo>
                <a:cubicBezTo>
                  <a:pt x="109" y="172"/>
                  <a:pt x="109" y="173"/>
                  <a:pt x="108" y="174"/>
                </a:cubicBezTo>
                <a:cubicBezTo>
                  <a:pt x="109" y="173"/>
                  <a:pt x="110" y="172"/>
                  <a:pt x="110" y="172"/>
                </a:cubicBezTo>
                <a:close/>
                <a:moveTo>
                  <a:pt x="111" y="167"/>
                </a:moveTo>
                <a:cubicBezTo>
                  <a:pt x="111" y="166"/>
                  <a:pt x="109" y="168"/>
                  <a:pt x="109" y="169"/>
                </a:cubicBezTo>
                <a:cubicBezTo>
                  <a:pt x="110" y="169"/>
                  <a:pt x="110" y="167"/>
                  <a:pt x="111" y="167"/>
                </a:cubicBezTo>
                <a:close/>
                <a:moveTo>
                  <a:pt x="112" y="170"/>
                </a:moveTo>
                <a:cubicBezTo>
                  <a:pt x="112" y="171"/>
                  <a:pt x="112" y="171"/>
                  <a:pt x="112" y="171"/>
                </a:cubicBezTo>
                <a:cubicBezTo>
                  <a:pt x="112" y="171"/>
                  <a:pt x="112" y="170"/>
                  <a:pt x="113" y="170"/>
                </a:cubicBezTo>
                <a:cubicBezTo>
                  <a:pt x="113" y="169"/>
                  <a:pt x="113" y="169"/>
                  <a:pt x="112" y="170"/>
                </a:cubicBezTo>
                <a:close/>
                <a:moveTo>
                  <a:pt x="114" y="167"/>
                </a:moveTo>
                <a:cubicBezTo>
                  <a:pt x="114" y="167"/>
                  <a:pt x="113" y="167"/>
                  <a:pt x="113" y="168"/>
                </a:cubicBezTo>
                <a:cubicBezTo>
                  <a:pt x="113" y="168"/>
                  <a:pt x="113" y="168"/>
                  <a:pt x="113" y="168"/>
                </a:cubicBezTo>
                <a:cubicBezTo>
                  <a:pt x="112" y="168"/>
                  <a:pt x="112" y="169"/>
                  <a:pt x="112" y="169"/>
                </a:cubicBezTo>
                <a:cubicBezTo>
                  <a:pt x="113" y="169"/>
                  <a:pt x="114" y="168"/>
                  <a:pt x="114" y="167"/>
                </a:cubicBezTo>
                <a:close/>
                <a:moveTo>
                  <a:pt x="116" y="184"/>
                </a:moveTo>
                <a:cubicBezTo>
                  <a:pt x="115" y="185"/>
                  <a:pt x="115" y="186"/>
                  <a:pt x="114" y="187"/>
                </a:cubicBezTo>
                <a:cubicBezTo>
                  <a:pt x="113" y="187"/>
                  <a:pt x="116" y="186"/>
                  <a:pt x="116" y="184"/>
                </a:cubicBezTo>
                <a:close/>
                <a:moveTo>
                  <a:pt x="126" y="152"/>
                </a:moveTo>
                <a:cubicBezTo>
                  <a:pt x="125" y="153"/>
                  <a:pt x="123" y="154"/>
                  <a:pt x="121" y="156"/>
                </a:cubicBezTo>
                <a:cubicBezTo>
                  <a:pt x="123" y="155"/>
                  <a:pt x="124" y="154"/>
                  <a:pt x="126" y="152"/>
                </a:cubicBezTo>
                <a:close/>
                <a:moveTo>
                  <a:pt x="127" y="173"/>
                </a:moveTo>
                <a:cubicBezTo>
                  <a:pt x="126" y="174"/>
                  <a:pt x="124" y="176"/>
                  <a:pt x="124" y="177"/>
                </a:cubicBezTo>
                <a:cubicBezTo>
                  <a:pt x="125" y="176"/>
                  <a:pt x="126" y="175"/>
                  <a:pt x="127" y="173"/>
                </a:cubicBezTo>
                <a:close/>
                <a:moveTo>
                  <a:pt x="132" y="151"/>
                </a:moveTo>
                <a:cubicBezTo>
                  <a:pt x="131" y="152"/>
                  <a:pt x="131" y="152"/>
                  <a:pt x="131" y="153"/>
                </a:cubicBezTo>
                <a:cubicBezTo>
                  <a:pt x="132" y="152"/>
                  <a:pt x="133" y="151"/>
                  <a:pt x="132" y="151"/>
                </a:cubicBezTo>
                <a:close/>
                <a:moveTo>
                  <a:pt x="137" y="141"/>
                </a:moveTo>
                <a:cubicBezTo>
                  <a:pt x="136" y="142"/>
                  <a:pt x="135" y="142"/>
                  <a:pt x="135" y="143"/>
                </a:cubicBezTo>
                <a:cubicBezTo>
                  <a:pt x="136" y="142"/>
                  <a:pt x="137" y="142"/>
                  <a:pt x="138" y="142"/>
                </a:cubicBezTo>
                <a:cubicBezTo>
                  <a:pt x="138" y="140"/>
                  <a:pt x="138" y="141"/>
                  <a:pt x="137" y="141"/>
                </a:cubicBezTo>
                <a:close/>
                <a:moveTo>
                  <a:pt x="158" y="123"/>
                </a:moveTo>
                <a:cubicBezTo>
                  <a:pt x="157" y="123"/>
                  <a:pt x="156" y="124"/>
                  <a:pt x="155" y="125"/>
                </a:cubicBezTo>
                <a:cubicBezTo>
                  <a:pt x="156" y="125"/>
                  <a:pt x="157" y="124"/>
                  <a:pt x="158" y="123"/>
                </a:cubicBezTo>
                <a:close/>
                <a:moveTo>
                  <a:pt x="166" y="121"/>
                </a:moveTo>
                <a:cubicBezTo>
                  <a:pt x="165" y="122"/>
                  <a:pt x="164" y="123"/>
                  <a:pt x="163" y="124"/>
                </a:cubicBezTo>
                <a:cubicBezTo>
                  <a:pt x="164" y="124"/>
                  <a:pt x="164" y="124"/>
                  <a:pt x="164" y="124"/>
                </a:cubicBezTo>
                <a:cubicBezTo>
                  <a:pt x="165" y="123"/>
                  <a:pt x="165" y="123"/>
                  <a:pt x="165" y="123"/>
                </a:cubicBezTo>
                <a:cubicBezTo>
                  <a:pt x="164" y="123"/>
                  <a:pt x="166" y="122"/>
                  <a:pt x="166" y="121"/>
                </a:cubicBezTo>
                <a:close/>
                <a:moveTo>
                  <a:pt x="234" y="56"/>
                </a:moveTo>
                <a:cubicBezTo>
                  <a:pt x="236" y="55"/>
                  <a:pt x="237" y="55"/>
                  <a:pt x="236" y="56"/>
                </a:cubicBezTo>
                <a:cubicBezTo>
                  <a:pt x="237" y="56"/>
                  <a:pt x="237" y="56"/>
                  <a:pt x="237" y="56"/>
                </a:cubicBezTo>
                <a:cubicBezTo>
                  <a:pt x="237" y="56"/>
                  <a:pt x="237" y="55"/>
                  <a:pt x="238" y="55"/>
                </a:cubicBezTo>
                <a:cubicBezTo>
                  <a:pt x="236" y="55"/>
                  <a:pt x="236" y="55"/>
                  <a:pt x="234" y="56"/>
                </a:cubicBezTo>
                <a:close/>
                <a:moveTo>
                  <a:pt x="222" y="63"/>
                </a:moveTo>
                <a:cubicBezTo>
                  <a:pt x="222" y="63"/>
                  <a:pt x="220" y="64"/>
                  <a:pt x="219" y="64"/>
                </a:cubicBezTo>
                <a:cubicBezTo>
                  <a:pt x="219" y="65"/>
                  <a:pt x="221" y="64"/>
                  <a:pt x="222" y="63"/>
                </a:cubicBezTo>
                <a:close/>
                <a:moveTo>
                  <a:pt x="214" y="58"/>
                </a:moveTo>
                <a:cubicBezTo>
                  <a:pt x="214" y="59"/>
                  <a:pt x="214" y="59"/>
                  <a:pt x="214" y="59"/>
                </a:cubicBezTo>
                <a:cubicBezTo>
                  <a:pt x="215" y="58"/>
                  <a:pt x="215" y="58"/>
                  <a:pt x="216" y="58"/>
                </a:cubicBezTo>
                <a:cubicBezTo>
                  <a:pt x="217" y="57"/>
                  <a:pt x="217" y="57"/>
                  <a:pt x="217" y="56"/>
                </a:cubicBezTo>
                <a:cubicBezTo>
                  <a:pt x="216" y="57"/>
                  <a:pt x="215" y="58"/>
                  <a:pt x="214" y="58"/>
                </a:cubicBezTo>
                <a:close/>
                <a:moveTo>
                  <a:pt x="213" y="67"/>
                </a:moveTo>
                <a:cubicBezTo>
                  <a:pt x="214" y="67"/>
                  <a:pt x="215" y="66"/>
                  <a:pt x="216" y="65"/>
                </a:cubicBezTo>
                <a:cubicBezTo>
                  <a:pt x="215" y="66"/>
                  <a:pt x="213" y="67"/>
                  <a:pt x="212" y="67"/>
                </a:cubicBezTo>
                <a:cubicBezTo>
                  <a:pt x="211" y="69"/>
                  <a:pt x="214" y="67"/>
                  <a:pt x="213" y="67"/>
                </a:cubicBezTo>
                <a:close/>
                <a:moveTo>
                  <a:pt x="213" y="59"/>
                </a:moveTo>
                <a:cubicBezTo>
                  <a:pt x="212" y="59"/>
                  <a:pt x="211" y="60"/>
                  <a:pt x="210" y="61"/>
                </a:cubicBezTo>
                <a:cubicBezTo>
                  <a:pt x="211" y="60"/>
                  <a:pt x="212" y="60"/>
                  <a:pt x="213" y="59"/>
                </a:cubicBezTo>
                <a:close/>
                <a:moveTo>
                  <a:pt x="210" y="60"/>
                </a:moveTo>
                <a:cubicBezTo>
                  <a:pt x="211" y="59"/>
                  <a:pt x="210" y="59"/>
                  <a:pt x="211" y="59"/>
                </a:cubicBezTo>
                <a:cubicBezTo>
                  <a:pt x="212" y="58"/>
                  <a:pt x="211" y="59"/>
                  <a:pt x="212" y="59"/>
                </a:cubicBezTo>
                <a:cubicBezTo>
                  <a:pt x="214" y="58"/>
                  <a:pt x="213" y="57"/>
                  <a:pt x="214" y="56"/>
                </a:cubicBezTo>
                <a:cubicBezTo>
                  <a:pt x="213" y="57"/>
                  <a:pt x="211" y="58"/>
                  <a:pt x="210" y="59"/>
                </a:cubicBezTo>
                <a:cubicBezTo>
                  <a:pt x="210" y="59"/>
                  <a:pt x="209" y="60"/>
                  <a:pt x="210" y="60"/>
                </a:cubicBezTo>
                <a:close/>
                <a:moveTo>
                  <a:pt x="208" y="66"/>
                </a:moveTo>
                <a:cubicBezTo>
                  <a:pt x="209" y="65"/>
                  <a:pt x="211" y="65"/>
                  <a:pt x="212" y="64"/>
                </a:cubicBezTo>
                <a:cubicBezTo>
                  <a:pt x="211" y="64"/>
                  <a:pt x="208" y="66"/>
                  <a:pt x="208" y="66"/>
                </a:cubicBezTo>
                <a:close/>
                <a:moveTo>
                  <a:pt x="205" y="63"/>
                </a:moveTo>
                <a:cubicBezTo>
                  <a:pt x="206" y="63"/>
                  <a:pt x="207" y="62"/>
                  <a:pt x="208" y="62"/>
                </a:cubicBezTo>
                <a:cubicBezTo>
                  <a:pt x="208" y="62"/>
                  <a:pt x="207" y="62"/>
                  <a:pt x="207" y="62"/>
                </a:cubicBezTo>
                <a:cubicBezTo>
                  <a:pt x="207" y="62"/>
                  <a:pt x="206" y="63"/>
                  <a:pt x="205" y="63"/>
                </a:cubicBezTo>
                <a:close/>
                <a:moveTo>
                  <a:pt x="202" y="74"/>
                </a:moveTo>
                <a:cubicBezTo>
                  <a:pt x="200" y="75"/>
                  <a:pt x="200" y="75"/>
                  <a:pt x="200" y="75"/>
                </a:cubicBezTo>
                <a:cubicBezTo>
                  <a:pt x="199" y="76"/>
                  <a:pt x="201" y="76"/>
                  <a:pt x="200" y="76"/>
                </a:cubicBezTo>
                <a:cubicBezTo>
                  <a:pt x="202" y="75"/>
                  <a:pt x="202" y="75"/>
                  <a:pt x="202" y="74"/>
                </a:cubicBezTo>
                <a:close/>
                <a:moveTo>
                  <a:pt x="203" y="73"/>
                </a:moveTo>
                <a:cubicBezTo>
                  <a:pt x="204" y="72"/>
                  <a:pt x="203" y="73"/>
                  <a:pt x="202" y="73"/>
                </a:cubicBezTo>
                <a:cubicBezTo>
                  <a:pt x="202" y="74"/>
                  <a:pt x="201" y="74"/>
                  <a:pt x="199" y="75"/>
                </a:cubicBezTo>
                <a:cubicBezTo>
                  <a:pt x="201" y="75"/>
                  <a:pt x="202" y="73"/>
                  <a:pt x="203" y="73"/>
                </a:cubicBezTo>
                <a:close/>
                <a:moveTo>
                  <a:pt x="205" y="63"/>
                </a:moveTo>
                <a:cubicBezTo>
                  <a:pt x="203" y="64"/>
                  <a:pt x="202" y="65"/>
                  <a:pt x="201" y="66"/>
                </a:cubicBezTo>
                <a:cubicBezTo>
                  <a:pt x="200" y="67"/>
                  <a:pt x="200" y="67"/>
                  <a:pt x="200" y="67"/>
                </a:cubicBezTo>
                <a:cubicBezTo>
                  <a:pt x="202" y="65"/>
                  <a:pt x="203" y="65"/>
                  <a:pt x="205" y="63"/>
                </a:cubicBezTo>
                <a:close/>
                <a:moveTo>
                  <a:pt x="208" y="73"/>
                </a:moveTo>
                <a:cubicBezTo>
                  <a:pt x="208" y="72"/>
                  <a:pt x="208" y="72"/>
                  <a:pt x="208" y="72"/>
                </a:cubicBezTo>
                <a:cubicBezTo>
                  <a:pt x="208" y="72"/>
                  <a:pt x="207" y="72"/>
                  <a:pt x="207" y="73"/>
                </a:cubicBezTo>
                <a:cubicBezTo>
                  <a:pt x="206" y="74"/>
                  <a:pt x="206" y="74"/>
                  <a:pt x="205" y="75"/>
                </a:cubicBezTo>
                <a:cubicBezTo>
                  <a:pt x="206" y="75"/>
                  <a:pt x="206" y="74"/>
                  <a:pt x="207" y="74"/>
                </a:cubicBezTo>
                <a:cubicBezTo>
                  <a:pt x="208" y="73"/>
                  <a:pt x="206" y="73"/>
                  <a:pt x="208" y="73"/>
                </a:cubicBezTo>
                <a:cubicBezTo>
                  <a:pt x="208" y="73"/>
                  <a:pt x="208" y="73"/>
                  <a:pt x="208" y="73"/>
                </a:cubicBezTo>
                <a:close/>
                <a:moveTo>
                  <a:pt x="212" y="69"/>
                </a:moveTo>
                <a:cubicBezTo>
                  <a:pt x="212" y="69"/>
                  <a:pt x="212" y="70"/>
                  <a:pt x="213" y="69"/>
                </a:cubicBezTo>
                <a:cubicBezTo>
                  <a:pt x="214" y="68"/>
                  <a:pt x="214" y="68"/>
                  <a:pt x="216" y="67"/>
                </a:cubicBezTo>
                <a:cubicBezTo>
                  <a:pt x="217" y="66"/>
                  <a:pt x="218" y="65"/>
                  <a:pt x="218" y="65"/>
                </a:cubicBezTo>
                <a:cubicBezTo>
                  <a:pt x="217" y="65"/>
                  <a:pt x="215" y="66"/>
                  <a:pt x="216" y="66"/>
                </a:cubicBezTo>
                <a:cubicBezTo>
                  <a:pt x="215" y="67"/>
                  <a:pt x="215" y="67"/>
                  <a:pt x="215" y="67"/>
                </a:cubicBezTo>
                <a:cubicBezTo>
                  <a:pt x="214" y="67"/>
                  <a:pt x="215" y="67"/>
                  <a:pt x="214" y="67"/>
                </a:cubicBezTo>
                <a:cubicBezTo>
                  <a:pt x="213" y="68"/>
                  <a:pt x="213" y="68"/>
                  <a:pt x="213" y="69"/>
                </a:cubicBezTo>
                <a:cubicBezTo>
                  <a:pt x="212" y="69"/>
                  <a:pt x="212" y="69"/>
                  <a:pt x="212" y="68"/>
                </a:cubicBezTo>
                <a:cubicBezTo>
                  <a:pt x="210" y="69"/>
                  <a:pt x="208" y="71"/>
                  <a:pt x="205" y="72"/>
                </a:cubicBezTo>
                <a:cubicBezTo>
                  <a:pt x="206" y="73"/>
                  <a:pt x="210" y="71"/>
                  <a:pt x="212" y="69"/>
                </a:cubicBezTo>
                <a:close/>
                <a:moveTo>
                  <a:pt x="222" y="76"/>
                </a:moveTo>
                <a:cubicBezTo>
                  <a:pt x="218" y="78"/>
                  <a:pt x="214" y="81"/>
                  <a:pt x="210" y="83"/>
                </a:cubicBezTo>
                <a:cubicBezTo>
                  <a:pt x="211" y="83"/>
                  <a:pt x="211" y="83"/>
                  <a:pt x="212" y="82"/>
                </a:cubicBezTo>
                <a:cubicBezTo>
                  <a:pt x="212" y="82"/>
                  <a:pt x="211" y="83"/>
                  <a:pt x="212" y="84"/>
                </a:cubicBezTo>
                <a:cubicBezTo>
                  <a:pt x="212" y="84"/>
                  <a:pt x="213" y="83"/>
                  <a:pt x="213" y="83"/>
                </a:cubicBezTo>
                <a:cubicBezTo>
                  <a:pt x="214" y="82"/>
                  <a:pt x="213" y="83"/>
                  <a:pt x="213" y="82"/>
                </a:cubicBezTo>
                <a:cubicBezTo>
                  <a:pt x="215" y="81"/>
                  <a:pt x="214" y="82"/>
                  <a:pt x="215" y="82"/>
                </a:cubicBezTo>
                <a:cubicBezTo>
                  <a:pt x="215" y="81"/>
                  <a:pt x="216" y="81"/>
                  <a:pt x="216" y="80"/>
                </a:cubicBezTo>
                <a:cubicBezTo>
                  <a:pt x="215" y="80"/>
                  <a:pt x="215" y="81"/>
                  <a:pt x="214" y="81"/>
                </a:cubicBezTo>
                <a:cubicBezTo>
                  <a:pt x="215" y="80"/>
                  <a:pt x="216" y="80"/>
                  <a:pt x="217" y="79"/>
                </a:cubicBezTo>
                <a:cubicBezTo>
                  <a:pt x="219" y="78"/>
                  <a:pt x="218" y="79"/>
                  <a:pt x="220" y="78"/>
                </a:cubicBezTo>
                <a:cubicBezTo>
                  <a:pt x="220" y="78"/>
                  <a:pt x="219" y="78"/>
                  <a:pt x="219" y="78"/>
                </a:cubicBezTo>
                <a:cubicBezTo>
                  <a:pt x="219" y="77"/>
                  <a:pt x="221" y="78"/>
                  <a:pt x="222" y="76"/>
                </a:cubicBezTo>
                <a:close/>
                <a:moveTo>
                  <a:pt x="225" y="75"/>
                </a:moveTo>
                <a:cubicBezTo>
                  <a:pt x="224" y="75"/>
                  <a:pt x="222" y="77"/>
                  <a:pt x="224" y="76"/>
                </a:cubicBezTo>
                <a:cubicBezTo>
                  <a:pt x="223" y="76"/>
                  <a:pt x="225" y="75"/>
                  <a:pt x="225" y="75"/>
                </a:cubicBezTo>
                <a:close/>
                <a:moveTo>
                  <a:pt x="228" y="73"/>
                </a:moveTo>
                <a:cubicBezTo>
                  <a:pt x="227" y="73"/>
                  <a:pt x="226" y="74"/>
                  <a:pt x="225" y="75"/>
                </a:cubicBezTo>
                <a:cubicBezTo>
                  <a:pt x="226" y="75"/>
                  <a:pt x="226" y="75"/>
                  <a:pt x="226" y="75"/>
                </a:cubicBezTo>
                <a:cubicBezTo>
                  <a:pt x="227" y="74"/>
                  <a:pt x="229" y="73"/>
                  <a:pt x="228" y="73"/>
                </a:cubicBezTo>
                <a:close/>
                <a:moveTo>
                  <a:pt x="232" y="57"/>
                </a:moveTo>
                <a:cubicBezTo>
                  <a:pt x="229" y="58"/>
                  <a:pt x="226" y="61"/>
                  <a:pt x="223" y="61"/>
                </a:cubicBezTo>
                <a:cubicBezTo>
                  <a:pt x="224" y="62"/>
                  <a:pt x="223" y="62"/>
                  <a:pt x="222" y="63"/>
                </a:cubicBezTo>
                <a:cubicBezTo>
                  <a:pt x="224" y="63"/>
                  <a:pt x="225" y="61"/>
                  <a:pt x="225" y="62"/>
                </a:cubicBezTo>
                <a:cubicBezTo>
                  <a:pt x="226" y="61"/>
                  <a:pt x="225" y="62"/>
                  <a:pt x="225" y="62"/>
                </a:cubicBezTo>
                <a:cubicBezTo>
                  <a:pt x="227" y="60"/>
                  <a:pt x="230" y="58"/>
                  <a:pt x="232" y="57"/>
                </a:cubicBezTo>
                <a:close/>
                <a:moveTo>
                  <a:pt x="238" y="58"/>
                </a:moveTo>
                <a:cubicBezTo>
                  <a:pt x="238" y="57"/>
                  <a:pt x="235" y="59"/>
                  <a:pt x="234" y="60"/>
                </a:cubicBezTo>
                <a:cubicBezTo>
                  <a:pt x="234" y="60"/>
                  <a:pt x="237" y="59"/>
                  <a:pt x="238" y="58"/>
                </a:cubicBezTo>
                <a:close/>
                <a:moveTo>
                  <a:pt x="240" y="55"/>
                </a:moveTo>
                <a:cubicBezTo>
                  <a:pt x="238" y="56"/>
                  <a:pt x="236" y="57"/>
                  <a:pt x="235" y="57"/>
                </a:cubicBezTo>
                <a:cubicBezTo>
                  <a:pt x="235" y="58"/>
                  <a:pt x="234" y="58"/>
                  <a:pt x="234" y="58"/>
                </a:cubicBezTo>
                <a:cubicBezTo>
                  <a:pt x="235" y="58"/>
                  <a:pt x="238" y="57"/>
                  <a:pt x="240" y="55"/>
                </a:cubicBezTo>
                <a:close/>
                <a:moveTo>
                  <a:pt x="244" y="64"/>
                </a:moveTo>
                <a:cubicBezTo>
                  <a:pt x="243" y="64"/>
                  <a:pt x="242" y="65"/>
                  <a:pt x="241" y="65"/>
                </a:cubicBezTo>
                <a:cubicBezTo>
                  <a:pt x="243" y="65"/>
                  <a:pt x="243" y="65"/>
                  <a:pt x="242" y="66"/>
                </a:cubicBezTo>
                <a:cubicBezTo>
                  <a:pt x="244" y="66"/>
                  <a:pt x="244" y="65"/>
                  <a:pt x="244" y="64"/>
                </a:cubicBezTo>
                <a:close/>
                <a:moveTo>
                  <a:pt x="245" y="51"/>
                </a:moveTo>
                <a:cubicBezTo>
                  <a:pt x="243" y="51"/>
                  <a:pt x="242" y="53"/>
                  <a:pt x="240" y="53"/>
                </a:cubicBezTo>
                <a:cubicBezTo>
                  <a:pt x="240" y="55"/>
                  <a:pt x="243" y="52"/>
                  <a:pt x="245" y="51"/>
                </a:cubicBezTo>
                <a:close/>
                <a:moveTo>
                  <a:pt x="252" y="40"/>
                </a:moveTo>
                <a:cubicBezTo>
                  <a:pt x="253" y="40"/>
                  <a:pt x="255" y="39"/>
                  <a:pt x="256" y="38"/>
                </a:cubicBezTo>
                <a:cubicBezTo>
                  <a:pt x="255" y="38"/>
                  <a:pt x="255" y="38"/>
                  <a:pt x="254" y="38"/>
                </a:cubicBezTo>
                <a:cubicBezTo>
                  <a:pt x="253" y="38"/>
                  <a:pt x="254" y="37"/>
                  <a:pt x="255" y="37"/>
                </a:cubicBezTo>
                <a:cubicBezTo>
                  <a:pt x="251" y="38"/>
                  <a:pt x="254" y="39"/>
                  <a:pt x="252" y="40"/>
                </a:cubicBezTo>
                <a:close/>
                <a:moveTo>
                  <a:pt x="248" y="41"/>
                </a:moveTo>
                <a:cubicBezTo>
                  <a:pt x="248" y="42"/>
                  <a:pt x="250" y="41"/>
                  <a:pt x="250" y="40"/>
                </a:cubicBezTo>
                <a:cubicBezTo>
                  <a:pt x="249" y="40"/>
                  <a:pt x="249" y="41"/>
                  <a:pt x="248" y="41"/>
                </a:cubicBezTo>
                <a:close/>
                <a:moveTo>
                  <a:pt x="248" y="42"/>
                </a:moveTo>
                <a:cubicBezTo>
                  <a:pt x="249" y="41"/>
                  <a:pt x="250" y="41"/>
                  <a:pt x="251" y="40"/>
                </a:cubicBezTo>
                <a:cubicBezTo>
                  <a:pt x="250" y="40"/>
                  <a:pt x="249" y="41"/>
                  <a:pt x="248" y="42"/>
                </a:cubicBezTo>
                <a:close/>
                <a:moveTo>
                  <a:pt x="254" y="47"/>
                </a:moveTo>
                <a:cubicBezTo>
                  <a:pt x="253" y="47"/>
                  <a:pt x="250" y="49"/>
                  <a:pt x="248" y="49"/>
                </a:cubicBezTo>
                <a:cubicBezTo>
                  <a:pt x="248" y="51"/>
                  <a:pt x="252" y="48"/>
                  <a:pt x="254" y="47"/>
                </a:cubicBezTo>
                <a:close/>
                <a:moveTo>
                  <a:pt x="254" y="48"/>
                </a:moveTo>
                <a:cubicBezTo>
                  <a:pt x="253" y="48"/>
                  <a:pt x="252" y="49"/>
                  <a:pt x="252" y="50"/>
                </a:cubicBezTo>
                <a:cubicBezTo>
                  <a:pt x="253" y="49"/>
                  <a:pt x="254" y="49"/>
                  <a:pt x="254" y="48"/>
                </a:cubicBezTo>
                <a:close/>
                <a:moveTo>
                  <a:pt x="256" y="39"/>
                </a:moveTo>
                <a:cubicBezTo>
                  <a:pt x="257" y="39"/>
                  <a:pt x="255" y="40"/>
                  <a:pt x="256" y="39"/>
                </a:cubicBezTo>
                <a:cubicBezTo>
                  <a:pt x="254" y="40"/>
                  <a:pt x="255" y="40"/>
                  <a:pt x="254" y="41"/>
                </a:cubicBezTo>
                <a:cubicBezTo>
                  <a:pt x="255" y="41"/>
                  <a:pt x="256" y="40"/>
                  <a:pt x="256" y="39"/>
                </a:cubicBezTo>
                <a:close/>
                <a:moveTo>
                  <a:pt x="267" y="43"/>
                </a:moveTo>
                <a:cubicBezTo>
                  <a:pt x="267" y="42"/>
                  <a:pt x="266" y="43"/>
                  <a:pt x="268" y="41"/>
                </a:cubicBezTo>
                <a:cubicBezTo>
                  <a:pt x="266" y="42"/>
                  <a:pt x="266" y="43"/>
                  <a:pt x="264" y="43"/>
                </a:cubicBezTo>
                <a:cubicBezTo>
                  <a:pt x="263" y="45"/>
                  <a:pt x="266" y="43"/>
                  <a:pt x="267" y="43"/>
                </a:cubicBezTo>
                <a:close/>
                <a:moveTo>
                  <a:pt x="260" y="36"/>
                </a:moveTo>
                <a:cubicBezTo>
                  <a:pt x="259" y="36"/>
                  <a:pt x="258" y="37"/>
                  <a:pt x="258" y="38"/>
                </a:cubicBezTo>
                <a:cubicBezTo>
                  <a:pt x="258" y="38"/>
                  <a:pt x="259" y="37"/>
                  <a:pt x="260" y="36"/>
                </a:cubicBezTo>
                <a:close/>
                <a:moveTo>
                  <a:pt x="264" y="54"/>
                </a:moveTo>
                <a:cubicBezTo>
                  <a:pt x="264" y="55"/>
                  <a:pt x="263" y="55"/>
                  <a:pt x="262" y="55"/>
                </a:cubicBezTo>
                <a:cubicBezTo>
                  <a:pt x="263" y="56"/>
                  <a:pt x="263" y="56"/>
                  <a:pt x="261" y="57"/>
                </a:cubicBezTo>
                <a:cubicBezTo>
                  <a:pt x="263" y="57"/>
                  <a:pt x="266" y="54"/>
                  <a:pt x="264" y="54"/>
                </a:cubicBezTo>
                <a:close/>
                <a:moveTo>
                  <a:pt x="266" y="45"/>
                </a:moveTo>
                <a:cubicBezTo>
                  <a:pt x="265" y="45"/>
                  <a:pt x="264" y="46"/>
                  <a:pt x="264" y="46"/>
                </a:cubicBezTo>
                <a:cubicBezTo>
                  <a:pt x="264" y="46"/>
                  <a:pt x="265" y="46"/>
                  <a:pt x="266" y="45"/>
                </a:cubicBezTo>
                <a:close/>
                <a:moveTo>
                  <a:pt x="269" y="42"/>
                </a:moveTo>
                <a:cubicBezTo>
                  <a:pt x="267" y="43"/>
                  <a:pt x="265" y="44"/>
                  <a:pt x="263" y="44"/>
                </a:cubicBezTo>
                <a:cubicBezTo>
                  <a:pt x="262" y="45"/>
                  <a:pt x="263" y="45"/>
                  <a:pt x="262" y="45"/>
                </a:cubicBezTo>
                <a:cubicBezTo>
                  <a:pt x="264" y="45"/>
                  <a:pt x="268" y="44"/>
                  <a:pt x="269" y="42"/>
                </a:cubicBezTo>
                <a:close/>
                <a:moveTo>
                  <a:pt x="275" y="39"/>
                </a:moveTo>
                <a:cubicBezTo>
                  <a:pt x="273" y="39"/>
                  <a:pt x="272" y="40"/>
                  <a:pt x="272" y="41"/>
                </a:cubicBezTo>
                <a:cubicBezTo>
                  <a:pt x="273" y="41"/>
                  <a:pt x="274" y="40"/>
                  <a:pt x="275" y="39"/>
                </a:cubicBezTo>
                <a:close/>
                <a:moveTo>
                  <a:pt x="287" y="37"/>
                </a:moveTo>
                <a:cubicBezTo>
                  <a:pt x="286" y="37"/>
                  <a:pt x="285" y="37"/>
                  <a:pt x="285" y="37"/>
                </a:cubicBezTo>
                <a:cubicBezTo>
                  <a:pt x="284" y="38"/>
                  <a:pt x="286" y="37"/>
                  <a:pt x="287" y="37"/>
                </a:cubicBezTo>
                <a:close/>
                <a:moveTo>
                  <a:pt x="292" y="32"/>
                </a:moveTo>
                <a:cubicBezTo>
                  <a:pt x="291" y="32"/>
                  <a:pt x="291" y="32"/>
                  <a:pt x="291" y="32"/>
                </a:cubicBezTo>
                <a:cubicBezTo>
                  <a:pt x="291" y="33"/>
                  <a:pt x="288" y="33"/>
                  <a:pt x="287" y="34"/>
                </a:cubicBezTo>
                <a:cubicBezTo>
                  <a:pt x="287" y="34"/>
                  <a:pt x="284" y="35"/>
                  <a:pt x="282" y="36"/>
                </a:cubicBezTo>
                <a:cubicBezTo>
                  <a:pt x="285" y="35"/>
                  <a:pt x="283" y="36"/>
                  <a:pt x="285" y="36"/>
                </a:cubicBezTo>
                <a:cubicBezTo>
                  <a:pt x="287" y="35"/>
                  <a:pt x="287" y="35"/>
                  <a:pt x="287" y="35"/>
                </a:cubicBezTo>
                <a:cubicBezTo>
                  <a:pt x="287" y="35"/>
                  <a:pt x="286" y="35"/>
                  <a:pt x="287" y="35"/>
                </a:cubicBezTo>
                <a:cubicBezTo>
                  <a:pt x="288" y="34"/>
                  <a:pt x="289" y="34"/>
                  <a:pt x="291" y="34"/>
                </a:cubicBezTo>
                <a:cubicBezTo>
                  <a:pt x="290" y="33"/>
                  <a:pt x="291" y="33"/>
                  <a:pt x="292" y="32"/>
                </a:cubicBezTo>
                <a:close/>
                <a:moveTo>
                  <a:pt x="294" y="32"/>
                </a:moveTo>
                <a:cubicBezTo>
                  <a:pt x="293" y="34"/>
                  <a:pt x="293" y="33"/>
                  <a:pt x="291" y="33"/>
                </a:cubicBezTo>
                <a:cubicBezTo>
                  <a:pt x="291" y="34"/>
                  <a:pt x="291" y="34"/>
                  <a:pt x="291" y="34"/>
                </a:cubicBezTo>
                <a:cubicBezTo>
                  <a:pt x="292" y="34"/>
                  <a:pt x="296" y="32"/>
                  <a:pt x="294" y="32"/>
                </a:cubicBezTo>
                <a:close/>
                <a:moveTo>
                  <a:pt x="297" y="30"/>
                </a:moveTo>
                <a:cubicBezTo>
                  <a:pt x="297" y="31"/>
                  <a:pt x="296" y="31"/>
                  <a:pt x="295" y="32"/>
                </a:cubicBezTo>
                <a:cubicBezTo>
                  <a:pt x="296" y="32"/>
                  <a:pt x="296" y="32"/>
                  <a:pt x="297" y="32"/>
                </a:cubicBezTo>
                <a:cubicBezTo>
                  <a:pt x="298" y="31"/>
                  <a:pt x="299" y="30"/>
                  <a:pt x="297" y="30"/>
                </a:cubicBezTo>
                <a:close/>
                <a:moveTo>
                  <a:pt x="306" y="30"/>
                </a:moveTo>
                <a:cubicBezTo>
                  <a:pt x="305" y="30"/>
                  <a:pt x="304" y="31"/>
                  <a:pt x="303" y="31"/>
                </a:cubicBezTo>
                <a:cubicBezTo>
                  <a:pt x="304" y="31"/>
                  <a:pt x="305" y="31"/>
                  <a:pt x="306" y="30"/>
                </a:cubicBezTo>
                <a:close/>
                <a:moveTo>
                  <a:pt x="324" y="12"/>
                </a:moveTo>
                <a:cubicBezTo>
                  <a:pt x="326" y="12"/>
                  <a:pt x="327" y="12"/>
                  <a:pt x="329" y="11"/>
                </a:cubicBezTo>
                <a:cubicBezTo>
                  <a:pt x="327" y="11"/>
                  <a:pt x="326" y="12"/>
                  <a:pt x="324" y="12"/>
                </a:cubicBezTo>
                <a:close/>
                <a:moveTo>
                  <a:pt x="318" y="16"/>
                </a:moveTo>
                <a:cubicBezTo>
                  <a:pt x="319" y="16"/>
                  <a:pt x="320" y="15"/>
                  <a:pt x="321" y="15"/>
                </a:cubicBezTo>
                <a:cubicBezTo>
                  <a:pt x="320" y="15"/>
                  <a:pt x="319" y="15"/>
                  <a:pt x="318" y="16"/>
                </a:cubicBezTo>
                <a:close/>
                <a:moveTo>
                  <a:pt x="323" y="23"/>
                </a:moveTo>
                <a:cubicBezTo>
                  <a:pt x="321" y="24"/>
                  <a:pt x="322" y="25"/>
                  <a:pt x="320" y="25"/>
                </a:cubicBezTo>
                <a:cubicBezTo>
                  <a:pt x="320" y="26"/>
                  <a:pt x="325" y="24"/>
                  <a:pt x="323" y="23"/>
                </a:cubicBezTo>
                <a:close/>
                <a:moveTo>
                  <a:pt x="332" y="11"/>
                </a:moveTo>
                <a:cubicBezTo>
                  <a:pt x="331" y="11"/>
                  <a:pt x="331" y="11"/>
                  <a:pt x="331" y="12"/>
                </a:cubicBezTo>
                <a:cubicBezTo>
                  <a:pt x="329" y="12"/>
                  <a:pt x="333" y="10"/>
                  <a:pt x="331" y="10"/>
                </a:cubicBezTo>
                <a:cubicBezTo>
                  <a:pt x="330" y="11"/>
                  <a:pt x="329" y="11"/>
                  <a:pt x="330" y="12"/>
                </a:cubicBezTo>
                <a:cubicBezTo>
                  <a:pt x="329" y="12"/>
                  <a:pt x="328" y="11"/>
                  <a:pt x="327" y="12"/>
                </a:cubicBezTo>
                <a:cubicBezTo>
                  <a:pt x="326" y="12"/>
                  <a:pt x="322" y="13"/>
                  <a:pt x="322" y="14"/>
                </a:cubicBezTo>
                <a:cubicBezTo>
                  <a:pt x="322" y="14"/>
                  <a:pt x="325" y="13"/>
                  <a:pt x="326" y="13"/>
                </a:cubicBezTo>
                <a:cubicBezTo>
                  <a:pt x="325" y="15"/>
                  <a:pt x="332" y="11"/>
                  <a:pt x="334" y="11"/>
                </a:cubicBezTo>
                <a:cubicBezTo>
                  <a:pt x="334" y="11"/>
                  <a:pt x="332" y="11"/>
                  <a:pt x="332" y="11"/>
                </a:cubicBezTo>
                <a:close/>
                <a:moveTo>
                  <a:pt x="335" y="9"/>
                </a:moveTo>
                <a:cubicBezTo>
                  <a:pt x="334" y="10"/>
                  <a:pt x="332" y="10"/>
                  <a:pt x="333" y="10"/>
                </a:cubicBezTo>
                <a:cubicBezTo>
                  <a:pt x="334" y="10"/>
                  <a:pt x="334" y="9"/>
                  <a:pt x="336" y="9"/>
                </a:cubicBezTo>
                <a:cubicBezTo>
                  <a:pt x="336" y="9"/>
                  <a:pt x="336" y="9"/>
                  <a:pt x="335" y="9"/>
                </a:cubicBezTo>
                <a:close/>
                <a:moveTo>
                  <a:pt x="337" y="8"/>
                </a:moveTo>
                <a:cubicBezTo>
                  <a:pt x="337" y="8"/>
                  <a:pt x="338" y="8"/>
                  <a:pt x="338" y="8"/>
                </a:cubicBezTo>
                <a:cubicBezTo>
                  <a:pt x="339" y="7"/>
                  <a:pt x="339" y="8"/>
                  <a:pt x="339" y="8"/>
                </a:cubicBezTo>
                <a:cubicBezTo>
                  <a:pt x="340" y="7"/>
                  <a:pt x="340" y="7"/>
                  <a:pt x="339" y="7"/>
                </a:cubicBezTo>
                <a:lnTo>
                  <a:pt x="337" y="8"/>
                </a:lnTo>
                <a:close/>
                <a:moveTo>
                  <a:pt x="344" y="9"/>
                </a:moveTo>
                <a:cubicBezTo>
                  <a:pt x="343" y="8"/>
                  <a:pt x="342" y="9"/>
                  <a:pt x="342" y="9"/>
                </a:cubicBezTo>
                <a:cubicBezTo>
                  <a:pt x="341" y="10"/>
                  <a:pt x="343" y="9"/>
                  <a:pt x="344" y="9"/>
                </a:cubicBezTo>
                <a:close/>
                <a:moveTo>
                  <a:pt x="356" y="6"/>
                </a:moveTo>
                <a:cubicBezTo>
                  <a:pt x="356" y="6"/>
                  <a:pt x="356" y="6"/>
                  <a:pt x="356" y="6"/>
                </a:cubicBezTo>
                <a:cubicBezTo>
                  <a:pt x="355" y="6"/>
                  <a:pt x="354" y="7"/>
                  <a:pt x="354" y="6"/>
                </a:cubicBezTo>
                <a:cubicBezTo>
                  <a:pt x="353" y="7"/>
                  <a:pt x="353" y="7"/>
                  <a:pt x="352" y="7"/>
                </a:cubicBezTo>
                <a:cubicBezTo>
                  <a:pt x="353" y="7"/>
                  <a:pt x="355" y="7"/>
                  <a:pt x="357" y="7"/>
                </a:cubicBezTo>
                <a:cubicBezTo>
                  <a:pt x="358" y="6"/>
                  <a:pt x="358" y="5"/>
                  <a:pt x="356" y="6"/>
                </a:cubicBezTo>
                <a:close/>
                <a:moveTo>
                  <a:pt x="366" y="5"/>
                </a:moveTo>
                <a:cubicBezTo>
                  <a:pt x="365" y="5"/>
                  <a:pt x="364" y="5"/>
                  <a:pt x="363" y="6"/>
                </a:cubicBezTo>
                <a:cubicBezTo>
                  <a:pt x="363" y="6"/>
                  <a:pt x="363" y="6"/>
                  <a:pt x="363" y="6"/>
                </a:cubicBezTo>
                <a:cubicBezTo>
                  <a:pt x="364" y="6"/>
                  <a:pt x="365" y="6"/>
                  <a:pt x="366" y="5"/>
                </a:cubicBezTo>
                <a:close/>
                <a:moveTo>
                  <a:pt x="375" y="3"/>
                </a:moveTo>
                <a:cubicBezTo>
                  <a:pt x="376" y="3"/>
                  <a:pt x="377" y="3"/>
                  <a:pt x="378" y="3"/>
                </a:cubicBezTo>
                <a:cubicBezTo>
                  <a:pt x="378" y="2"/>
                  <a:pt x="375" y="3"/>
                  <a:pt x="373" y="3"/>
                </a:cubicBezTo>
                <a:cubicBezTo>
                  <a:pt x="373" y="4"/>
                  <a:pt x="374" y="4"/>
                  <a:pt x="375" y="4"/>
                </a:cubicBezTo>
                <a:cubicBezTo>
                  <a:pt x="375" y="4"/>
                  <a:pt x="376" y="4"/>
                  <a:pt x="377" y="3"/>
                </a:cubicBezTo>
                <a:cubicBezTo>
                  <a:pt x="376" y="3"/>
                  <a:pt x="376" y="3"/>
                  <a:pt x="375" y="3"/>
                </a:cubicBezTo>
                <a:close/>
                <a:moveTo>
                  <a:pt x="379" y="3"/>
                </a:moveTo>
                <a:cubicBezTo>
                  <a:pt x="381" y="3"/>
                  <a:pt x="383" y="2"/>
                  <a:pt x="385" y="2"/>
                </a:cubicBezTo>
                <a:cubicBezTo>
                  <a:pt x="385" y="2"/>
                  <a:pt x="384" y="2"/>
                  <a:pt x="384" y="2"/>
                </a:cubicBezTo>
                <a:cubicBezTo>
                  <a:pt x="383" y="2"/>
                  <a:pt x="383" y="2"/>
                  <a:pt x="383" y="2"/>
                </a:cubicBezTo>
                <a:cubicBezTo>
                  <a:pt x="382" y="2"/>
                  <a:pt x="381" y="2"/>
                  <a:pt x="379" y="3"/>
                </a:cubicBezTo>
                <a:close/>
                <a:moveTo>
                  <a:pt x="381" y="3"/>
                </a:moveTo>
                <a:cubicBezTo>
                  <a:pt x="379" y="3"/>
                  <a:pt x="381" y="4"/>
                  <a:pt x="380" y="4"/>
                </a:cubicBezTo>
                <a:cubicBezTo>
                  <a:pt x="381" y="4"/>
                  <a:pt x="381" y="4"/>
                  <a:pt x="381" y="4"/>
                </a:cubicBezTo>
                <a:cubicBezTo>
                  <a:pt x="382" y="4"/>
                  <a:pt x="382" y="3"/>
                  <a:pt x="381" y="3"/>
                </a:cubicBezTo>
                <a:close/>
                <a:moveTo>
                  <a:pt x="388" y="3"/>
                </a:moveTo>
                <a:cubicBezTo>
                  <a:pt x="388" y="3"/>
                  <a:pt x="387" y="3"/>
                  <a:pt x="388" y="2"/>
                </a:cubicBezTo>
                <a:cubicBezTo>
                  <a:pt x="386" y="2"/>
                  <a:pt x="385" y="3"/>
                  <a:pt x="384" y="2"/>
                </a:cubicBezTo>
                <a:cubicBezTo>
                  <a:pt x="383" y="3"/>
                  <a:pt x="383" y="3"/>
                  <a:pt x="382" y="3"/>
                </a:cubicBezTo>
                <a:cubicBezTo>
                  <a:pt x="384" y="4"/>
                  <a:pt x="386" y="4"/>
                  <a:pt x="388" y="3"/>
                </a:cubicBezTo>
                <a:close/>
                <a:moveTo>
                  <a:pt x="392" y="1"/>
                </a:moveTo>
                <a:cubicBezTo>
                  <a:pt x="391" y="1"/>
                  <a:pt x="392" y="1"/>
                  <a:pt x="391" y="1"/>
                </a:cubicBezTo>
                <a:cubicBezTo>
                  <a:pt x="391" y="1"/>
                  <a:pt x="391" y="1"/>
                  <a:pt x="390" y="1"/>
                </a:cubicBezTo>
                <a:cubicBezTo>
                  <a:pt x="390" y="2"/>
                  <a:pt x="390" y="1"/>
                  <a:pt x="388" y="2"/>
                </a:cubicBezTo>
                <a:cubicBezTo>
                  <a:pt x="389" y="2"/>
                  <a:pt x="389" y="2"/>
                  <a:pt x="389" y="2"/>
                </a:cubicBezTo>
                <a:cubicBezTo>
                  <a:pt x="390" y="2"/>
                  <a:pt x="390" y="2"/>
                  <a:pt x="390" y="2"/>
                </a:cubicBezTo>
                <a:cubicBezTo>
                  <a:pt x="390" y="2"/>
                  <a:pt x="391" y="2"/>
                  <a:pt x="391" y="2"/>
                </a:cubicBezTo>
                <a:cubicBezTo>
                  <a:pt x="392" y="2"/>
                  <a:pt x="393" y="1"/>
                  <a:pt x="392" y="1"/>
                </a:cubicBezTo>
                <a:close/>
                <a:moveTo>
                  <a:pt x="399" y="2"/>
                </a:moveTo>
                <a:cubicBezTo>
                  <a:pt x="397" y="2"/>
                  <a:pt x="396" y="2"/>
                  <a:pt x="395" y="2"/>
                </a:cubicBezTo>
                <a:cubicBezTo>
                  <a:pt x="395" y="3"/>
                  <a:pt x="397" y="3"/>
                  <a:pt x="399" y="2"/>
                </a:cubicBezTo>
                <a:close/>
                <a:moveTo>
                  <a:pt x="406" y="1"/>
                </a:moveTo>
                <a:cubicBezTo>
                  <a:pt x="405" y="1"/>
                  <a:pt x="404" y="1"/>
                  <a:pt x="403" y="1"/>
                </a:cubicBezTo>
                <a:cubicBezTo>
                  <a:pt x="403" y="1"/>
                  <a:pt x="403" y="1"/>
                  <a:pt x="403" y="1"/>
                </a:cubicBezTo>
                <a:cubicBezTo>
                  <a:pt x="404" y="1"/>
                  <a:pt x="403" y="1"/>
                  <a:pt x="403" y="1"/>
                </a:cubicBezTo>
                <a:cubicBezTo>
                  <a:pt x="404" y="1"/>
                  <a:pt x="405" y="1"/>
                  <a:pt x="406" y="1"/>
                </a:cubicBezTo>
                <a:close/>
                <a:moveTo>
                  <a:pt x="411" y="2"/>
                </a:moveTo>
                <a:cubicBezTo>
                  <a:pt x="411" y="1"/>
                  <a:pt x="408" y="1"/>
                  <a:pt x="407" y="1"/>
                </a:cubicBezTo>
                <a:cubicBezTo>
                  <a:pt x="408" y="2"/>
                  <a:pt x="410" y="1"/>
                  <a:pt x="411" y="2"/>
                </a:cubicBezTo>
                <a:close/>
                <a:moveTo>
                  <a:pt x="411" y="2"/>
                </a:moveTo>
                <a:cubicBezTo>
                  <a:pt x="411" y="2"/>
                  <a:pt x="410" y="2"/>
                  <a:pt x="410" y="2"/>
                </a:cubicBezTo>
                <a:cubicBezTo>
                  <a:pt x="410" y="2"/>
                  <a:pt x="410" y="2"/>
                  <a:pt x="410" y="2"/>
                </a:cubicBezTo>
                <a:cubicBezTo>
                  <a:pt x="411" y="2"/>
                  <a:pt x="411" y="2"/>
                  <a:pt x="412" y="2"/>
                </a:cubicBezTo>
                <a:cubicBezTo>
                  <a:pt x="412" y="2"/>
                  <a:pt x="412" y="2"/>
                  <a:pt x="411" y="2"/>
                </a:cubicBezTo>
                <a:close/>
                <a:moveTo>
                  <a:pt x="418" y="2"/>
                </a:moveTo>
                <a:cubicBezTo>
                  <a:pt x="416" y="2"/>
                  <a:pt x="414" y="2"/>
                  <a:pt x="412" y="2"/>
                </a:cubicBezTo>
                <a:cubicBezTo>
                  <a:pt x="414" y="2"/>
                  <a:pt x="416" y="2"/>
                  <a:pt x="418" y="2"/>
                </a:cubicBezTo>
                <a:close/>
                <a:moveTo>
                  <a:pt x="419" y="1"/>
                </a:moveTo>
                <a:cubicBezTo>
                  <a:pt x="418" y="0"/>
                  <a:pt x="416" y="1"/>
                  <a:pt x="415" y="1"/>
                </a:cubicBezTo>
                <a:cubicBezTo>
                  <a:pt x="416" y="1"/>
                  <a:pt x="418" y="2"/>
                  <a:pt x="419" y="1"/>
                </a:cubicBezTo>
                <a:close/>
                <a:moveTo>
                  <a:pt x="429" y="3"/>
                </a:moveTo>
                <a:cubicBezTo>
                  <a:pt x="428" y="3"/>
                  <a:pt x="428" y="3"/>
                  <a:pt x="428" y="2"/>
                </a:cubicBezTo>
                <a:cubicBezTo>
                  <a:pt x="428" y="3"/>
                  <a:pt x="426" y="3"/>
                  <a:pt x="424" y="3"/>
                </a:cubicBezTo>
                <a:cubicBezTo>
                  <a:pt x="426" y="4"/>
                  <a:pt x="427" y="3"/>
                  <a:pt x="429" y="3"/>
                </a:cubicBezTo>
                <a:close/>
                <a:moveTo>
                  <a:pt x="109" y="202"/>
                </a:moveTo>
                <a:cubicBezTo>
                  <a:pt x="108" y="203"/>
                  <a:pt x="107" y="204"/>
                  <a:pt x="107" y="205"/>
                </a:cubicBezTo>
                <a:cubicBezTo>
                  <a:pt x="108" y="204"/>
                  <a:pt x="109" y="203"/>
                  <a:pt x="109" y="202"/>
                </a:cubicBezTo>
                <a:close/>
                <a:moveTo>
                  <a:pt x="131" y="179"/>
                </a:moveTo>
                <a:cubicBezTo>
                  <a:pt x="130" y="179"/>
                  <a:pt x="130" y="180"/>
                  <a:pt x="130" y="181"/>
                </a:cubicBezTo>
                <a:cubicBezTo>
                  <a:pt x="130" y="181"/>
                  <a:pt x="132" y="179"/>
                  <a:pt x="131" y="179"/>
                </a:cubicBezTo>
                <a:close/>
                <a:moveTo>
                  <a:pt x="139" y="166"/>
                </a:moveTo>
                <a:cubicBezTo>
                  <a:pt x="138" y="166"/>
                  <a:pt x="138" y="167"/>
                  <a:pt x="137" y="168"/>
                </a:cubicBezTo>
                <a:cubicBezTo>
                  <a:pt x="138" y="168"/>
                  <a:pt x="139" y="167"/>
                  <a:pt x="139" y="166"/>
                </a:cubicBezTo>
                <a:close/>
                <a:moveTo>
                  <a:pt x="149" y="157"/>
                </a:moveTo>
                <a:cubicBezTo>
                  <a:pt x="148" y="157"/>
                  <a:pt x="147" y="158"/>
                  <a:pt x="148" y="159"/>
                </a:cubicBezTo>
                <a:cubicBezTo>
                  <a:pt x="148" y="158"/>
                  <a:pt x="149" y="158"/>
                  <a:pt x="149" y="157"/>
                </a:cubicBezTo>
                <a:close/>
                <a:moveTo>
                  <a:pt x="159" y="147"/>
                </a:moveTo>
                <a:cubicBezTo>
                  <a:pt x="159" y="147"/>
                  <a:pt x="158" y="148"/>
                  <a:pt x="158" y="148"/>
                </a:cubicBezTo>
                <a:cubicBezTo>
                  <a:pt x="157" y="149"/>
                  <a:pt x="158" y="149"/>
                  <a:pt x="157" y="150"/>
                </a:cubicBezTo>
                <a:cubicBezTo>
                  <a:pt x="156" y="151"/>
                  <a:pt x="157" y="149"/>
                  <a:pt x="157" y="149"/>
                </a:cubicBezTo>
                <a:cubicBezTo>
                  <a:pt x="155" y="150"/>
                  <a:pt x="154" y="152"/>
                  <a:pt x="153" y="153"/>
                </a:cubicBezTo>
                <a:cubicBezTo>
                  <a:pt x="155" y="152"/>
                  <a:pt x="156" y="152"/>
                  <a:pt x="158" y="151"/>
                </a:cubicBezTo>
                <a:cubicBezTo>
                  <a:pt x="158" y="150"/>
                  <a:pt x="159" y="149"/>
                  <a:pt x="159" y="147"/>
                </a:cubicBezTo>
                <a:close/>
                <a:moveTo>
                  <a:pt x="165" y="142"/>
                </a:moveTo>
                <a:cubicBezTo>
                  <a:pt x="164" y="142"/>
                  <a:pt x="163" y="144"/>
                  <a:pt x="162" y="144"/>
                </a:cubicBezTo>
                <a:cubicBezTo>
                  <a:pt x="162" y="144"/>
                  <a:pt x="163" y="144"/>
                  <a:pt x="163" y="145"/>
                </a:cubicBezTo>
                <a:cubicBezTo>
                  <a:pt x="162" y="145"/>
                  <a:pt x="162" y="145"/>
                  <a:pt x="161" y="145"/>
                </a:cubicBezTo>
                <a:cubicBezTo>
                  <a:pt x="161" y="146"/>
                  <a:pt x="161" y="146"/>
                  <a:pt x="160" y="147"/>
                </a:cubicBezTo>
                <a:cubicBezTo>
                  <a:pt x="162" y="146"/>
                  <a:pt x="163" y="145"/>
                  <a:pt x="164" y="144"/>
                </a:cubicBezTo>
                <a:cubicBezTo>
                  <a:pt x="163" y="144"/>
                  <a:pt x="165" y="143"/>
                  <a:pt x="165" y="142"/>
                </a:cubicBezTo>
                <a:close/>
                <a:moveTo>
                  <a:pt x="174" y="136"/>
                </a:moveTo>
                <a:cubicBezTo>
                  <a:pt x="173" y="136"/>
                  <a:pt x="172" y="136"/>
                  <a:pt x="172" y="137"/>
                </a:cubicBezTo>
                <a:cubicBezTo>
                  <a:pt x="172" y="137"/>
                  <a:pt x="173" y="136"/>
                  <a:pt x="174" y="136"/>
                </a:cubicBezTo>
                <a:close/>
                <a:moveTo>
                  <a:pt x="187" y="126"/>
                </a:moveTo>
                <a:cubicBezTo>
                  <a:pt x="186" y="126"/>
                  <a:pt x="184" y="127"/>
                  <a:pt x="183" y="128"/>
                </a:cubicBezTo>
                <a:cubicBezTo>
                  <a:pt x="185" y="128"/>
                  <a:pt x="186" y="127"/>
                  <a:pt x="187" y="126"/>
                </a:cubicBezTo>
                <a:close/>
                <a:moveTo>
                  <a:pt x="209" y="110"/>
                </a:moveTo>
                <a:cubicBezTo>
                  <a:pt x="209" y="109"/>
                  <a:pt x="208" y="110"/>
                  <a:pt x="208" y="110"/>
                </a:cubicBezTo>
                <a:cubicBezTo>
                  <a:pt x="207" y="111"/>
                  <a:pt x="209" y="111"/>
                  <a:pt x="209" y="110"/>
                </a:cubicBezTo>
                <a:close/>
                <a:moveTo>
                  <a:pt x="301" y="62"/>
                </a:moveTo>
                <a:cubicBezTo>
                  <a:pt x="300" y="62"/>
                  <a:pt x="299" y="63"/>
                  <a:pt x="299" y="63"/>
                </a:cubicBezTo>
                <a:cubicBezTo>
                  <a:pt x="300" y="63"/>
                  <a:pt x="300" y="63"/>
                  <a:pt x="301" y="63"/>
                </a:cubicBezTo>
                <a:cubicBezTo>
                  <a:pt x="301" y="63"/>
                  <a:pt x="302" y="62"/>
                  <a:pt x="301" y="62"/>
                </a:cubicBezTo>
                <a:close/>
                <a:moveTo>
                  <a:pt x="320" y="56"/>
                </a:moveTo>
                <a:cubicBezTo>
                  <a:pt x="320" y="55"/>
                  <a:pt x="318" y="56"/>
                  <a:pt x="317" y="57"/>
                </a:cubicBezTo>
                <a:cubicBezTo>
                  <a:pt x="318" y="57"/>
                  <a:pt x="319" y="56"/>
                  <a:pt x="320" y="56"/>
                </a:cubicBezTo>
                <a:close/>
                <a:moveTo>
                  <a:pt x="399" y="40"/>
                </a:moveTo>
                <a:cubicBezTo>
                  <a:pt x="399" y="41"/>
                  <a:pt x="400" y="41"/>
                  <a:pt x="400" y="41"/>
                </a:cubicBezTo>
                <a:cubicBezTo>
                  <a:pt x="400" y="41"/>
                  <a:pt x="401" y="40"/>
                  <a:pt x="402" y="40"/>
                </a:cubicBezTo>
                <a:cubicBezTo>
                  <a:pt x="403" y="40"/>
                  <a:pt x="400" y="40"/>
                  <a:pt x="399" y="40"/>
                </a:cubicBezTo>
                <a:close/>
                <a:moveTo>
                  <a:pt x="410" y="40"/>
                </a:moveTo>
                <a:cubicBezTo>
                  <a:pt x="409" y="39"/>
                  <a:pt x="406" y="40"/>
                  <a:pt x="404" y="40"/>
                </a:cubicBezTo>
                <a:cubicBezTo>
                  <a:pt x="404" y="41"/>
                  <a:pt x="406" y="40"/>
                  <a:pt x="407" y="40"/>
                </a:cubicBezTo>
                <a:cubicBezTo>
                  <a:pt x="407" y="40"/>
                  <a:pt x="407" y="41"/>
                  <a:pt x="408" y="41"/>
                </a:cubicBezTo>
                <a:cubicBezTo>
                  <a:pt x="409" y="41"/>
                  <a:pt x="408" y="40"/>
                  <a:pt x="410" y="40"/>
                </a:cubicBezTo>
                <a:close/>
                <a:moveTo>
                  <a:pt x="412" y="40"/>
                </a:moveTo>
                <a:cubicBezTo>
                  <a:pt x="412" y="40"/>
                  <a:pt x="413" y="40"/>
                  <a:pt x="414" y="40"/>
                </a:cubicBezTo>
                <a:cubicBezTo>
                  <a:pt x="415" y="39"/>
                  <a:pt x="411" y="39"/>
                  <a:pt x="412" y="40"/>
                </a:cubicBezTo>
                <a:close/>
                <a:moveTo>
                  <a:pt x="439" y="39"/>
                </a:moveTo>
                <a:cubicBezTo>
                  <a:pt x="439" y="38"/>
                  <a:pt x="436" y="39"/>
                  <a:pt x="435" y="39"/>
                </a:cubicBezTo>
                <a:cubicBezTo>
                  <a:pt x="435" y="39"/>
                  <a:pt x="438" y="39"/>
                  <a:pt x="439" y="39"/>
                </a:cubicBezTo>
                <a:close/>
                <a:moveTo>
                  <a:pt x="450" y="3"/>
                </a:moveTo>
                <a:cubicBezTo>
                  <a:pt x="450" y="2"/>
                  <a:pt x="448" y="2"/>
                  <a:pt x="449" y="2"/>
                </a:cubicBezTo>
                <a:cubicBezTo>
                  <a:pt x="448" y="2"/>
                  <a:pt x="448" y="2"/>
                  <a:pt x="447" y="2"/>
                </a:cubicBezTo>
                <a:cubicBezTo>
                  <a:pt x="447" y="2"/>
                  <a:pt x="449" y="3"/>
                  <a:pt x="450" y="3"/>
                </a:cubicBezTo>
                <a:close/>
                <a:moveTo>
                  <a:pt x="450" y="40"/>
                </a:moveTo>
                <a:cubicBezTo>
                  <a:pt x="449" y="39"/>
                  <a:pt x="448" y="39"/>
                  <a:pt x="447" y="40"/>
                </a:cubicBezTo>
                <a:cubicBezTo>
                  <a:pt x="448" y="40"/>
                  <a:pt x="449" y="40"/>
                  <a:pt x="449" y="40"/>
                </a:cubicBezTo>
                <a:cubicBezTo>
                  <a:pt x="450" y="40"/>
                  <a:pt x="450" y="40"/>
                  <a:pt x="450" y="40"/>
                </a:cubicBezTo>
                <a:close/>
                <a:moveTo>
                  <a:pt x="455" y="41"/>
                </a:moveTo>
                <a:cubicBezTo>
                  <a:pt x="456" y="41"/>
                  <a:pt x="456" y="41"/>
                  <a:pt x="456" y="41"/>
                </a:cubicBezTo>
                <a:cubicBezTo>
                  <a:pt x="457" y="41"/>
                  <a:pt x="456" y="40"/>
                  <a:pt x="455" y="41"/>
                </a:cubicBezTo>
                <a:close/>
                <a:moveTo>
                  <a:pt x="472" y="42"/>
                </a:moveTo>
                <a:cubicBezTo>
                  <a:pt x="471" y="42"/>
                  <a:pt x="470" y="42"/>
                  <a:pt x="470" y="42"/>
                </a:cubicBezTo>
                <a:cubicBezTo>
                  <a:pt x="468" y="42"/>
                  <a:pt x="470" y="42"/>
                  <a:pt x="468" y="42"/>
                </a:cubicBezTo>
                <a:cubicBezTo>
                  <a:pt x="468" y="43"/>
                  <a:pt x="469" y="43"/>
                  <a:pt x="470" y="43"/>
                </a:cubicBezTo>
                <a:cubicBezTo>
                  <a:pt x="470" y="43"/>
                  <a:pt x="470" y="43"/>
                  <a:pt x="470" y="42"/>
                </a:cubicBezTo>
                <a:cubicBezTo>
                  <a:pt x="471" y="42"/>
                  <a:pt x="471" y="43"/>
                  <a:pt x="471" y="43"/>
                </a:cubicBezTo>
                <a:cubicBezTo>
                  <a:pt x="472" y="43"/>
                  <a:pt x="471" y="42"/>
                  <a:pt x="472" y="42"/>
                </a:cubicBezTo>
                <a:close/>
                <a:moveTo>
                  <a:pt x="476" y="43"/>
                </a:moveTo>
                <a:cubicBezTo>
                  <a:pt x="474" y="42"/>
                  <a:pt x="474" y="43"/>
                  <a:pt x="475" y="43"/>
                </a:cubicBezTo>
                <a:cubicBezTo>
                  <a:pt x="476" y="43"/>
                  <a:pt x="475" y="43"/>
                  <a:pt x="476" y="43"/>
                </a:cubicBezTo>
                <a:close/>
                <a:moveTo>
                  <a:pt x="478" y="44"/>
                </a:moveTo>
                <a:cubicBezTo>
                  <a:pt x="478" y="44"/>
                  <a:pt x="477" y="44"/>
                  <a:pt x="476" y="44"/>
                </a:cubicBezTo>
                <a:cubicBezTo>
                  <a:pt x="477" y="44"/>
                  <a:pt x="478" y="44"/>
                  <a:pt x="478" y="44"/>
                </a:cubicBezTo>
                <a:close/>
                <a:moveTo>
                  <a:pt x="486" y="45"/>
                </a:moveTo>
                <a:cubicBezTo>
                  <a:pt x="485" y="44"/>
                  <a:pt x="483" y="45"/>
                  <a:pt x="482" y="44"/>
                </a:cubicBezTo>
                <a:cubicBezTo>
                  <a:pt x="481" y="44"/>
                  <a:pt x="484" y="45"/>
                  <a:pt x="482" y="45"/>
                </a:cubicBezTo>
                <a:cubicBezTo>
                  <a:pt x="483" y="45"/>
                  <a:pt x="484" y="45"/>
                  <a:pt x="484" y="46"/>
                </a:cubicBezTo>
                <a:cubicBezTo>
                  <a:pt x="484" y="45"/>
                  <a:pt x="485" y="45"/>
                  <a:pt x="486" y="45"/>
                </a:cubicBezTo>
                <a:close/>
                <a:moveTo>
                  <a:pt x="495" y="10"/>
                </a:moveTo>
                <a:cubicBezTo>
                  <a:pt x="494" y="9"/>
                  <a:pt x="493" y="9"/>
                  <a:pt x="492" y="9"/>
                </a:cubicBezTo>
                <a:cubicBezTo>
                  <a:pt x="491" y="9"/>
                  <a:pt x="494" y="10"/>
                  <a:pt x="495" y="10"/>
                </a:cubicBezTo>
                <a:close/>
                <a:moveTo>
                  <a:pt x="568" y="35"/>
                </a:moveTo>
                <a:cubicBezTo>
                  <a:pt x="567" y="36"/>
                  <a:pt x="569" y="37"/>
                  <a:pt x="570" y="37"/>
                </a:cubicBezTo>
                <a:cubicBezTo>
                  <a:pt x="571" y="37"/>
                  <a:pt x="569" y="36"/>
                  <a:pt x="568" y="35"/>
                </a:cubicBezTo>
                <a:close/>
                <a:moveTo>
                  <a:pt x="587" y="46"/>
                </a:moveTo>
                <a:cubicBezTo>
                  <a:pt x="587" y="45"/>
                  <a:pt x="586" y="45"/>
                  <a:pt x="585" y="44"/>
                </a:cubicBezTo>
                <a:cubicBezTo>
                  <a:pt x="584" y="44"/>
                  <a:pt x="584" y="44"/>
                  <a:pt x="583" y="44"/>
                </a:cubicBezTo>
                <a:cubicBezTo>
                  <a:pt x="583" y="44"/>
                  <a:pt x="583" y="44"/>
                  <a:pt x="583" y="44"/>
                </a:cubicBezTo>
                <a:cubicBezTo>
                  <a:pt x="584" y="45"/>
                  <a:pt x="586" y="46"/>
                  <a:pt x="587" y="46"/>
                </a:cubicBezTo>
                <a:close/>
                <a:moveTo>
                  <a:pt x="592" y="48"/>
                </a:moveTo>
                <a:cubicBezTo>
                  <a:pt x="591" y="49"/>
                  <a:pt x="594" y="49"/>
                  <a:pt x="595" y="51"/>
                </a:cubicBezTo>
                <a:cubicBezTo>
                  <a:pt x="595" y="50"/>
                  <a:pt x="593" y="49"/>
                  <a:pt x="592" y="48"/>
                </a:cubicBezTo>
                <a:close/>
                <a:moveTo>
                  <a:pt x="626" y="71"/>
                </a:moveTo>
                <a:cubicBezTo>
                  <a:pt x="625" y="70"/>
                  <a:pt x="624" y="69"/>
                  <a:pt x="623" y="69"/>
                </a:cubicBezTo>
                <a:cubicBezTo>
                  <a:pt x="624" y="70"/>
                  <a:pt x="623" y="69"/>
                  <a:pt x="623" y="70"/>
                </a:cubicBezTo>
                <a:cubicBezTo>
                  <a:pt x="625" y="70"/>
                  <a:pt x="626" y="71"/>
                  <a:pt x="626" y="71"/>
                </a:cubicBezTo>
                <a:close/>
                <a:moveTo>
                  <a:pt x="627" y="72"/>
                </a:moveTo>
                <a:cubicBezTo>
                  <a:pt x="628" y="73"/>
                  <a:pt x="628" y="73"/>
                  <a:pt x="629" y="74"/>
                </a:cubicBezTo>
                <a:cubicBezTo>
                  <a:pt x="630" y="73"/>
                  <a:pt x="626" y="72"/>
                  <a:pt x="627" y="72"/>
                </a:cubicBezTo>
                <a:close/>
                <a:moveTo>
                  <a:pt x="660" y="99"/>
                </a:moveTo>
                <a:cubicBezTo>
                  <a:pt x="659" y="98"/>
                  <a:pt x="658" y="97"/>
                  <a:pt x="657" y="96"/>
                </a:cubicBezTo>
                <a:cubicBezTo>
                  <a:pt x="658" y="97"/>
                  <a:pt x="658" y="98"/>
                  <a:pt x="660" y="99"/>
                </a:cubicBezTo>
                <a:close/>
                <a:moveTo>
                  <a:pt x="665" y="156"/>
                </a:moveTo>
                <a:cubicBezTo>
                  <a:pt x="664" y="155"/>
                  <a:pt x="663" y="156"/>
                  <a:pt x="662" y="155"/>
                </a:cubicBezTo>
                <a:cubicBezTo>
                  <a:pt x="662" y="155"/>
                  <a:pt x="662" y="155"/>
                  <a:pt x="662" y="155"/>
                </a:cubicBezTo>
                <a:cubicBezTo>
                  <a:pt x="662" y="156"/>
                  <a:pt x="663" y="155"/>
                  <a:pt x="663" y="156"/>
                </a:cubicBezTo>
                <a:cubicBezTo>
                  <a:pt x="664" y="156"/>
                  <a:pt x="664" y="156"/>
                  <a:pt x="664" y="157"/>
                </a:cubicBezTo>
                <a:cubicBezTo>
                  <a:pt x="665" y="158"/>
                  <a:pt x="665" y="157"/>
                  <a:pt x="665" y="156"/>
                </a:cubicBezTo>
                <a:close/>
                <a:moveTo>
                  <a:pt x="667" y="159"/>
                </a:moveTo>
                <a:cubicBezTo>
                  <a:pt x="666" y="157"/>
                  <a:pt x="665" y="157"/>
                  <a:pt x="665" y="157"/>
                </a:cubicBezTo>
                <a:cubicBezTo>
                  <a:pt x="666" y="158"/>
                  <a:pt x="665" y="158"/>
                  <a:pt x="666" y="159"/>
                </a:cubicBezTo>
                <a:cubicBezTo>
                  <a:pt x="669" y="161"/>
                  <a:pt x="664" y="157"/>
                  <a:pt x="667" y="159"/>
                </a:cubicBezTo>
                <a:close/>
                <a:moveTo>
                  <a:pt x="670" y="162"/>
                </a:moveTo>
                <a:cubicBezTo>
                  <a:pt x="669" y="162"/>
                  <a:pt x="669" y="162"/>
                  <a:pt x="668" y="161"/>
                </a:cubicBezTo>
                <a:cubicBezTo>
                  <a:pt x="668" y="162"/>
                  <a:pt x="669" y="163"/>
                  <a:pt x="669" y="163"/>
                </a:cubicBezTo>
                <a:cubicBezTo>
                  <a:pt x="669" y="163"/>
                  <a:pt x="670" y="163"/>
                  <a:pt x="670" y="162"/>
                </a:cubicBezTo>
                <a:close/>
                <a:moveTo>
                  <a:pt x="672" y="165"/>
                </a:moveTo>
                <a:cubicBezTo>
                  <a:pt x="671" y="164"/>
                  <a:pt x="671" y="163"/>
                  <a:pt x="670" y="163"/>
                </a:cubicBezTo>
                <a:cubicBezTo>
                  <a:pt x="671" y="164"/>
                  <a:pt x="671" y="164"/>
                  <a:pt x="670" y="164"/>
                </a:cubicBezTo>
                <a:cubicBezTo>
                  <a:pt x="671" y="164"/>
                  <a:pt x="671" y="164"/>
                  <a:pt x="672" y="165"/>
                </a:cubicBezTo>
                <a:close/>
                <a:moveTo>
                  <a:pt x="700" y="141"/>
                </a:moveTo>
                <a:cubicBezTo>
                  <a:pt x="700" y="143"/>
                  <a:pt x="702" y="143"/>
                  <a:pt x="702" y="144"/>
                </a:cubicBezTo>
                <a:cubicBezTo>
                  <a:pt x="703" y="144"/>
                  <a:pt x="701" y="142"/>
                  <a:pt x="700" y="141"/>
                </a:cubicBezTo>
                <a:close/>
                <a:moveTo>
                  <a:pt x="705" y="149"/>
                </a:moveTo>
                <a:cubicBezTo>
                  <a:pt x="705" y="147"/>
                  <a:pt x="704" y="146"/>
                  <a:pt x="703" y="145"/>
                </a:cubicBezTo>
                <a:cubicBezTo>
                  <a:pt x="703" y="146"/>
                  <a:pt x="705" y="147"/>
                  <a:pt x="705" y="149"/>
                </a:cubicBezTo>
                <a:close/>
                <a:moveTo>
                  <a:pt x="707" y="150"/>
                </a:moveTo>
                <a:cubicBezTo>
                  <a:pt x="707" y="150"/>
                  <a:pt x="707" y="149"/>
                  <a:pt x="706" y="149"/>
                </a:cubicBezTo>
                <a:cubicBezTo>
                  <a:pt x="706" y="150"/>
                  <a:pt x="706" y="150"/>
                  <a:pt x="706" y="150"/>
                </a:cubicBezTo>
                <a:lnTo>
                  <a:pt x="707" y="150"/>
                </a:lnTo>
                <a:close/>
                <a:moveTo>
                  <a:pt x="761" y="292"/>
                </a:moveTo>
                <a:cubicBezTo>
                  <a:pt x="761" y="292"/>
                  <a:pt x="762" y="293"/>
                  <a:pt x="762" y="292"/>
                </a:cubicBezTo>
                <a:cubicBezTo>
                  <a:pt x="761" y="292"/>
                  <a:pt x="761" y="291"/>
                  <a:pt x="761" y="290"/>
                </a:cubicBezTo>
                <a:cubicBezTo>
                  <a:pt x="760" y="291"/>
                  <a:pt x="761" y="292"/>
                  <a:pt x="761" y="292"/>
                </a:cubicBezTo>
                <a:close/>
                <a:moveTo>
                  <a:pt x="740" y="199"/>
                </a:moveTo>
                <a:cubicBezTo>
                  <a:pt x="741" y="201"/>
                  <a:pt x="742" y="203"/>
                  <a:pt x="743" y="203"/>
                </a:cubicBezTo>
                <a:cubicBezTo>
                  <a:pt x="742" y="202"/>
                  <a:pt x="742" y="200"/>
                  <a:pt x="740" y="199"/>
                </a:cubicBezTo>
                <a:close/>
                <a:moveTo>
                  <a:pt x="745" y="252"/>
                </a:moveTo>
                <a:cubicBezTo>
                  <a:pt x="744" y="250"/>
                  <a:pt x="742" y="247"/>
                  <a:pt x="741" y="246"/>
                </a:cubicBezTo>
                <a:cubicBezTo>
                  <a:pt x="740" y="245"/>
                  <a:pt x="740" y="246"/>
                  <a:pt x="740" y="246"/>
                </a:cubicBezTo>
                <a:cubicBezTo>
                  <a:pt x="742" y="248"/>
                  <a:pt x="743" y="250"/>
                  <a:pt x="744" y="252"/>
                </a:cubicBezTo>
                <a:cubicBezTo>
                  <a:pt x="744" y="253"/>
                  <a:pt x="745" y="253"/>
                  <a:pt x="745" y="252"/>
                </a:cubicBezTo>
                <a:close/>
                <a:moveTo>
                  <a:pt x="749" y="260"/>
                </a:moveTo>
                <a:cubicBezTo>
                  <a:pt x="748" y="259"/>
                  <a:pt x="747" y="257"/>
                  <a:pt x="745" y="255"/>
                </a:cubicBezTo>
                <a:cubicBezTo>
                  <a:pt x="746" y="257"/>
                  <a:pt x="747" y="259"/>
                  <a:pt x="748" y="261"/>
                </a:cubicBezTo>
                <a:cubicBezTo>
                  <a:pt x="749" y="261"/>
                  <a:pt x="749" y="261"/>
                  <a:pt x="749" y="260"/>
                </a:cubicBezTo>
                <a:close/>
                <a:moveTo>
                  <a:pt x="754" y="269"/>
                </a:moveTo>
                <a:cubicBezTo>
                  <a:pt x="753" y="266"/>
                  <a:pt x="750" y="264"/>
                  <a:pt x="749" y="262"/>
                </a:cubicBezTo>
                <a:cubicBezTo>
                  <a:pt x="749" y="264"/>
                  <a:pt x="749" y="264"/>
                  <a:pt x="749" y="264"/>
                </a:cubicBezTo>
                <a:cubicBezTo>
                  <a:pt x="751" y="265"/>
                  <a:pt x="752" y="267"/>
                  <a:pt x="754" y="269"/>
                </a:cubicBezTo>
                <a:close/>
                <a:moveTo>
                  <a:pt x="758" y="224"/>
                </a:moveTo>
                <a:cubicBezTo>
                  <a:pt x="758" y="224"/>
                  <a:pt x="758" y="223"/>
                  <a:pt x="757" y="223"/>
                </a:cubicBezTo>
                <a:cubicBezTo>
                  <a:pt x="758" y="225"/>
                  <a:pt x="757" y="225"/>
                  <a:pt x="756" y="223"/>
                </a:cubicBezTo>
                <a:cubicBezTo>
                  <a:pt x="756" y="224"/>
                  <a:pt x="757" y="225"/>
                  <a:pt x="758" y="226"/>
                </a:cubicBezTo>
                <a:cubicBezTo>
                  <a:pt x="757" y="224"/>
                  <a:pt x="759" y="226"/>
                  <a:pt x="758" y="224"/>
                </a:cubicBezTo>
                <a:close/>
                <a:moveTo>
                  <a:pt x="768" y="283"/>
                </a:moveTo>
                <a:cubicBezTo>
                  <a:pt x="768" y="281"/>
                  <a:pt x="767" y="282"/>
                  <a:pt x="766" y="281"/>
                </a:cubicBezTo>
                <a:cubicBezTo>
                  <a:pt x="766" y="282"/>
                  <a:pt x="767" y="283"/>
                  <a:pt x="768" y="283"/>
                </a:cubicBezTo>
                <a:close/>
                <a:moveTo>
                  <a:pt x="768" y="279"/>
                </a:moveTo>
                <a:cubicBezTo>
                  <a:pt x="767" y="279"/>
                  <a:pt x="766" y="278"/>
                  <a:pt x="766" y="277"/>
                </a:cubicBezTo>
                <a:cubicBezTo>
                  <a:pt x="766" y="277"/>
                  <a:pt x="766" y="278"/>
                  <a:pt x="766" y="279"/>
                </a:cubicBezTo>
                <a:cubicBezTo>
                  <a:pt x="766" y="278"/>
                  <a:pt x="767" y="279"/>
                  <a:pt x="768" y="281"/>
                </a:cubicBezTo>
                <a:cubicBezTo>
                  <a:pt x="768" y="280"/>
                  <a:pt x="768" y="280"/>
                  <a:pt x="767" y="280"/>
                </a:cubicBezTo>
                <a:cubicBezTo>
                  <a:pt x="767" y="279"/>
                  <a:pt x="768" y="280"/>
                  <a:pt x="768" y="279"/>
                </a:cubicBezTo>
                <a:close/>
                <a:moveTo>
                  <a:pt x="771" y="260"/>
                </a:moveTo>
                <a:cubicBezTo>
                  <a:pt x="771" y="260"/>
                  <a:pt x="772" y="261"/>
                  <a:pt x="772" y="262"/>
                </a:cubicBezTo>
                <a:cubicBezTo>
                  <a:pt x="772" y="262"/>
                  <a:pt x="772" y="260"/>
                  <a:pt x="771" y="260"/>
                </a:cubicBezTo>
                <a:close/>
                <a:moveTo>
                  <a:pt x="775" y="271"/>
                </a:moveTo>
                <a:cubicBezTo>
                  <a:pt x="775" y="269"/>
                  <a:pt x="774" y="268"/>
                  <a:pt x="773" y="266"/>
                </a:cubicBezTo>
                <a:cubicBezTo>
                  <a:pt x="773" y="268"/>
                  <a:pt x="774" y="269"/>
                  <a:pt x="775" y="271"/>
                </a:cubicBezTo>
                <a:close/>
                <a:moveTo>
                  <a:pt x="777" y="277"/>
                </a:moveTo>
                <a:cubicBezTo>
                  <a:pt x="777" y="276"/>
                  <a:pt x="777" y="275"/>
                  <a:pt x="776" y="275"/>
                </a:cubicBezTo>
                <a:cubicBezTo>
                  <a:pt x="776" y="276"/>
                  <a:pt x="777" y="276"/>
                  <a:pt x="777" y="277"/>
                </a:cubicBezTo>
                <a:close/>
                <a:moveTo>
                  <a:pt x="779" y="276"/>
                </a:moveTo>
                <a:cubicBezTo>
                  <a:pt x="778" y="276"/>
                  <a:pt x="780" y="279"/>
                  <a:pt x="780" y="277"/>
                </a:cubicBezTo>
                <a:cubicBezTo>
                  <a:pt x="779" y="277"/>
                  <a:pt x="779" y="277"/>
                  <a:pt x="779" y="276"/>
                </a:cubicBezTo>
                <a:cubicBezTo>
                  <a:pt x="779" y="276"/>
                  <a:pt x="779" y="276"/>
                  <a:pt x="779" y="276"/>
                </a:cubicBezTo>
                <a:close/>
                <a:moveTo>
                  <a:pt x="782" y="283"/>
                </a:moveTo>
                <a:cubicBezTo>
                  <a:pt x="782" y="284"/>
                  <a:pt x="781" y="285"/>
                  <a:pt x="780" y="284"/>
                </a:cubicBezTo>
                <a:cubicBezTo>
                  <a:pt x="781" y="283"/>
                  <a:pt x="781" y="283"/>
                  <a:pt x="781" y="281"/>
                </a:cubicBezTo>
                <a:cubicBezTo>
                  <a:pt x="780" y="281"/>
                  <a:pt x="780" y="280"/>
                  <a:pt x="780" y="279"/>
                </a:cubicBezTo>
                <a:cubicBezTo>
                  <a:pt x="779" y="278"/>
                  <a:pt x="778" y="277"/>
                  <a:pt x="777" y="275"/>
                </a:cubicBezTo>
                <a:cubicBezTo>
                  <a:pt x="777" y="276"/>
                  <a:pt x="778" y="277"/>
                  <a:pt x="778" y="278"/>
                </a:cubicBezTo>
                <a:cubicBezTo>
                  <a:pt x="778" y="279"/>
                  <a:pt x="778" y="277"/>
                  <a:pt x="777" y="278"/>
                </a:cubicBezTo>
                <a:cubicBezTo>
                  <a:pt x="778" y="280"/>
                  <a:pt x="780" y="282"/>
                  <a:pt x="780" y="285"/>
                </a:cubicBezTo>
                <a:cubicBezTo>
                  <a:pt x="781" y="286"/>
                  <a:pt x="783" y="286"/>
                  <a:pt x="782" y="283"/>
                </a:cubicBezTo>
                <a:close/>
                <a:moveTo>
                  <a:pt x="713" y="312"/>
                </a:moveTo>
                <a:cubicBezTo>
                  <a:pt x="713" y="312"/>
                  <a:pt x="713" y="312"/>
                  <a:pt x="713" y="313"/>
                </a:cubicBezTo>
                <a:cubicBezTo>
                  <a:pt x="713" y="313"/>
                  <a:pt x="713" y="313"/>
                  <a:pt x="713" y="313"/>
                </a:cubicBezTo>
                <a:cubicBezTo>
                  <a:pt x="713" y="312"/>
                  <a:pt x="713" y="312"/>
                  <a:pt x="713" y="312"/>
                </a:cubicBezTo>
                <a:close/>
                <a:moveTo>
                  <a:pt x="694" y="321"/>
                </a:moveTo>
                <a:cubicBezTo>
                  <a:pt x="694" y="321"/>
                  <a:pt x="694" y="321"/>
                  <a:pt x="694" y="321"/>
                </a:cubicBezTo>
                <a:cubicBezTo>
                  <a:pt x="694" y="322"/>
                  <a:pt x="694" y="321"/>
                  <a:pt x="694" y="321"/>
                </a:cubicBezTo>
                <a:close/>
                <a:moveTo>
                  <a:pt x="704" y="332"/>
                </a:moveTo>
                <a:cubicBezTo>
                  <a:pt x="704" y="332"/>
                  <a:pt x="703" y="332"/>
                  <a:pt x="703" y="332"/>
                </a:cubicBezTo>
                <a:cubicBezTo>
                  <a:pt x="703" y="332"/>
                  <a:pt x="703" y="332"/>
                  <a:pt x="703" y="333"/>
                </a:cubicBezTo>
                <a:cubicBezTo>
                  <a:pt x="703" y="333"/>
                  <a:pt x="703" y="332"/>
                  <a:pt x="704" y="332"/>
                </a:cubicBezTo>
                <a:close/>
                <a:moveTo>
                  <a:pt x="704" y="331"/>
                </a:moveTo>
                <a:cubicBezTo>
                  <a:pt x="704" y="331"/>
                  <a:pt x="704" y="331"/>
                  <a:pt x="704" y="331"/>
                </a:cubicBezTo>
                <a:cubicBezTo>
                  <a:pt x="704" y="330"/>
                  <a:pt x="703" y="331"/>
                  <a:pt x="703" y="330"/>
                </a:cubicBezTo>
                <a:cubicBezTo>
                  <a:pt x="702" y="330"/>
                  <a:pt x="701" y="331"/>
                  <a:pt x="702" y="332"/>
                </a:cubicBezTo>
                <a:cubicBezTo>
                  <a:pt x="702" y="331"/>
                  <a:pt x="702" y="331"/>
                  <a:pt x="702" y="331"/>
                </a:cubicBezTo>
                <a:cubicBezTo>
                  <a:pt x="702" y="331"/>
                  <a:pt x="702" y="331"/>
                  <a:pt x="702" y="332"/>
                </a:cubicBezTo>
                <a:cubicBezTo>
                  <a:pt x="703" y="332"/>
                  <a:pt x="703" y="331"/>
                  <a:pt x="703" y="332"/>
                </a:cubicBezTo>
                <a:cubicBezTo>
                  <a:pt x="703" y="332"/>
                  <a:pt x="704" y="332"/>
                  <a:pt x="704" y="332"/>
                </a:cubicBezTo>
                <a:cubicBezTo>
                  <a:pt x="704" y="331"/>
                  <a:pt x="704" y="331"/>
                  <a:pt x="704" y="331"/>
                </a:cubicBezTo>
                <a:close/>
                <a:moveTo>
                  <a:pt x="705" y="331"/>
                </a:moveTo>
                <a:cubicBezTo>
                  <a:pt x="705" y="331"/>
                  <a:pt x="705" y="331"/>
                  <a:pt x="704" y="331"/>
                </a:cubicBezTo>
                <a:cubicBezTo>
                  <a:pt x="704" y="331"/>
                  <a:pt x="704" y="331"/>
                  <a:pt x="705" y="331"/>
                </a:cubicBezTo>
                <a:close/>
                <a:moveTo>
                  <a:pt x="707" y="332"/>
                </a:moveTo>
                <a:cubicBezTo>
                  <a:pt x="706" y="332"/>
                  <a:pt x="706" y="332"/>
                  <a:pt x="705" y="332"/>
                </a:cubicBezTo>
                <a:cubicBezTo>
                  <a:pt x="706" y="332"/>
                  <a:pt x="706" y="332"/>
                  <a:pt x="707" y="332"/>
                </a:cubicBezTo>
                <a:close/>
                <a:moveTo>
                  <a:pt x="708" y="333"/>
                </a:moveTo>
                <a:cubicBezTo>
                  <a:pt x="708" y="333"/>
                  <a:pt x="707" y="333"/>
                  <a:pt x="707" y="333"/>
                </a:cubicBezTo>
                <a:cubicBezTo>
                  <a:pt x="707" y="333"/>
                  <a:pt x="707" y="334"/>
                  <a:pt x="708" y="333"/>
                </a:cubicBezTo>
                <a:close/>
                <a:moveTo>
                  <a:pt x="710" y="321"/>
                </a:moveTo>
                <a:cubicBezTo>
                  <a:pt x="710" y="322"/>
                  <a:pt x="710" y="321"/>
                  <a:pt x="710" y="321"/>
                </a:cubicBezTo>
                <a:cubicBezTo>
                  <a:pt x="710" y="321"/>
                  <a:pt x="710" y="321"/>
                  <a:pt x="710" y="321"/>
                </a:cubicBezTo>
                <a:close/>
                <a:moveTo>
                  <a:pt x="710" y="322"/>
                </a:moveTo>
                <a:cubicBezTo>
                  <a:pt x="710" y="322"/>
                  <a:pt x="710" y="322"/>
                  <a:pt x="710" y="322"/>
                </a:cubicBezTo>
                <a:cubicBezTo>
                  <a:pt x="710" y="322"/>
                  <a:pt x="710" y="322"/>
                  <a:pt x="710" y="322"/>
                </a:cubicBezTo>
                <a:cubicBezTo>
                  <a:pt x="710" y="322"/>
                  <a:pt x="709" y="322"/>
                  <a:pt x="709" y="323"/>
                </a:cubicBezTo>
                <a:cubicBezTo>
                  <a:pt x="710" y="323"/>
                  <a:pt x="710" y="322"/>
                  <a:pt x="710" y="322"/>
                </a:cubicBezTo>
                <a:cubicBezTo>
                  <a:pt x="711" y="322"/>
                  <a:pt x="711" y="322"/>
                  <a:pt x="710" y="322"/>
                </a:cubicBezTo>
                <a:close/>
                <a:moveTo>
                  <a:pt x="714" y="340"/>
                </a:moveTo>
                <a:cubicBezTo>
                  <a:pt x="715" y="339"/>
                  <a:pt x="714" y="339"/>
                  <a:pt x="714" y="339"/>
                </a:cubicBezTo>
                <a:cubicBezTo>
                  <a:pt x="714" y="340"/>
                  <a:pt x="713" y="340"/>
                  <a:pt x="713" y="341"/>
                </a:cubicBezTo>
                <a:cubicBezTo>
                  <a:pt x="713" y="341"/>
                  <a:pt x="713" y="341"/>
                  <a:pt x="714" y="341"/>
                </a:cubicBezTo>
                <a:cubicBezTo>
                  <a:pt x="714" y="340"/>
                  <a:pt x="714" y="339"/>
                  <a:pt x="714" y="340"/>
                </a:cubicBezTo>
                <a:close/>
                <a:moveTo>
                  <a:pt x="720" y="316"/>
                </a:moveTo>
                <a:cubicBezTo>
                  <a:pt x="720" y="316"/>
                  <a:pt x="720" y="316"/>
                  <a:pt x="720" y="316"/>
                </a:cubicBezTo>
                <a:cubicBezTo>
                  <a:pt x="719" y="316"/>
                  <a:pt x="718" y="316"/>
                  <a:pt x="717" y="316"/>
                </a:cubicBezTo>
                <a:cubicBezTo>
                  <a:pt x="718" y="317"/>
                  <a:pt x="719" y="316"/>
                  <a:pt x="720" y="316"/>
                </a:cubicBezTo>
                <a:close/>
                <a:moveTo>
                  <a:pt x="721" y="341"/>
                </a:moveTo>
                <a:cubicBezTo>
                  <a:pt x="721" y="341"/>
                  <a:pt x="720" y="341"/>
                  <a:pt x="720" y="341"/>
                </a:cubicBezTo>
                <a:cubicBezTo>
                  <a:pt x="720" y="341"/>
                  <a:pt x="721" y="341"/>
                  <a:pt x="721" y="341"/>
                </a:cubicBezTo>
                <a:close/>
                <a:moveTo>
                  <a:pt x="722" y="317"/>
                </a:moveTo>
                <a:cubicBezTo>
                  <a:pt x="721" y="316"/>
                  <a:pt x="721" y="316"/>
                  <a:pt x="720" y="316"/>
                </a:cubicBezTo>
                <a:cubicBezTo>
                  <a:pt x="720" y="316"/>
                  <a:pt x="720" y="317"/>
                  <a:pt x="720" y="317"/>
                </a:cubicBezTo>
                <a:cubicBezTo>
                  <a:pt x="721" y="317"/>
                  <a:pt x="721" y="317"/>
                  <a:pt x="722" y="317"/>
                </a:cubicBezTo>
                <a:close/>
                <a:moveTo>
                  <a:pt x="724" y="317"/>
                </a:moveTo>
                <a:cubicBezTo>
                  <a:pt x="724" y="318"/>
                  <a:pt x="723" y="317"/>
                  <a:pt x="723" y="317"/>
                </a:cubicBezTo>
                <a:cubicBezTo>
                  <a:pt x="722" y="317"/>
                  <a:pt x="722" y="318"/>
                  <a:pt x="722" y="318"/>
                </a:cubicBezTo>
                <a:cubicBezTo>
                  <a:pt x="723" y="318"/>
                  <a:pt x="724" y="318"/>
                  <a:pt x="724" y="318"/>
                </a:cubicBezTo>
                <a:cubicBezTo>
                  <a:pt x="724" y="318"/>
                  <a:pt x="724" y="318"/>
                  <a:pt x="724" y="317"/>
                </a:cubicBezTo>
                <a:close/>
                <a:moveTo>
                  <a:pt x="734" y="348"/>
                </a:moveTo>
                <a:cubicBezTo>
                  <a:pt x="733" y="348"/>
                  <a:pt x="733" y="348"/>
                  <a:pt x="733" y="348"/>
                </a:cubicBezTo>
                <a:cubicBezTo>
                  <a:pt x="733" y="348"/>
                  <a:pt x="733" y="348"/>
                  <a:pt x="734" y="348"/>
                </a:cubicBezTo>
                <a:close/>
                <a:moveTo>
                  <a:pt x="735" y="348"/>
                </a:moveTo>
                <a:cubicBezTo>
                  <a:pt x="735" y="348"/>
                  <a:pt x="734" y="348"/>
                  <a:pt x="734" y="348"/>
                </a:cubicBezTo>
                <a:cubicBezTo>
                  <a:pt x="734" y="348"/>
                  <a:pt x="734" y="349"/>
                  <a:pt x="735" y="348"/>
                </a:cubicBezTo>
                <a:close/>
                <a:moveTo>
                  <a:pt x="736" y="349"/>
                </a:moveTo>
                <a:cubicBezTo>
                  <a:pt x="736" y="348"/>
                  <a:pt x="735" y="349"/>
                  <a:pt x="735" y="348"/>
                </a:cubicBezTo>
                <a:cubicBezTo>
                  <a:pt x="735" y="349"/>
                  <a:pt x="735" y="349"/>
                  <a:pt x="736" y="349"/>
                </a:cubicBezTo>
                <a:close/>
                <a:moveTo>
                  <a:pt x="748" y="356"/>
                </a:moveTo>
                <a:cubicBezTo>
                  <a:pt x="748" y="356"/>
                  <a:pt x="748" y="355"/>
                  <a:pt x="748" y="355"/>
                </a:cubicBezTo>
                <a:cubicBezTo>
                  <a:pt x="748" y="356"/>
                  <a:pt x="748" y="356"/>
                  <a:pt x="748" y="356"/>
                </a:cubicBezTo>
                <a:close/>
                <a:moveTo>
                  <a:pt x="756" y="318"/>
                </a:moveTo>
                <a:cubicBezTo>
                  <a:pt x="756" y="319"/>
                  <a:pt x="756" y="319"/>
                  <a:pt x="756" y="319"/>
                </a:cubicBezTo>
                <a:cubicBezTo>
                  <a:pt x="756" y="318"/>
                  <a:pt x="756" y="318"/>
                  <a:pt x="756" y="318"/>
                </a:cubicBezTo>
                <a:cubicBezTo>
                  <a:pt x="756" y="318"/>
                  <a:pt x="756" y="318"/>
                  <a:pt x="756" y="318"/>
                </a:cubicBezTo>
                <a:close/>
                <a:moveTo>
                  <a:pt x="756" y="360"/>
                </a:moveTo>
                <a:cubicBezTo>
                  <a:pt x="756" y="360"/>
                  <a:pt x="756" y="360"/>
                  <a:pt x="756" y="360"/>
                </a:cubicBezTo>
                <a:cubicBezTo>
                  <a:pt x="755" y="360"/>
                  <a:pt x="756" y="360"/>
                  <a:pt x="756" y="360"/>
                </a:cubicBezTo>
                <a:close/>
                <a:moveTo>
                  <a:pt x="757" y="361"/>
                </a:moveTo>
                <a:cubicBezTo>
                  <a:pt x="757" y="361"/>
                  <a:pt x="756" y="361"/>
                  <a:pt x="756" y="361"/>
                </a:cubicBezTo>
                <a:cubicBezTo>
                  <a:pt x="756" y="361"/>
                  <a:pt x="756" y="361"/>
                  <a:pt x="757" y="361"/>
                </a:cubicBezTo>
                <a:cubicBezTo>
                  <a:pt x="757" y="361"/>
                  <a:pt x="757" y="361"/>
                  <a:pt x="757" y="361"/>
                </a:cubicBezTo>
                <a:close/>
                <a:moveTo>
                  <a:pt x="757" y="318"/>
                </a:moveTo>
                <a:cubicBezTo>
                  <a:pt x="757" y="318"/>
                  <a:pt x="757" y="318"/>
                  <a:pt x="757" y="318"/>
                </a:cubicBezTo>
                <a:cubicBezTo>
                  <a:pt x="757" y="318"/>
                  <a:pt x="756" y="318"/>
                  <a:pt x="756" y="319"/>
                </a:cubicBezTo>
                <a:cubicBezTo>
                  <a:pt x="757" y="318"/>
                  <a:pt x="757" y="319"/>
                  <a:pt x="757" y="318"/>
                </a:cubicBezTo>
                <a:close/>
                <a:moveTo>
                  <a:pt x="758" y="319"/>
                </a:moveTo>
                <a:cubicBezTo>
                  <a:pt x="758" y="319"/>
                  <a:pt x="758" y="319"/>
                  <a:pt x="758" y="318"/>
                </a:cubicBezTo>
                <a:cubicBezTo>
                  <a:pt x="757" y="319"/>
                  <a:pt x="758" y="319"/>
                  <a:pt x="757" y="319"/>
                </a:cubicBezTo>
                <a:cubicBezTo>
                  <a:pt x="757" y="320"/>
                  <a:pt x="758" y="319"/>
                  <a:pt x="758" y="319"/>
                </a:cubicBezTo>
                <a:close/>
                <a:moveTo>
                  <a:pt x="759" y="319"/>
                </a:moveTo>
                <a:cubicBezTo>
                  <a:pt x="759" y="319"/>
                  <a:pt x="760" y="319"/>
                  <a:pt x="760" y="319"/>
                </a:cubicBezTo>
                <a:cubicBezTo>
                  <a:pt x="759" y="318"/>
                  <a:pt x="759" y="319"/>
                  <a:pt x="759" y="319"/>
                </a:cubicBezTo>
                <a:cubicBezTo>
                  <a:pt x="759" y="319"/>
                  <a:pt x="759" y="319"/>
                  <a:pt x="759" y="319"/>
                </a:cubicBezTo>
                <a:cubicBezTo>
                  <a:pt x="758" y="319"/>
                  <a:pt x="758" y="319"/>
                  <a:pt x="758" y="320"/>
                </a:cubicBezTo>
                <a:cubicBezTo>
                  <a:pt x="758" y="320"/>
                  <a:pt x="759" y="319"/>
                  <a:pt x="759" y="319"/>
                </a:cubicBezTo>
                <a:close/>
                <a:moveTo>
                  <a:pt x="765" y="366"/>
                </a:moveTo>
                <a:cubicBezTo>
                  <a:pt x="765" y="367"/>
                  <a:pt x="766" y="367"/>
                  <a:pt x="766" y="367"/>
                </a:cubicBezTo>
                <a:cubicBezTo>
                  <a:pt x="766" y="367"/>
                  <a:pt x="765" y="367"/>
                  <a:pt x="765" y="366"/>
                </a:cubicBezTo>
                <a:close/>
                <a:moveTo>
                  <a:pt x="769" y="369"/>
                </a:moveTo>
                <a:cubicBezTo>
                  <a:pt x="769" y="369"/>
                  <a:pt x="769" y="369"/>
                  <a:pt x="769" y="369"/>
                </a:cubicBezTo>
                <a:cubicBezTo>
                  <a:pt x="769" y="368"/>
                  <a:pt x="768" y="368"/>
                  <a:pt x="768" y="368"/>
                </a:cubicBezTo>
                <a:cubicBezTo>
                  <a:pt x="768" y="369"/>
                  <a:pt x="768" y="369"/>
                  <a:pt x="768" y="369"/>
                </a:cubicBezTo>
                <a:cubicBezTo>
                  <a:pt x="769" y="369"/>
                  <a:pt x="769" y="369"/>
                  <a:pt x="769" y="369"/>
                </a:cubicBezTo>
                <a:close/>
                <a:moveTo>
                  <a:pt x="774" y="372"/>
                </a:moveTo>
                <a:cubicBezTo>
                  <a:pt x="773" y="373"/>
                  <a:pt x="774" y="373"/>
                  <a:pt x="774" y="374"/>
                </a:cubicBezTo>
                <a:cubicBezTo>
                  <a:pt x="774" y="373"/>
                  <a:pt x="774" y="373"/>
                  <a:pt x="774" y="372"/>
                </a:cubicBezTo>
                <a:close/>
                <a:moveTo>
                  <a:pt x="792" y="333"/>
                </a:moveTo>
                <a:cubicBezTo>
                  <a:pt x="792" y="333"/>
                  <a:pt x="792" y="333"/>
                  <a:pt x="792" y="333"/>
                </a:cubicBezTo>
                <a:cubicBezTo>
                  <a:pt x="793" y="333"/>
                  <a:pt x="793" y="333"/>
                  <a:pt x="793" y="333"/>
                </a:cubicBezTo>
                <a:cubicBezTo>
                  <a:pt x="792" y="333"/>
                  <a:pt x="792" y="333"/>
                  <a:pt x="792" y="333"/>
                </a:cubicBezTo>
                <a:close/>
                <a:moveTo>
                  <a:pt x="791" y="317"/>
                </a:moveTo>
                <a:cubicBezTo>
                  <a:pt x="791" y="317"/>
                  <a:pt x="792" y="317"/>
                  <a:pt x="792" y="317"/>
                </a:cubicBezTo>
                <a:cubicBezTo>
                  <a:pt x="792" y="317"/>
                  <a:pt x="792" y="316"/>
                  <a:pt x="792" y="316"/>
                </a:cubicBezTo>
                <a:cubicBezTo>
                  <a:pt x="792" y="316"/>
                  <a:pt x="792" y="316"/>
                  <a:pt x="791" y="316"/>
                </a:cubicBezTo>
                <a:lnTo>
                  <a:pt x="791" y="317"/>
                </a:lnTo>
                <a:close/>
                <a:moveTo>
                  <a:pt x="790" y="335"/>
                </a:moveTo>
                <a:cubicBezTo>
                  <a:pt x="791" y="335"/>
                  <a:pt x="791" y="335"/>
                  <a:pt x="790" y="335"/>
                </a:cubicBezTo>
                <a:cubicBezTo>
                  <a:pt x="790" y="334"/>
                  <a:pt x="790" y="334"/>
                  <a:pt x="790" y="334"/>
                </a:cubicBezTo>
                <a:cubicBezTo>
                  <a:pt x="790" y="335"/>
                  <a:pt x="791" y="335"/>
                  <a:pt x="790" y="335"/>
                </a:cubicBezTo>
                <a:close/>
                <a:moveTo>
                  <a:pt x="789" y="340"/>
                </a:moveTo>
                <a:cubicBezTo>
                  <a:pt x="789" y="339"/>
                  <a:pt x="789" y="340"/>
                  <a:pt x="789" y="339"/>
                </a:cubicBezTo>
                <a:cubicBezTo>
                  <a:pt x="788" y="338"/>
                  <a:pt x="788" y="339"/>
                  <a:pt x="788" y="338"/>
                </a:cubicBezTo>
                <a:cubicBezTo>
                  <a:pt x="788" y="339"/>
                  <a:pt x="789" y="339"/>
                  <a:pt x="789" y="340"/>
                </a:cubicBezTo>
                <a:cubicBezTo>
                  <a:pt x="789" y="340"/>
                  <a:pt x="789" y="339"/>
                  <a:pt x="789" y="340"/>
                </a:cubicBezTo>
                <a:close/>
                <a:moveTo>
                  <a:pt x="789" y="339"/>
                </a:moveTo>
                <a:cubicBezTo>
                  <a:pt x="789" y="338"/>
                  <a:pt x="789" y="339"/>
                  <a:pt x="789" y="339"/>
                </a:cubicBezTo>
                <a:cubicBezTo>
                  <a:pt x="789" y="340"/>
                  <a:pt x="789" y="339"/>
                  <a:pt x="789" y="339"/>
                </a:cubicBezTo>
                <a:close/>
                <a:moveTo>
                  <a:pt x="789" y="339"/>
                </a:moveTo>
                <a:cubicBezTo>
                  <a:pt x="789" y="340"/>
                  <a:pt x="789" y="340"/>
                  <a:pt x="789" y="340"/>
                </a:cubicBezTo>
                <a:cubicBezTo>
                  <a:pt x="789" y="341"/>
                  <a:pt x="789" y="339"/>
                  <a:pt x="789" y="339"/>
                </a:cubicBezTo>
                <a:close/>
                <a:moveTo>
                  <a:pt x="790" y="340"/>
                </a:moveTo>
                <a:cubicBezTo>
                  <a:pt x="790" y="340"/>
                  <a:pt x="789" y="339"/>
                  <a:pt x="789" y="339"/>
                </a:cubicBezTo>
                <a:cubicBezTo>
                  <a:pt x="789" y="338"/>
                  <a:pt x="789" y="339"/>
                  <a:pt x="789" y="339"/>
                </a:cubicBezTo>
                <a:cubicBezTo>
                  <a:pt x="789" y="340"/>
                  <a:pt x="789" y="340"/>
                  <a:pt x="789" y="340"/>
                </a:cubicBezTo>
                <a:cubicBezTo>
                  <a:pt x="789" y="340"/>
                  <a:pt x="789" y="339"/>
                  <a:pt x="789" y="339"/>
                </a:cubicBezTo>
                <a:cubicBezTo>
                  <a:pt x="789" y="339"/>
                  <a:pt x="789" y="340"/>
                  <a:pt x="789" y="340"/>
                </a:cubicBezTo>
                <a:cubicBezTo>
                  <a:pt x="789" y="340"/>
                  <a:pt x="789" y="340"/>
                  <a:pt x="790" y="340"/>
                </a:cubicBezTo>
                <a:close/>
                <a:moveTo>
                  <a:pt x="790" y="334"/>
                </a:moveTo>
                <a:cubicBezTo>
                  <a:pt x="790" y="334"/>
                  <a:pt x="790" y="336"/>
                  <a:pt x="790" y="335"/>
                </a:cubicBezTo>
                <a:cubicBezTo>
                  <a:pt x="791" y="336"/>
                  <a:pt x="791" y="336"/>
                  <a:pt x="790" y="335"/>
                </a:cubicBezTo>
                <a:cubicBezTo>
                  <a:pt x="790" y="335"/>
                  <a:pt x="790" y="335"/>
                  <a:pt x="790" y="335"/>
                </a:cubicBezTo>
                <a:cubicBezTo>
                  <a:pt x="790" y="335"/>
                  <a:pt x="790" y="335"/>
                  <a:pt x="790" y="334"/>
                </a:cubicBezTo>
                <a:close/>
                <a:moveTo>
                  <a:pt x="790" y="336"/>
                </a:moveTo>
                <a:cubicBezTo>
                  <a:pt x="791" y="336"/>
                  <a:pt x="791" y="336"/>
                  <a:pt x="790" y="336"/>
                </a:cubicBezTo>
                <a:cubicBezTo>
                  <a:pt x="790" y="335"/>
                  <a:pt x="790" y="336"/>
                  <a:pt x="790" y="336"/>
                </a:cubicBezTo>
                <a:close/>
                <a:moveTo>
                  <a:pt x="790" y="339"/>
                </a:moveTo>
                <a:cubicBezTo>
                  <a:pt x="790" y="339"/>
                  <a:pt x="790" y="339"/>
                  <a:pt x="790" y="339"/>
                </a:cubicBezTo>
                <a:cubicBezTo>
                  <a:pt x="790" y="339"/>
                  <a:pt x="790" y="340"/>
                  <a:pt x="790" y="339"/>
                </a:cubicBezTo>
                <a:close/>
                <a:moveTo>
                  <a:pt x="790" y="340"/>
                </a:moveTo>
                <a:cubicBezTo>
                  <a:pt x="790" y="339"/>
                  <a:pt x="790" y="340"/>
                  <a:pt x="790" y="339"/>
                </a:cubicBezTo>
                <a:cubicBezTo>
                  <a:pt x="790" y="340"/>
                  <a:pt x="790" y="340"/>
                  <a:pt x="790" y="340"/>
                </a:cubicBezTo>
                <a:cubicBezTo>
                  <a:pt x="791" y="341"/>
                  <a:pt x="790" y="340"/>
                  <a:pt x="790" y="340"/>
                </a:cubicBezTo>
                <a:close/>
                <a:moveTo>
                  <a:pt x="791" y="339"/>
                </a:moveTo>
                <a:cubicBezTo>
                  <a:pt x="790" y="338"/>
                  <a:pt x="791" y="339"/>
                  <a:pt x="791" y="339"/>
                </a:cubicBezTo>
                <a:cubicBezTo>
                  <a:pt x="791" y="340"/>
                  <a:pt x="791" y="339"/>
                  <a:pt x="791" y="339"/>
                </a:cubicBezTo>
                <a:close/>
                <a:moveTo>
                  <a:pt x="792" y="336"/>
                </a:moveTo>
                <a:cubicBezTo>
                  <a:pt x="791" y="336"/>
                  <a:pt x="791" y="335"/>
                  <a:pt x="791" y="335"/>
                </a:cubicBezTo>
                <a:cubicBezTo>
                  <a:pt x="791" y="335"/>
                  <a:pt x="791" y="335"/>
                  <a:pt x="791" y="335"/>
                </a:cubicBezTo>
                <a:cubicBezTo>
                  <a:pt x="791" y="336"/>
                  <a:pt x="791" y="336"/>
                  <a:pt x="790" y="335"/>
                </a:cubicBezTo>
                <a:cubicBezTo>
                  <a:pt x="791" y="336"/>
                  <a:pt x="791" y="336"/>
                  <a:pt x="791" y="336"/>
                </a:cubicBezTo>
                <a:cubicBezTo>
                  <a:pt x="791" y="336"/>
                  <a:pt x="791" y="337"/>
                  <a:pt x="791" y="336"/>
                </a:cubicBezTo>
                <a:cubicBezTo>
                  <a:pt x="791" y="336"/>
                  <a:pt x="791" y="336"/>
                  <a:pt x="791" y="336"/>
                </a:cubicBezTo>
                <a:cubicBezTo>
                  <a:pt x="791" y="336"/>
                  <a:pt x="791" y="336"/>
                  <a:pt x="791" y="337"/>
                </a:cubicBezTo>
                <a:cubicBezTo>
                  <a:pt x="790" y="336"/>
                  <a:pt x="791" y="339"/>
                  <a:pt x="790" y="338"/>
                </a:cubicBezTo>
                <a:cubicBezTo>
                  <a:pt x="791" y="339"/>
                  <a:pt x="791" y="339"/>
                  <a:pt x="791" y="339"/>
                </a:cubicBezTo>
                <a:cubicBezTo>
                  <a:pt x="791" y="338"/>
                  <a:pt x="791" y="337"/>
                  <a:pt x="792" y="336"/>
                </a:cubicBezTo>
                <a:close/>
                <a:moveTo>
                  <a:pt x="799" y="392"/>
                </a:moveTo>
                <a:cubicBezTo>
                  <a:pt x="799" y="392"/>
                  <a:pt x="798" y="391"/>
                  <a:pt x="798" y="391"/>
                </a:cubicBezTo>
                <a:cubicBezTo>
                  <a:pt x="799" y="392"/>
                  <a:pt x="799" y="392"/>
                  <a:pt x="799" y="392"/>
                </a:cubicBezTo>
                <a:close/>
                <a:moveTo>
                  <a:pt x="811" y="399"/>
                </a:moveTo>
                <a:cubicBezTo>
                  <a:pt x="811" y="399"/>
                  <a:pt x="811" y="398"/>
                  <a:pt x="811" y="399"/>
                </a:cubicBezTo>
                <a:cubicBezTo>
                  <a:pt x="812" y="399"/>
                  <a:pt x="811" y="398"/>
                  <a:pt x="811" y="398"/>
                </a:cubicBezTo>
                <a:cubicBezTo>
                  <a:pt x="811" y="398"/>
                  <a:pt x="811" y="398"/>
                  <a:pt x="811" y="399"/>
                </a:cubicBezTo>
                <a:close/>
                <a:moveTo>
                  <a:pt x="813" y="389"/>
                </a:moveTo>
                <a:cubicBezTo>
                  <a:pt x="813" y="388"/>
                  <a:pt x="813" y="387"/>
                  <a:pt x="813" y="387"/>
                </a:cubicBezTo>
                <a:cubicBezTo>
                  <a:pt x="812" y="386"/>
                  <a:pt x="812" y="387"/>
                  <a:pt x="812" y="388"/>
                </a:cubicBezTo>
                <a:cubicBezTo>
                  <a:pt x="812" y="388"/>
                  <a:pt x="813" y="389"/>
                  <a:pt x="813" y="389"/>
                </a:cubicBezTo>
                <a:close/>
                <a:moveTo>
                  <a:pt x="814" y="386"/>
                </a:moveTo>
                <a:cubicBezTo>
                  <a:pt x="814" y="385"/>
                  <a:pt x="815" y="385"/>
                  <a:pt x="815" y="383"/>
                </a:cubicBezTo>
                <a:cubicBezTo>
                  <a:pt x="814" y="384"/>
                  <a:pt x="814" y="384"/>
                  <a:pt x="814" y="386"/>
                </a:cubicBezTo>
                <a:close/>
                <a:moveTo>
                  <a:pt x="815" y="385"/>
                </a:moveTo>
                <a:cubicBezTo>
                  <a:pt x="815" y="386"/>
                  <a:pt x="814" y="387"/>
                  <a:pt x="815" y="388"/>
                </a:cubicBezTo>
                <a:cubicBezTo>
                  <a:pt x="815" y="388"/>
                  <a:pt x="815" y="387"/>
                  <a:pt x="815" y="385"/>
                </a:cubicBezTo>
                <a:close/>
                <a:moveTo>
                  <a:pt x="815" y="383"/>
                </a:moveTo>
                <a:cubicBezTo>
                  <a:pt x="815" y="383"/>
                  <a:pt x="815" y="383"/>
                  <a:pt x="815" y="382"/>
                </a:cubicBezTo>
                <a:cubicBezTo>
                  <a:pt x="815" y="382"/>
                  <a:pt x="815" y="383"/>
                  <a:pt x="814" y="383"/>
                </a:cubicBezTo>
                <a:cubicBezTo>
                  <a:pt x="815" y="383"/>
                  <a:pt x="815" y="384"/>
                  <a:pt x="815" y="384"/>
                </a:cubicBezTo>
                <a:cubicBezTo>
                  <a:pt x="815" y="383"/>
                  <a:pt x="815" y="383"/>
                  <a:pt x="815" y="383"/>
                </a:cubicBezTo>
                <a:close/>
                <a:moveTo>
                  <a:pt x="816" y="383"/>
                </a:moveTo>
                <a:cubicBezTo>
                  <a:pt x="815" y="382"/>
                  <a:pt x="815" y="383"/>
                  <a:pt x="815" y="384"/>
                </a:cubicBezTo>
                <a:cubicBezTo>
                  <a:pt x="815" y="384"/>
                  <a:pt x="816" y="383"/>
                  <a:pt x="816" y="383"/>
                </a:cubicBezTo>
                <a:close/>
                <a:moveTo>
                  <a:pt x="816" y="326"/>
                </a:moveTo>
                <a:cubicBezTo>
                  <a:pt x="816" y="326"/>
                  <a:pt x="816" y="326"/>
                  <a:pt x="817" y="326"/>
                </a:cubicBezTo>
                <a:cubicBezTo>
                  <a:pt x="816" y="325"/>
                  <a:pt x="816" y="325"/>
                  <a:pt x="816" y="325"/>
                </a:cubicBezTo>
                <a:cubicBezTo>
                  <a:pt x="815" y="325"/>
                  <a:pt x="816" y="326"/>
                  <a:pt x="816" y="326"/>
                </a:cubicBezTo>
                <a:close/>
                <a:moveTo>
                  <a:pt x="817" y="382"/>
                </a:moveTo>
                <a:cubicBezTo>
                  <a:pt x="816" y="381"/>
                  <a:pt x="816" y="381"/>
                  <a:pt x="816" y="381"/>
                </a:cubicBezTo>
                <a:cubicBezTo>
                  <a:pt x="816" y="382"/>
                  <a:pt x="816" y="382"/>
                  <a:pt x="816" y="382"/>
                </a:cubicBezTo>
                <a:cubicBezTo>
                  <a:pt x="816" y="382"/>
                  <a:pt x="816" y="382"/>
                  <a:pt x="816" y="383"/>
                </a:cubicBezTo>
                <a:cubicBezTo>
                  <a:pt x="817" y="383"/>
                  <a:pt x="817" y="382"/>
                  <a:pt x="817" y="382"/>
                </a:cubicBezTo>
                <a:close/>
                <a:moveTo>
                  <a:pt x="817" y="378"/>
                </a:moveTo>
                <a:cubicBezTo>
                  <a:pt x="816" y="377"/>
                  <a:pt x="816" y="378"/>
                  <a:pt x="816" y="379"/>
                </a:cubicBezTo>
                <a:cubicBezTo>
                  <a:pt x="817" y="378"/>
                  <a:pt x="817" y="378"/>
                  <a:pt x="817" y="378"/>
                </a:cubicBezTo>
                <a:close/>
                <a:moveTo>
                  <a:pt x="819" y="321"/>
                </a:moveTo>
                <a:cubicBezTo>
                  <a:pt x="819" y="321"/>
                  <a:pt x="819" y="321"/>
                  <a:pt x="819" y="321"/>
                </a:cubicBezTo>
                <a:cubicBezTo>
                  <a:pt x="819" y="321"/>
                  <a:pt x="819" y="321"/>
                  <a:pt x="818" y="320"/>
                </a:cubicBezTo>
                <a:cubicBezTo>
                  <a:pt x="818" y="320"/>
                  <a:pt x="818" y="321"/>
                  <a:pt x="819" y="321"/>
                </a:cubicBezTo>
                <a:close/>
                <a:moveTo>
                  <a:pt x="819" y="340"/>
                </a:moveTo>
                <a:cubicBezTo>
                  <a:pt x="819" y="339"/>
                  <a:pt x="819" y="339"/>
                  <a:pt x="819" y="339"/>
                </a:cubicBezTo>
                <a:cubicBezTo>
                  <a:pt x="818" y="339"/>
                  <a:pt x="819" y="339"/>
                  <a:pt x="819" y="340"/>
                </a:cubicBezTo>
                <a:close/>
                <a:moveTo>
                  <a:pt x="818" y="371"/>
                </a:moveTo>
                <a:cubicBezTo>
                  <a:pt x="818" y="371"/>
                  <a:pt x="818" y="372"/>
                  <a:pt x="818" y="372"/>
                </a:cubicBezTo>
                <a:cubicBezTo>
                  <a:pt x="818" y="372"/>
                  <a:pt x="818" y="373"/>
                  <a:pt x="819" y="373"/>
                </a:cubicBezTo>
                <a:cubicBezTo>
                  <a:pt x="819" y="372"/>
                  <a:pt x="818" y="372"/>
                  <a:pt x="818" y="371"/>
                </a:cubicBezTo>
                <a:close/>
                <a:moveTo>
                  <a:pt x="818" y="345"/>
                </a:moveTo>
                <a:cubicBezTo>
                  <a:pt x="818" y="345"/>
                  <a:pt x="818" y="344"/>
                  <a:pt x="818" y="344"/>
                </a:cubicBezTo>
                <a:cubicBezTo>
                  <a:pt x="817" y="343"/>
                  <a:pt x="817" y="345"/>
                  <a:pt x="818" y="345"/>
                </a:cubicBezTo>
                <a:close/>
                <a:moveTo>
                  <a:pt x="818" y="375"/>
                </a:moveTo>
                <a:cubicBezTo>
                  <a:pt x="818" y="375"/>
                  <a:pt x="818" y="374"/>
                  <a:pt x="819" y="374"/>
                </a:cubicBezTo>
                <a:cubicBezTo>
                  <a:pt x="819" y="373"/>
                  <a:pt x="818" y="373"/>
                  <a:pt x="818" y="373"/>
                </a:cubicBezTo>
                <a:cubicBezTo>
                  <a:pt x="818" y="373"/>
                  <a:pt x="817" y="374"/>
                  <a:pt x="818" y="375"/>
                </a:cubicBezTo>
                <a:cubicBezTo>
                  <a:pt x="818" y="375"/>
                  <a:pt x="818" y="375"/>
                  <a:pt x="818" y="375"/>
                </a:cubicBezTo>
                <a:close/>
                <a:moveTo>
                  <a:pt x="819" y="378"/>
                </a:moveTo>
                <a:cubicBezTo>
                  <a:pt x="818" y="377"/>
                  <a:pt x="818" y="377"/>
                  <a:pt x="818" y="376"/>
                </a:cubicBezTo>
                <a:cubicBezTo>
                  <a:pt x="818" y="376"/>
                  <a:pt x="818" y="376"/>
                  <a:pt x="818" y="376"/>
                </a:cubicBezTo>
                <a:cubicBezTo>
                  <a:pt x="818" y="376"/>
                  <a:pt x="818" y="377"/>
                  <a:pt x="818" y="377"/>
                </a:cubicBezTo>
                <a:cubicBezTo>
                  <a:pt x="818" y="377"/>
                  <a:pt x="818" y="377"/>
                  <a:pt x="818" y="377"/>
                </a:cubicBezTo>
                <a:cubicBezTo>
                  <a:pt x="818" y="378"/>
                  <a:pt x="818" y="378"/>
                  <a:pt x="818" y="378"/>
                </a:cubicBezTo>
                <a:cubicBezTo>
                  <a:pt x="818" y="378"/>
                  <a:pt x="818" y="378"/>
                  <a:pt x="818" y="377"/>
                </a:cubicBezTo>
                <a:cubicBezTo>
                  <a:pt x="818" y="377"/>
                  <a:pt x="818" y="378"/>
                  <a:pt x="819" y="378"/>
                </a:cubicBezTo>
                <a:close/>
                <a:moveTo>
                  <a:pt x="819" y="373"/>
                </a:moveTo>
                <a:cubicBezTo>
                  <a:pt x="819" y="373"/>
                  <a:pt x="819" y="374"/>
                  <a:pt x="819" y="375"/>
                </a:cubicBezTo>
                <a:cubicBezTo>
                  <a:pt x="819" y="375"/>
                  <a:pt x="819" y="375"/>
                  <a:pt x="819" y="374"/>
                </a:cubicBezTo>
                <a:cubicBezTo>
                  <a:pt x="819" y="374"/>
                  <a:pt x="819" y="374"/>
                  <a:pt x="819" y="375"/>
                </a:cubicBezTo>
                <a:cubicBezTo>
                  <a:pt x="819" y="374"/>
                  <a:pt x="819" y="374"/>
                  <a:pt x="819" y="373"/>
                </a:cubicBezTo>
                <a:close/>
                <a:moveTo>
                  <a:pt x="819" y="369"/>
                </a:moveTo>
                <a:cubicBezTo>
                  <a:pt x="819" y="370"/>
                  <a:pt x="819" y="371"/>
                  <a:pt x="819" y="371"/>
                </a:cubicBezTo>
                <a:cubicBezTo>
                  <a:pt x="819" y="371"/>
                  <a:pt x="819" y="371"/>
                  <a:pt x="820" y="371"/>
                </a:cubicBezTo>
                <a:cubicBezTo>
                  <a:pt x="820" y="371"/>
                  <a:pt x="820" y="372"/>
                  <a:pt x="819" y="372"/>
                </a:cubicBezTo>
                <a:cubicBezTo>
                  <a:pt x="820" y="373"/>
                  <a:pt x="820" y="371"/>
                  <a:pt x="820" y="371"/>
                </a:cubicBezTo>
                <a:cubicBezTo>
                  <a:pt x="820" y="370"/>
                  <a:pt x="819" y="370"/>
                  <a:pt x="819" y="369"/>
                </a:cubicBezTo>
                <a:close/>
                <a:moveTo>
                  <a:pt x="867" y="283"/>
                </a:moveTo>
                <a:cubicBezTo>
                  <a:pt x="867" y="283"/>
                  <a:pt x="868" y="284"/>
                  <a:pt x="868" y="283"/>
                </a:cubicBezTo>
                <a:cubicBezTo>
                  <a:pt x="868" y="283"/>
                  <a:pt x="868" y="283"/>
                  <a:pt x="868" y="283"/>
                </a:cubicBezTo>
                <a:cubicBezTo>
                  <a:pt x="868" y="283"/>
                  <a:pt x="868" y="283"/>
                  <a:pt x="868" y="282"/>
                </a:cubicBezTo>
                <a:cubicBezTo>
                  <a:pt x="867" y="283"/>
                  <a:pt x="867" y="283"/>
                  <a:pt x="867" y="283"/>
                </a:cubicBezTo>
                <a:close/>
                <a:moveTo>
                  <a:pt x="864" y="287"/>
                </a:moveTo>
                <a:cubicBezTo>
                  <a:pt x="864" y="288"/>
                  <a:pt x="864" y="287"/>
                  <a:pt x="864" y="287"/>
                </a:cubicBezTo>
                <a:cubicBezTo>
                  <a:pt x="864" y="287"/>
                  <a:pt x="864" y="287"/>
                  <a:pt x="864" y="287"/>
                </a:cubicBezTo>
                <a:close/>
                <a:moveTo>
                  <a:pt x="862" y="288"/>
                </a:moveTo>
                <a:cubicBezTo>
                  <a:pt x="863" y="288"/>
                  <a:pt x="863" y="288"/>
                  <a:pt x="863" y="288"/>
                </a:cubicBezTo>
                <a:cubicBezTo>
                  <a:pt x="863" y="288"/>
                  <a:pt x="863" y="288"/>
                  <a:pt x="862" y="288"/>
                </a:cubicBezTo>
                <a:close/>
                <a:moveTo>
                  <a:pt x="859" y="294"/>
                </a:moveTo>
                <a:cubicBezTo>
                  <a:pt x="859" y="294"/>
                  <a:pt x="859" y="294"/>
                  <a:pt x="859" y="294"/>
                </a:cubicBezTo>
                <a:cubicBezTo>
                  <a:pt x="859" y="294"/>
                  <a:pt x="858" y="294"/>
                  <a:pt x="858" y="294"/>
                </a:cubicBezTo>
                <a:cubicBezTo>
                  <a:pt x="859" y="294"/>
                  <a:pt x="859" y="294"/>
                  <a:pt x="859" y="294"/>
                </a:cubicBezTo>
                <a:close/>
                <a:moveTo>
                  <a:pt x="859" y="293"/>
                </a:moveTo>
                <a:cubicBezTo>
                  <a:pt x="859" y="293"/>
                  <a:pt x="859" y="294"/>
                  <a:pt x="859" y="294"/>
                </a:cubicBezTo>
                <a:cubicBezTo>
                  <a:pt x="860" y="294"/>
                  <a:pt x="859" y="293"/>
                  <a:pt x="860" y="293"/>
                </a:cubicBezTo>
                <a:cubicBezTo>
                  <a:pt x="859" y="293"/>
                  <a:pt x="859" y="293"/>
                  <a:pt x="859" y="293"/>
                </a:cubicBezTo>
                <a:close/>
                <a:moveTo>
                  <a:pt x="859" y="292"/>
                </a:moveTo>
                <a:cubicBezTo>
                  <a:pt x="859" y="292"/>
                  <a:pt x="859" y="292"/>
                  <a:pt x="859" y="291"/>
                </a:cubicBezTo>
                <a:cubicBezTo>
                  <a:pt x="858" y="291"/>
                  <a:pt x="858" y="292"/>
                  <a:pt x="859" y="292"/>
                </a:cubicBezTo>
                <a:close/>
                <a:moveTo>
                  <a:pt x="858" y="295"/>
                </a:moveTo>
                <a:cubicBezTo>
                  <a:pt x="858" y="295"/>
                  <a:pt x="859" y="295"/>
                  <a:pt x="858" y="294"/>
                </a:cubicBezTo>
                <a:cubicBezTo>
                  <a:pt x="858" y="294"/>
                  <a:pt x="858" y="295"/>
                  <a:pt x="858" y="295"/>
                </a:cubicBezTo>
                <a:close/>
                <a:moveTo>
                  <a:pt x="857" y="294"/>
                </a:moveTo>
                <a:cubicBezTo>
                  <a:pt x="857" y="294"/>
                  <a:pt x="857" y="294"/>
                  <a:pt x="857" y="294"/>
                </a:cubicBezTo>
                <a:cubicBezTo>
                  <a:pt x="858" y="294"/>
                  <a:pt x="858" y="294"/>
                  <a:pt x="858" y="294"/>
                </a:cubicBezTo>
                <a:cubicBezTo>
                  <a:pt x="858" y="293"/>
                  <a:pt x="858" y="294"/>
                  <a:pt x="858" y="294"/>
                </a:cubicBezTo>
                <a:cubicBezTo>
                  <a:pt x="857" y="294"/>
                  <a:pt x="857" y="293"/>
                  <a:pt x="857" y="293"/>
                </a:cubicBezTo>
                <a:cubicBezTo>
                  <a:pt x="857" y="293"/>
                  <a:pt x="857" y="294"/>
                  <a:pt x="857" y="294"/>
                </a:cubicBezTo>
                <a:close/>
                <a:moveTo>
                  <a:pt x="856" y="300"/>
                </a:moveTo>
                <a:cubicBezTo>
                  <a:pt x="857" y="300"/>
                  <a:pt x="857" y="299"/>
                  <a:pt x="857" y="299"/>
                </a:cubicBezTo>
                <a:cubicBezTo>
                  <a:pt x="856" y="299"/>
                  <a:pt x="856" y="299"/>
                  <a:pt x="856" y="300"/>
                </a:cubicBezTo>
                <a:close/>
                <a:moveTo>
                  <a:pt x="855" y="296"/>
                </a:moveTo>
                <a:cubicBezTo>
                  <a:pt x="855" y="296"/>
                  <a:pt x="855" y="296"/>
                  <a:pt x="856" y="296"/>
                </a:cubicBezTo>
                <a:cubicBezTo>
                  <a:pt x="856" y="297"/>
                  <a:pt x="855" y="296"/>
                  <a:pt x="855" y="297"/>
                </a:cubicBezTo>
                <a:cubicBezTo>
                  <a:pt x="855" y="297"/>
                  <a:pt x="856" y="297"/>
                  <a:pt x="855" y="297"/>
                </a:cubicBezTo>
                <a:cubicBezTo>
                  <a:pt x="856" y="297"/>
                  <a:pt x="856" y="296"/>
                  <a:pt x="856" y="296"/>
                </a:cubicBezTo>
                <a:cubicBezTo>
                  <a:pt x="855" y="295"/>
                  <a:pt x="855" y="296"/>
                  <a:pt x="855" y="296"/>
                </a:cubicBezTo>
                <a:close/>
                <a:moveTo>
                  <a:pt x="854" y="297"/>
                </a:moveTo>
                <a:cubicBezTo>
                  <a:pt x="854" y="298"/>
                  <a:pt x="855" y="298"/>
                  <a:pt x="855" y="298"/>
                </a:cubicBezTo>
                <a:cubicBezTo>
                  <a:pt x="855" y="298"/>
                  <a:pt x="855" y="298"/>
                  <a:pt x="855" y="297"/>
                </a:cubicBezTo>
                <a:cubicBezTo>
                  <a:pt x="855" y="297"/>
                  <a:pt x="854" y="297"/>
                  <a:pt x="854" y="297"/>
                </a:cubicBezTo>
                <a:close/>
                <a:moveTo>
                  <a:pt x="854" y="300"/>
                </a:moveTo>
                <a:cubicBezTo>
                  <a:pt x="854" y="300"/>
                  <a:pt x="853" y="300"/>
                  <a:pt x="853" y="301"/>
                </a:cubicBezTo>
                <a:cubicBezTo>
                  <a:pt x="854" y="301"/>
                  <a:pt x="853" y="300"/>
                  <a:pt x="854" y="300"/>
                </a:cubicBezTo>
                <a:cubicBezTo>
                  <a:pt x="854" y="300"/>
                  <a:pt x="854" y="301"/>
                  <a:pt x="854" y="301"/>
                </a:cubicBezTo>
                <a:cubicBezTo>
                  <a:pt x="854" y="300"/>
                  <a:pt x="854" y="300"/>
                  <a:pt x="854" y="300"/>
                </a:cubicBezTo>
                <a:close/>
                <a:moveTo>
                  <a:pt x="853" y="298"/>
                </a:moveTo>
                <a:cubicBezTo>
                  <a:pt x="853" y="298"/>
                  <a:pt x="854" y="298"/>
                  <a:pt x="853" y="298"/>
                </a:cubicBezTo>
                <a:cubicBezTo>
                  <a:pt x="853" y="298"/>
                  <a:pt x="852" y="298"/>
                  <a:pt x="853" y="298"/>
                </a:cubicBezTo>
                <a:close/>
                <a:moveTo>
                  <a:pt x="852" y="300"/>
                </a:moveTo>
                <a:cubicBezTo>
                  <a:pt x="852" y="300"/>
                  <a:pt x="852" y="299"/>
                  <a:pt x="852" y="299"/>
                </a:cubicBezTo>
                <a:cubicBezTo>
                  <a:pt x="851" y="299"/>
                  <a:pt x="852" y="300"/>
                  <a:pt x="852" y="300"/>
                </a:cubicBezTo>
                <a:close/>
                <a:moveTo>
                  <a:pt x="851" y="301"/>
                </a:moveTo>
                <a:cubicBezTo>
                  <a:pt x="851" y="302"/>
                  <a:pt x="852" y="302"/>
                  <a:pt x="852" y="302"/>
                </a:cubicBezTo>
                <a:cubicBezTo>
                  <a:pt x="852" y="302"/>
                  <a:pt x="852" y="301"/>
                  <a:pt x="851" y="301"/>
                </a:cubicBezTo>
                <a:close/>
                <a:moveTo>
                  <a:pt x="851" y="302"/>
                </a:moveTo>
                <a:cubicBezTo>
                  <a:pt x="852" y="303"/>
                  <a:pt x="851" y="303"/>
                  <a:pt x="851" y="303"/>
                </a:cubicBezTo>
                <a:cubicBezTo>
                  <a:pt x="851" y="303"/>
                  <a:pt x="851" y="303"/>
                  <a:pt x="852" y="303"/>
                </a:cubicBezTo>
                <a:cubicBezTo>
                  <a:pt x="851" y="303"/>
                  <a:pt x="852" y="303"/>
                  <a:pt x="852" y="302"/>
                </a:cubicBezTo>
                <a:cubicBezTo>
                  <a:pt x="851" y="302"/>
                  <a:pt x="852" y="303"/>
                  <a:pt x="851" y="302"/>
                </a:cubicBezTo>
                <a:close/>
                <a:moveTo>
                  <a:pt x="850" y="304"/>
                </a:moveTo>
                <a:cubicBezTo>
                  <a:pt x="851" y="305"/>
                  <a:pt x="851" y="304"/>
                  <a:pt x="851" y="303"/>
                </a:cubicBezTo>
                <a:cubicBezTo>
                  <a:pt x="850" y="303"/>
                  <a:pt x="850" y="304"/>
                  <a:pt x="850" y="304"/>
                </a:cubicBezTo>
                <a:close/>
                <a:moveTo>
                  <a:pt x="849" y="304"/>
                </a:moveTo>
                <a:cubicBezTo>
                  <a:pt x="849" y="304"/>
                  <a:pt x="850" y="304"/>
                  <a:pt x="850" y="304"/>
                </a:cubicBezTo>
                <a:cubicBezTo>
                  <a:pt x="850" y="304"/>
                  <a:pt x="850" y="304"/>
                  <a:pt x="850" y="303"/>
                </a:cubicBezTo>
                <a:cubicBezTo>
                  <a:pt x="849" y="303"/>
                  <a:pt x="849" y="304"/>
                  <a:pt x="849" y="304"/>
                </a:cubicBezTo>
                <a:close/>
                <a:moveTo>
                  <a:pt x="849" y="301"/>
                </a:moveTo>
                <a:cubicBezTo>
                  <a:pt x="849" y="302"/>
                  <a:pt x="849" y="302"/>
                  <a:pt x="849" y="302"/>
                </a:cubicBezTo>
                <a:cubicBezTo>
                  <a:pt x="849" y="301"/>
                  <a:pt x="849" y="301"/>
                  <a:pt x="849" y="301"/>
                </a:cubicBezTo>
                <a:cubicBezTo>
                  <a:pt x="849" y="301"/>
                  <a:pt x="849" y="301"/>
                  <a:pt x="849" y="301"/>
                </a:cubicBezTo>
                <a:close/>
                <a:moveTo>
                  <a:pt x="848" y="307"/>
                </a:moveTo>
                <a:cubicBezTo>
                  <a:pt x="849" y="307"/>
                  <a:pt x="848" y="307"/>
                  <a:pt x="849" y="307"/>
                </a:cubicBezTo>
                <a:cubicBezTo>
                  <a:pt x="849" y="306"/>
                  <a:pt x="848" y="306"/>
                  <a:pt x="848" y="306"/>
                </a:cubicBezTo>
                <a:cubicBezTo>
                  <a:pt x="848" y="306"/>
                  <a:pt x="848" y="307"/>
                  <a:pt x="848" y="307"/>
                </a:cubicBezTo>
                <a:close/>
                <a:moveTo>
                  <a:pt x="845" y="310"/>
                </a:moveTo>
                <a:cubicBezTo>
                  <a:pt x="846" y="310"/>
                  <a:pt x="845" y="309"/>
                  <a:pt x="846" y="310"/>
                </a:cubicBezTo>
                <a:cubicBezTo>
                  <a:pt x="846" y="309"/>
                  <a:pt x="846" y="309"/>
                  <a:pt x="846" y="309"/>
                </a:cubicBezTo>
                <a:cubicBezTo>
                  <a:pt x="846" y="309"/>
                  <a:pt x="845" y="310"/>
                  <a:pt x="845" y="310"/>
                </a:cubicBezTo>
                <a:close/>
                <a:moveTo>
                  <a:pt x="845" y="311"/>
                </a:moveTo>
                <a:cubicBezTo>
                  <a:pt x="845" y="311"/>
                  <a:pt x="845" y="310"/>
                  <a:pt x="845" y="310"/>
                </a:cubicBezTo>
                <a:cubicBezTo>
                  <a:pt x="844" y="310"/>
                  <a:pt x="845" y="311"/>
                  <a:pt x="845" y="311"/>
                </a:cubicBezTo>
                <a:close/>
                <a:moveTo>
                  <a:pt x="844" y="312"/>
                </a:moveTo>
                <a:cubicBezTo>
                  <a:pt x="844" y="312"/>
                  <a:pt x="845" y="311"/>
                  <a:pt x="845" y="311"/>
                </a:cubicBezTo>
                <a:cubicBezTo>
                  <a:pt x="844" y="311"/>
                  <a:pt x="844" y="311"/>
                  <a:pt x="844" y="312"/>
                </a:cubicBezTo>
                <a:close/>
                <a:moveTo>
                  <a:pt x="844" y="313"/>
                </a:moveTo>
                <a:cubicBezTo>
                  <a:pt x="844" y="312"/>
                  <a:pt x="844" y="312"/>
                  <a:pt x="844" y="312"/>
                </a:cubicBezTo>
                <a:cubicBezTo>
                  <a:pt x="843" y="312"/>
                  <a:pt x="843" y="312"/>
                  <a:pt x="844" y="313"/>
                </a:cubicBezTo>
                <a:close/>
                <a:moveTo>
                  <a:pt x="839" y="309"/>
                </a:moveTo>
                <a:cubicBezTo>
                  <a:pt x="839" y="309"/>
                  <a:pt x="840" y="309"/>
                  <a:pt x="840" y="309"/>
                </a:cubicBezTo>
                <a:cubicBezTo>
                  <a:pt x="840" y="309"/>
                  <a:pt x="840" y="309"/>
                  <a:pt x="840" y="309"/>
                </a:cubicBezTo>
                <a:cubicBezTo>
                  <a:pt x="839" y="309"/>
                  <a:pt x="839" y="309"/>
                  <a:pt x="839" y="309"/>
                </a:cubicBezTo>
                <a:close/>
                <a:moveTo>
                  <a:pt x="839" y="309"/>
                </a:moveTo>
                <a:cubicBezTo>
                  <a:pt x="839" y="309"/>
                  <a:pt x="839" y="308"/>
                  <a:pt x="839" y="309"/>
                </a:cubicBezTo>
                <a:cubicBezTo>
                  <a:pt x="839" y="308"/>
                  <a:pt x="839" y="309"/>
                  <a:pt x="839" y="309"/>
                </a:cubicBezTo>
                <a:close/>
                <a:moveTo>
                  <a:pt x="837" y="295"/>
                </a:moveTo>
                <a:cubicBezTo>
                  <a:pt x="838" y="295"/>
                  <a:pt x="838" y="295"/>
                  <a:pt x="838" y="294"/>
                </a:cubicBezTo>
                <a:cubicBezTo>
                  <a:pt x="838" y="295"/>
                  <a:pt x="837" y="295"/>
                  <a:pt x="837" y="295"/>
                </a:cubicBezTo>
                <a:close/>
                <a:moveTo>
                  <a:pt x="837" y="311"/>
                </a:moveTo>
                <a:cubicBezTo>
                  <a:pt x="837" y="311"/>
                  <a:pt x="838" y="311"/>
                  <a:pt x="838" y="310"/>
                </a:cubicBezTo>
                <a:cubicBezTo>
                  <a:pt x="838" y="310"/>
                  <a:pt x="837" y="311"/>
                  <a:pt x="837" y="311"/>
                </a:cubicBezTo>
                <a:close/>
                <a:moveTo>
                  <a:pt x="836" y="311"/>
                </a:moveTo>
                <a:cubicBezTo>
                  <a:pt x="837" y="311"/>
                  <a:pt x="837" y="311"/>
                  <a:pt x="837" y="311"/>
                </a:cubicBezTo>
                <a:cubicBezTo>
                  <a:pt x="837" y="311"/>
                  <a:pt x="836" y="311"/>
                  <a:pt x="837" y="311"/>
                </a:cubicBezTo>
                <a:cubicBezTo>
                  <a:pt x="836" y="310"/>
                  <a:pt x="836" y="311"/>
                  <a:pt x="836" y="311"/>
                </a:cubicBezTo>
                <a:close/>
                <a:moveTo>
                  <a:pt x="835" y="317"/>
                </a:moveTo>
                <a:cubicBezTo>
                  <a:pt x="835" y="317"/>
                  <a:pt x="834" y="317"/>
                  <a:pt x="834" y="317"/>
                </a:cubicBezTo>
                <a:cubicBezTo>
                  <a:pt x="834" y="317"/>
                  <a:pt x="834" y="317"/>
                  <a:pt x="834" y="318"/>
                </a:cubicBezTo>
                <a:cubicBezTo>
                  <a:pt x="835" y="317"/>
                  <a:pt x="835" y="317"/>
                  <a:pt x="835" y="317"/>
                </a:cubicBezTo>
                <a:close/>
                <a:moveTo>
                  <a:pt x="834" y="332"/>
                </a:moveTo>
                <a:cubicBezTo>
                  <a:pt x="835" y="332"/>
                  <a:pt x="834" y="332"/>
                  <a:pt x="835" y="332"/>
                </a:cubicBezTo>
                <a:cubicBezTo>
                  <a:pt x="834" y="332"/>
                  <a:pt x="834" y="332"/>
                  <a:pt x="834" y="332"/>
                </a:cubicBezTo>
                <a:close/>
                <a:moveTo>
                  <a:pt x="834" y="331"/>
                </a:moveTo>
                <a:cubicBezTo>
                  <a:pt x="834" y="332"/>
                  <a:pt x="833" y="332"/>
                  <a:pt x="834" y="332"/>
                </a:cubicBezTo>
                <a:cubicBezTo>
                  <a:pt x="834" y="332"/>
                  <a:pt x="834" y="332"/>
                  <a:pt x="834" y="331"/>
                </a:cubicBezTo>
                <a:close/>
                <a:moveTo>
                  <a:pt x="834" y="299"/>
                </a:moveTo>
                <a:cubicBezTo>
                  <a:pt x="835" y="299"/>
                  <a:pt x="834" y="298"/>
                  <a:pt x="835" y="298"/>
                </a:cubicBezTo>
                <a:cubicBezTo>
                  <a:pt x="835" y="298"/>
                  <a:pt x="834" y="298"/>
                  <a:pt x="834" y="298"/>
                </a:cubicBezTo>
                <a:cubicBezTo>
                  <a:pt x="834" y="298"/>
                  <a:pt x="834" y="298"/>
                  <a:pt x="834" y="299"/>
                </a:cubicBezTo>
                <a:close/>
                <a:moveTo>
                  <a:pt x="834" y="311"/>
                </a:moveTo>
                <a:cubicBezTo>
                  <a:pt x="834" y="312"/>
                  <a:pt x="834" y="312"/>
                  <a:pt x="834" y="312"/>
                </a:cubicBezTo>
                <a:cubicBezTo>
                  <a:pt x="834" y="312"/>
                  <a:pt x="834" y="312"/>
                  <a:pt x="834" y="311"/>
                </a:cubicBezTo>
                <a:close/>
                <a:moveTo>
                  <a:pt x="832" y="317"/>
                </a:moveTo>
                <a:cubicBezTo>
                  <a:pt x="832" y="318"/>
                  <a:pt x="833" y="318"/>
                  <a:pt x="832" y="318"/>
                </a:cubicBezTo>
                <a:cubicBezTo>
                  <a:pt x="832" y="318"/>
                  <a:pt x="832" y="318"/>
                  <a:pt x="832" y="318"/>
                </a:cubicBezTo>
                <a:cubicBezTo>
                  <a:pt x="833" y="318"/>
                  <a:pt x="833" y="318"/>
                  <a:pt x="833" y="318"/>
                </a:cubicBezTo>
                <a:cubicBezTo>
                  <a:pt x="833" y="318"/>
                  <a:pt x="833" y="318"/>
                  <a:pt x="833" y="318"/>
                </a:cubicBezTo>
                <a:cubicBezTo>
                  <a:pt x="833" y="318"/>
                  <a:pt x="832" y="317"/>
                  <a:pt x="832" y="317"/>
                </a:cubicBezTo>
                <a:cubicBezTo>
                  <a:pt x="832" y="317"/>
                  <a:pt x="832" y="317"/>
                  <a:pt x="832" y="317"/>
                </a:cubicBezTo>
                <a:close/>
                <a:moveTo>
                  <a:pt x="832" y="320"/>
                </a:moveTo>
                <a:cubicBezTo>
                  <a:pt x="832" y="321"/>
                  <a:pt x="832" y="321"/>
                  <a:pt x="832" y="321"/>
                </a:cubicBezTo>
                <a:cubicBezTo>
                  <a:pt x="832" y="321"/>
                  <a:pt x="833" y="321"/>
                  <a:pt x="832" y="321"/>
                </a:cubicBezTo>
                <a:cubicBezTo>
                  <a:pt x="832" y="320"/>
                  <a:pt x="833" y="320"/>
                  <a:pt x="832" y="320"/>
                </a:cubicBezTo>
                <a:cubicBezTo>
                  <a:pt x="832" y="320"/>
                  <a:pt x="832" y="320"/>
                  <a:pt x="833" y="320"/>
                </a:cubicBezTo>
                <a:cubicBezTo>
                  <a:pt x="833" y="320"/>
                  <a:pt x="833" y="320"/>
                  <a:pt x="832" y="320"/>
                </a:cubicBezTo>
                <a:cubicBezTo>
                  <a:pt x="833" y="320"/>
                  <a:pt x="833" y="320"/>
                  <a:pt x="833" y="320"/>
                </a:cubicBezTo>
                <a:cubicBezTo>
                  <a:pt x="833" y="319"/>
                  <a:pt x="833" y="318"/>
                  <a:pt x="834" y="318"/>
                </a:cubicBezTo>
                <a:cubicBezTo>
                  <a:pt x="833" y="318"/>
                  <a:pt x="832" y="319"/>
                  <a:pt x="833" y="319"/>
                </a:cubicBezTo>
                <a:cubicBezTo>
                  <a:pt x="832" y="319"/>
                  <a:pt x="832" y="319"/>
                  <a:pt x="832" y="319"/>
                </a:cubicBezTo>
                <a:cubicBezTo>
                  <a:pt x="832" y="320"/>
                  <a:pt x="832" y="320"/>
                  <a:pt x="832" y="320"/>
                </a:cubicBezTo>
                <a:close/>
                <a:moveTo>
                  <a:pt x="831" y="322"/>
                </a:moveTo>
                <a:cubicBezTo>
                  <a:pt x="832" y="322"/>
                  <a:pt x="831" y="321"/>
                  <a:pt x="832" y="321"/>
                </a:cubicBezTo>
                <a:cubicBezTo>
                  <a:pt x="831" y="321"/>
                  <a:pt x="831" y="321"/>
                  <a:pt x="831" y="322"/>
                </a:cubicBezTo>
                <a:close/>
                <a:moveTo>
                  <a:pt x="826" y="329"/>
                </a:moveTo>
                <a:cubicBezTo>
                  <a:pt x="826" y="329"/>
                  <a:pt x="826" y="328"/>
                  <a:pt x="826" y="328"/>
                </a:cubicBezTo>
                <a:cubicBezTo>
                  <a:pt x="826" y="328"/>
                  <a:pt x="826" y="328"/>
                  <a:pt x="826" y="329"/>
                </a:cubicBezTo>
                <a:close/>
                <a:moveTo>
                  <a:pt x="826" y="350"/>
                </a:moveTo>
                <a:cubicBezTo>
                  <a:pt x="826" y="349"/>
                  <a:pt x="827" y="349"/>
                  <a:pt x="827" y="348"/>
                </a:cubicBezTo>
                <a:cubicBezTo>
                  <a:pt x="826" y="349"/>
                  <a:pt x="826" y="349"/>
                  <a:pt x="826" y="350"/>
                </a:cubicBezTo>
                <a:close/>
                <a:moveTo>
                  <a:pt x="825" y="331"/>
                </a:moveTo>
                <a:cubicBezTo>
                  <a:pt x="825" y="332"/>
                  <a:pt x="825" y="332"/>
                  <a:pt x="825" y="332"/>
                </a:cubicBezTo>
                <a:cubicBezTo>
                  <a:pt x="826" y="332"/>
                  <a:pt x="824" y="331"/>
                  <a:pt x="825" y="331"/>
                </a:cubicBezTo>
                <a:cubicBezTo>
                  <a:pt x="825" y="331"/>
                  <a:pt x="825" y="331"/>
                  <a:pt x="825" y="331"/>
                </a:cubicBezTo>
                <a:close/>
                <a:moveTo>
                  <a:pt x="821" y="315"/>
                </a:moveTo>
                <a:cubicBezTo>
                  <a:pt x="822" y="315"/>
                  <a:pt x="822" y="315"/>
                  <a:pt x="822" y="315"/>
                </a:cubicBezTo>
                <a:cubicBezTo>
                  <a:pt x="822" y="315"/>
                  <a:pt x="821" y="315"/>
                  <a:pt x="822" y="316"/>
                </a:cubicBezTo>
                <a:cubicBezTo>
                  <a:pt x="823" y="315"/>
                  <a:pt x="823" y="314"/>
                  <a:pt x="824" y="313"/>
                </a:cubicBezTo>
                <a:cubicBezTo>
                  <a:pt x="823" y="313"/>
                  <a:pt x="823" y="313"/>
                  <a:pt x="823" y="313"/>
                </a:cubicBezTo>
                <a:cubicBezTo>
                  <a:pt x="823" y="313"/>
                  <a:pt x="823" y="313"/>
                  <a:pt x="822" y="312"/>
                </a:cubicBezTo>
                <a:cubicBezTo>
                  <a:pt x="822" y="312"/>
                  <a:pt x="822" y="313"/>
                  <a:pt x="822" y="313"/>
                </a:cubicBezTo>
                <a:cubicBezTo>
                  <a:pt x="822" y="313"/>
                  <a:pt x="822" y="313"/>
                  <a:pt x="822" y="313"/>
                </a:cubicBezTo>
                <a:cubicBezTo>
                  <a:pt x="822" y="314"/>
                  <a:pt x="822" y="313"/>
                  <a:pt x="822" y="313"/>
                </a:cubicBezTo>
                <a:cubicBezTo>
                  <a:pt x="822" y="314"/>
                  <a:pt x="822" y="314"/>
                  <a:pt x="822" y="314"/>
                </a:cubicBezTo>
                <a:cubicBezTo>
                  <a:pt x="822" y="314"/>
                  <a:pt x="822" y="314"/>
                  <a:pt x="823" y="313"/>
                </a:cubicBezTo>
                <a:cubicBezTo>
                  <a:pt x="823" y="314"/>
                  <a:pt x="822" y="314"/>
                  <a:pt x="822" y="315"/>
                </a:cubicBezTo>
                <a:cubicBezTo>
                  <a:pt x="822" y="315"/>
                  <a:pt x="822" y="314"/>
                  <a:pt x="821" y="315"/>
                </a:cubicBezTo>
                <a:close/>
                <a:moveTo>
                  <a:pt x="823" y="330"/>
                </a:moveTo>
                <a:cubicBezTo>
                  <a:pt x="823" y="330"/>
                  <a:pt x="823" y="330"/>
                  <a:pt x="823" y="330"/>
                </a:cubicBezTo>
                <a:cubicBezTo>
                  <a:pt x="823" y="330"/>
                  <a:pt x="824" y="330"/>
                  <a:pt x="823" y="330"/>
                </a:cubicBezTo>
                <a:close/>
                <a:moveTo>
                  <a:pt x="821" y="337"/>
                </a:moveTo>
                <a:cubicBezTo>
                  <a:pt x="821" y="337"/>
                  <a:pt x="821" y="338"/>
                  <a:pt x="822" y="338"/>
                </a:cubicBezTo>
                <a:cubicBezTo>
                  <a:pt x="821" y="337"/>
                  <a:pt x="822" y="337"/>
                  <a:pt x="822" y="337"/>
                </a:cubicBezTo>
                <a:cubicBezTo>
                  <a:pt x="822" y="337"/>
                  <a:pt x="821" y="337"/>
                  <a:pt x="821" y="337"/>
                </a:cubicBezTo>
                <a:close/>
                <a:moveTo>
                  <a:pt x="821" y="335"/>
                </a:moveTo>
                <a:cubicBezTo>
                  <a:pt x="821" y="334"/>
                  <a:pt x="820" y="335"/>
                  <a:pt x="821" y="335"/>
                </a:cubicBezTo>
                <a:cubicBezTo>
                  <a:pt x="821" y="335"/>
                  <a:pt x="821" y="335"/>
                  <a:pt x="821" y="335"/>
                </a:cubicBezTo>
                <a:close/>
                <a:moveTo>
                  <a:pt x="821" y="316"/>
                </a:moveTo>
                <a:cubicBezTo>
                  <a:pt x="821" y="316"/>
                  <a:pt x="821" y="316"/>
                  <a:pt x="821" y="316"/>
                </a:cubicBezTo>
                <a:cubicBezTo>
                  <a:pt x="821" y="316"/>
                  <a:pt x="821" y="315"/>
                  <a:pt x="821" y="316"/>
                </a:cubicBezTo>
                <a:close/>
                <a:moveTo>
                  <a:pt x="821" y="317"/>
                </a:moveTo>
                <a:cubicBezTo>
                  <a:pt x="821" y="317"/>
                  <a:pt x="821" y="317"/>
                  <a:pt x="821" y="316"/>
                </a:cubicBezTo>
                <a:cubicBezTo>
                  <a:pt x="820" y="316"/>
                  <a:pt x="820" y="316"/>
                  <a:pt x="820" y="316"/>
                </a:cubicBezTo>
                <a:cubicBezTo>
                  <a:pt x="821" y="317"/>
                  <a:pt x="820" y="317"/>
                  <a:pt x="821" y="317"/>
                </a:cubicBezTo>
                <a:close/>
                <a:moveTo>
                  <a:pt x="821" y="366"/>
                </a:moveTo>
                <a:cubicBezTo>
                  <a:pt x="821" y="366"/>
                  <a:pt x="821" y="365"/>
                  <a:pt x="821" y="365"/>
                </a:cubicBezTo>
                <a:cubicBezTo>
                  <a:pt x="820" y="366"/>
                  <a:pt x="820" y="366"/>
                  <a:pt x="820" y="367"/>
                </a:cubicBezTo>
                <a:cubicBezTo>
                  <a:pt x="821" y="367"/>
                  <a:pt x="821" y="366"/>
                  <a:pt x="821" y="366"/>
                </a:cubicBezTo>
                <a:close/>
                <a:moveTo>
                  <a:pt x="822" y="339"/>
                </a:moveTo>
                <a:cubicBezTo>
                  <a:pt x="821" y="338"/>
                  <a:pt x="822" y="338"/>
                  <a:pt x="821" y="338"/>
                </a:cubicBezTo>
                <a:cubicBezTo>
                  <a:pt x="821" y="338"/>
                  <a:pt x="821" y="338"/>
                  <a:pt x="821" y="338"/>
                </a:cubicBezTo>
                <a:cubicBezTo>
                  <a:pt x="821" y="338"/>
                  <a:pt x="821" y="339"/>
                  <a:pt x="822" y="339"/>
                </a:cubicBezTo>
                <a:close/>
                <a:moveTo>
                  <a:pt x="821" y="363"/>
                </a:moveTo>
                <a:cubicBezTo>
                  <a:pt x="821" y="364"/>
                  <a:pt x="822" y="364"/>
                  <a:pt x="822" y="364"/>
                </a:cubicBezTo>
                <a:cubicBezTo>
                  <a:pt x="822" y="363"/>
                  <a:pt x="822" y="363"/>
                  <a:pt x="822" y="363"/>
                </a:cubicBezTo>
                <a:cubicBezTo>
                  <a:pt x="822" y="363"/>
                  <a:pt x="822" y="362"/>
                  <a:pt x="822" y="363"/>
                </a:cubicBezTo>
                <a:cubicBezTo>
                  <a:pt x="822" y="362"/>
                  <a:pt x="822" y="362"/>
                  <a:pt x="822" y="361"/>
                </a:cubicBezTo>
                <a:cubicBezTo>
                  <a:pt x="822" y="362"/>
                  <a:pt x="822" y="362"/>
                  <a:pt x="821" y="363"/>
                </a:cubicBezTo>
                <a:close/>
                <a:moveTo>
                  <a:pt x="823" y="335"/>
                </a:moveTo>
                <a:cubicBezTo>
                  <a:pt x="823" y="336"/>
                  <a:pt x="823" y="335"/>
                  <a:pt x="822" y="335"/>
                </a:cubicBezTo>
                <a:cubicBezTo>
                  <a:pt x="822" y="336"/>
                  <a:pt x="822" y="336"/>
                  <a:pt x="822" y="336"/>
                </a:cubicBezTo>
                <a:cubicBezTo>
                  <a:pt x="822" y="336"/>
                  <a:pt x="822" y="336"/>
                  <a:pt x="822" y="336"/>
                </a:cubicBezTo>
                <a:cubicBezTo>
                  <a:pt x="822" y="336"/>
                  <a:pt x="822" y="337"/>
                  <a:pt x="822" y="337"/>
                </a:cubicBezTo>
                <a:cubicBezTo>
                  <a:pt x="822" y="337"/>
                  <a:pt x="822" y="337"/>
                  <a:pt x="822" y="337"/>
                </a:cubicBezTo>
                <a:cubicBezTo>
                  <a:pt x="823" y="337"/>
                  <a:pt x="823" y="337"/>
                  <a:pt x="823" y="337"/>
                </a:cubicBezTo>
                <a:cubicBezTo>
                  <a:pt x="822" y="337"/>
                  <a:pt x="823" y="337"/>
                  <a:pt x="823" y="336"/>
                </a:cubicBezTo>
                <a:cubicBezTo>
                  <a:pt x="823" y="336"/>
                  <a:pt x="823" y="336"/>
                  <a:pt x="823" y="335"/>
                </a:cubicBezTo>
                <a:close/>
                <a:moveTo>
                  <a:pt x="824" y="358"/>
                </a:moveTo>
                <a:cubicBezTo>
                  <a:pt x="824" y="357"/>
                  <a:pt x="823" y="358"/>
                  <a:pt x="823" y="358"/>
                </a:cubicBezTo>
                <a:cubicBezTo>
                  <a:pt x="824" y="359"/>
                  <a:pt x="823" y="358"/>
                  <a:pt x="824" y="358"/>
                </a:cubicBezTo>
                <a:close/>
                <a:moveTo>
                  <a:pt x="824" y="333"/>
                </a:moveTo>
                <a:cubicBezTo>
                  <a:pt x="824" y="333"/>
                  <a:pt x="824" y="333"/>
                  <a:pt x="824" y="333"/>
                </a:cubicBezTo>
                <a:cubicBezTo>
                  <a:pt x="824" y="333"/>
                  <a:pt x="824" y="333"/>
                  <a:pt x="824" y="333"/>
                </a:cubicBezTo>
                <a:close/>
                <a:moveTo>
                  <a:pt x="825" y="331"/>
                </a:moveTo>
                <a:cubicBezTo>
                  <a:pt x="825" y="330"/>
                  <a:pt x="825" y="330"/>
                  <a:pt x="824" y="330"/>
                </a:cubicBezTo>
                <a:cubicBezTo>
                  <a:pt x="824" y="331"/>
                  <a:pt x="823" y="331"/>
                  <a:pt x="824" y="332"/>
                </a:cubicBezTo>
                <a:cubicBezTo>
                  <a:pt x="824" y="331"/>
                  <a:pt x="824" y="331"/>
                  <a:pt x="825" y="331"/>
                </a:cubicBezTo>
                <a:close/>
                <a:moveTo>
                  <a:pt x="826" y="356"/>
                </a:moveTo>
                <a:cubicBezTo>
                  <a:pt x="826" y="356"/>
                  <a:pt x="826" y="355"/>
                  <a:pt x="825" y="355"/>
                </a:cubicBezTo>
                <a:cubicBezTo>
                  <a:pt x="826" y="356"/>
                  <a:pt x="826" y="356"/>
                  <a:pt x="825" y="356"/>
                </a:cubicBezTo>
                <a:cubicBezTo>
                  <a:pt x="825" y="357"/>
                  <a:pt x="826" y="356"/>
                  <a:pt x="826" y="356"/>
                </a:cubicBezTo>
                <a:close/>
                <a:moveTo>
                  <a:pt x="826" y="359"/>
                </a:moveTo>
                <a:cubicBezTo>
                  <a:pt x="826" y="357"/>
                  <a:pt x="826" y="357"/>
                  <a:pt x="826" y="357"/>
                </a:cubicBezTo>
                <a:cubicBezTo>
                  <a:pt x="826" y="358"/>
                  <a:pt x="826" y="358"/>
                  <a:pt x="826" y="358"/>
                </a:cubicBezTo>
                <a:cubicBezTo>
                  <a:pt x="826" y="358"/>
                  <a:pt x="826" y="358"/>
                  <a:pt x="826" y="358"/>
                </a:cubicBezTo>
                <a:cubicBezTo>
                  <a:pt x="826" y="359"/>
                  <a:pt x="826" y="359"/>
                  <a:pt x="826" y="359"/>
                </a:cubicBezTo>
                <a:close/>
                <a:moveTo>
                  <a:pt x="827" y="350"/>
                </a:moveTo>
                <a:cubicBezTo>
                  <a:pt x="826" y="350"/>
                  <a:pt x="826" y="351"/>
                  <a:pt x="826" y="352"/>
                </a:cubicBezTo>
                <a:cubicBezTo>
                  <a:pt x="824" y="350"/>
                  <a:pt x="825" y="354"/>
                  <a:pt x="825" y="355"/>
                </a:cubicBezTo>
                <a:cubicBezTo>
                  <a:pt x="825" y="355"/>
                  <a:pt x="825" y="354"/>
                  <a:pt x="825" y="354"/>
                </a:cubicBezTo>
                <a:cubicBezTo>
                  <a:pt x="825" y="354"/>
                  <a:pt x="825" y="354"/>
                  <a:pt x="825" y="354"/>
                </a:cubicBezTo>
                <a:cubicBezTo>
                  <a:pt x="826" y="353"/>
                  <a:pt x="826" y="355"/>
                  <a:pt x="826" y="355"/>
                </a:cubicBezTo>
                <a:cubicBezTo>
                  <a:pt x="826" y="354"/>
                  <a:pt x="826" y="353"/>
                  <a:pt x="825" y="353"/>
                </a:cubicBezTo>
                <a:cubicBezTo>
                  <a:pt x="825" y="353"/>
                  <a:pt x="826" y="353"/>
                  <a:pt x="826" y="352"/>
                </a:cubicBezTo>
                <a:cubicBezTo>
                  <a:pt x="826" y="352"/>
                  <a:pt x="827" y="351"/>
                  <a:pt x="827" y="350"/>
                </a:cubicBezTo>
                <a:close/>
                <a:moveTo>
                  <a:pt x="827" y="352"/>
                </a:moveTo>
                <a:cubicBezTo>
                  <a:pt x="827" y="352"/>
                  <a:pt x="826" y="353"/>
                  <a:pt x="826" y="354"/>
                </a:cubicBezTo>
                <a:cubicBezTo>
                  <a:pt x="827" y="353"/>
                  <a:pt x="827" y="352"/>
                  <a:pt x="827" y="352"/>
                </a:cubicBezTo>
                <a:close/>
                <a:moveTo>
                  <a:pt x="827" y="323"/>
                </a:moveTo>
                <a:cubicBezTo>
                  <a:pt x="827" y="323"/>
                  <a:pt x="827" y="324"/>
                  <a:pt x="826" y="324"/>
                </a:cubicBezTo>
                <a:cubicBezTo>
                  <a:pt x="827" y="324"/>
                  <a:pt x="827" y="323"/>
                  <a:pt x="827" y="323"/>
                </a:cubicBezTo>
                <a:close/>
                <a:moveTo>
                  <a:pt x="828" y="328"/>
                </a:moveTo>
                <a:cubicBezTo>
                  <a:pt x="827" y="327"/>
                  <a:pt x="827" y="329"/>
                  <a:pt x="827" y="329"/>
                </a:cubicBezTo>
                <a:cubicBezTo>
                  <a:pt x="828" y="329"/>
                  <a:pt x="827" y="328"/>
                  <a:pt x="828" y="328"/>
                </a:cubicBezTo>
                <a:close/>
                <a:moveTo>
                  <a:pt x="829" y="324"/>
                </a:moveTo>
                <a:cubicBezTo>
                  <a:pt x="829" y="324"/>
                  <a:pt x="828" y="324"/>
                  <a:pt x="829" y="324"/>
                </a:cubicBezTo>
                <a:cubicBezTo>
                  <a:pt x="828" y="324"/>
                  <a:pt x="828" y="325"/>
                  <a:pt x="828" y="325"/>
                </a:cubicBezTo>
                <a:cubicBezTo>
                  <a:pt x="828" y="325"/>
                  <a:pt x="828" y="324"/>
                  <a:pt x="829" y="324"/>
                </a:cubicBezTo>
                <a:close/>
                <a:moveTo>
                  <a:pt x="829" y="326"/>
                </a:moveTo>
                <a:cubicBezTo>
                  <a:pt x="828" y="326"/>
                  <a:pt x="829" y="327"/>
                  <a:pt x="829" y="327"/>
                </a:cubicBezTo>
                <a:cubicBezTo>
                  <a:pt x="829" y="327"/>
                  <a:pt x="829" y="326"/>
                  <a:pt x="829" y="326"/>
                </a:cubicBezTo>
                <a:close/>
                <a:moveTo>
                  <a:pt x="830" y="325"/>
                </a:moveTo>
                <a:cubicBezTo>
                  <a:pt x="830" y="325"/>
                  <a:pt x="829" y="325"/>
                  <a:pt x="829" y="325"/>
                </a:cubicBezTo>
                <a:cubicBezTo>
                  <a:pt x="829" y="325"/>
                  <a:pt x="829" y="325"/>
                  <a:pt x="829" y="325"/>
                </a:cubicBezTo>
                <a:cubicBezTo>
                  <a:pt x="829" y="325"/>
                  <a:pt x="829" y="325"/>
                  <a:pt x="829" y="326"/>
                </a:cubicBezTo>
                <a:cubicBezTo>
                  <a:pt x="830" y="325"/>
                  <a:pt x="830" y="326"/>
                  <a:pt x="830" y="325"/>
                </a:cubicBezTo>
                <a:close/>
                <a:moveTo>
                  <a:pt x="832" y="323"/>
                </a:moveTo>
                <a:cubicBezTo>
                  <a:pt x="831" y="323"/>
                  <a:pt x="831" y="322"/>
                  <a:pt x="831" y="322"/>
                </a:cubicBezTo>
                <a:cubicBezTo>
                  <a:pt x="831" y="322"/>
                  <a:pt x="831" y="323"/>
                  <a:pt x="830" y="322"/>
                </a:cubicBezTo>
                <a:cubicBezTo>
                  <a:pt x="830" y="323"/>
                  <a:pt x="831" y="323"/>
                  <a:pt x="831" y="323"/>
                </a:cubicBezTo>
                <a:cubicBezTo>
                  <a:pt x="831" y="323"/>
                  <a:pt x="830" y="324"/>
                  <a:pt x="830" y="324"/>
                </a:cubicBezTo>
                <a:cubicBezTo>
                  <a:pt x="831" y="324"/>
                  <a:pt x="831" y="323"/>
                  <a:pt x="832" y="323"/>
                </a:cubicBezTo>
                <a:close/>
                <a:moveTo>
                  <a:pt x="833" y="333"/>
                </a:moveTo>
                <a:cubicBezTo>
                  <a:pt x="833" y="333"/>
                  <a:pt x="832" y="332"/>
                  <a:pt x="832" y="332"/>
                </a:cubicBezTo>
                <a:cubicBezTo>
                  <a:pt x="832" y="332"/>
                  <a:pt x="832" y="332"/>
                  <a:pt x="832" y="333"/>
                </a:cubicBezTo>
                <a:cubicBezTo>
                  <a:pt x="832" y="333"/>
                  <a:pt x="833" y="333"/>
                  <a:pt x="833" y="333"/>
                </a:cubicBezTo>
                <a:close/>
                <a:moveTo>
                  <a:pt x="833" y="334"/>
                </a:moveTo>
                <a:cubicBezTo>
                  <a:pt x="833" y="334"/>
                  <a:pt x="833" y="334"/>
                  <a:pt x="833" y="334"/>
                </a:cubicBezTo>
                <a:cubicBezTo>
                  <a:pt x="833" y="334"/>
                  <a:pt x="833" y="334"/>
                  <a:pt x="833" y="334"/>
                </a:cubicBezTo>
                <a:close/>
                <a:moveTo>
                  <a:pt x="834" y="320"/>
                </a:moveTo>
                <a:cubicBezTo>
                  <a:pt x="833" y="320"/>
                  <a:pt x="833" y="320"/>
                  <a:pt x="833" y="320"/>
                </a:cubicBezTo>
                <a:cubicBezTo>
                  <a:pt x="833" y="320"/>
                  <a:pt x="833" y="321"/>
                  <a:pt x="833" y="321"/>
                </a:cubicBezTo>
                <a:cubicBezTo>
                  <a:pt x="833" y="321"/>
                  <a:pt x="833" y="320"/>
                  <a:pt x="834" y="320"/>
                </a:cubicBezTo>
                <a:close/>
                <a:moveTo>
                  <a:pt x="833" y="332"/>
                </a:moveTo>
                <a:cubicBezTo>
                  <a:pt x="833" y="332"/>
                  <a:pt x="833" y="333"/>
                  <a:pt x="833" y="333"/>
                </a:cubicBezTo>
                <a:cubicBezTo>
                  <a:pt x="834" y="333"/>
                  <a:pt x="834" y="333"/>
                  <a:pt x="834" y="333"/>
                </a:cubicBezTo>
                <a:cubicBezTo>
                  <a:pt x="834" y="333"/>
                  <a:pt x="835" y="334"/>
                  <a:pt x="835" y="334"/>
                </a:cubicBezTo>
                <a:cubicBezTo>
                  <a:pt x="836" y="333"/>
                  <a:pt x="834" y="333"/>
                  <a:pt x="833" y="332"/>
                </a:cubicBezTo>
                <a:close/>
                <a:moveTo>
                  <a:pt x="835" y="317"/>
                </a:moveTo>
                <a:cubicBezTo>
                  <a:pt x="835" y="317"/>
                  <a:pt x="835" y="318"/>
                  <a:pt x="835" y="318"/>
                </a:cubicBezTo>
                <a:cubicBezTo>
                  <a:pt x="835" y="318"/>
                  <a:pt x="835" y="318"/>
                  <a:pt x="835" y="318"/>
                </a:cubicBezTo>
                <a:cubicBezTo>
                  <a:pt x="835" y="318"/>
                  <a:pt x="836" y="318"/>
                  <a:pt x="835" y="317"/>
                </a:cubicBezTo>
                <a:close/>
                <a:moveTo>
                  <a:pt x="836" y="316"/>
                </a:moveTo>
                <a:cubicBezTo>
                  <a:pt x="836" y="316"/>
                  <a:pt x="835" y="316"/>
                  <a:pt x="836" y="317"/>
                </a:cubicBezTo>
                <a:cubicBezTo>
                  <a:pt x="836" y="317"/>
                  <a:pt x="836" y="316"/>
                  <a:pt x="836" y="317"/>
                </a:cubicBezTo>
                <a:cubicBezTo>
                  <a:pt x="836" y="316"/>
                  <a:pt x="836" y="316"/>
                  <a:pt x="836" y="316"/>
                </a:cubicBezTo>
                <a:close/>
                <a:moveTo>
                  <a:pt x="837" y="321"/>
                </a:moveTo>
                <a:cubicBezTo>
                  <a:pt x="836" y="321"/>
                  <a:pt x="836" y="321"/>
                  <a:pt x="836" y="322"/>
                </a:cubicBezTo>
                <a:cubicBezTo>
                  <a:pt x="837" y="322"/>
                  <a:pt x="837" y="321"/>
                  <a:pt x="837" y="321"/>
                </a:cubicBezTo>
                <a:close/>
                <a:moveTo>
                  <a:pt x="838" y="314"/>
                </a:moveTo>
                <a:cubicBezTo>
                  <a:pt x="837" y="314"/>
                  <a:pt x="837" y="315"/>
                  <a:pt x="837" y="315"/>
                </a:cubicBezTo>
                <a:cubicBezTo>
                  <a:pt x="838" y="315"/>
                  <a:pt x="838" y="314"/>
                  <a:pt x="838" y="314"/>
                </a:cubicBezTo>
                <a:close/>
                <a:moveTo>
                  <a:pt x="838" y="313"/>
                </a:moveTo>
                <a:cubicBezTo>
                  <a:pt x="837" y="313"/>
                  <a:pt x="837" y="312"/>
                  <a:pt x="837" y="311"/>
                </a:cubicBezTo>
                <a:cubicBezTo>
                  <a:pt x="836" y="312"/>
                  <a:pt x="837" y="312"/>
                  <a:pt x="836" y="312"/>
                </a:cubicBezTo>
                <a:cubicBezTo>
                  <a:pt x="837" y="312"/>
                  <a:pt x="837" y="313"/>
                  <a:pt x="837" y="313"/>
                </a:cubicBezTo>
                <a:cubicBezTo>
                  <a:pt x="837" y="313"/>
                  <a:pt x="837" y="314"/>
                  <a:pt x="836" y="314"/>
                </a:cubicBezTo>
                <a:cubicBezTo>
                  <a:pt x="836" y="315"/>
                  <a:pt x="836" y="315"/>
                  <a:pt x="836" y="315"/>
                </a:cubicBezTo>
                <a:cubicBezTo>
                  <a:pt x="836" y="315"/>
                  <a:pt x="835" y="315"/>
                  <a:pt x="835" y="315"/>
                </a:cubicBezTo>
                <a:cubicBezTo>
                  <a:pt x="835" y="315"/>
                  <a:pt x="835" y="315"/>
                  <a:pt x="835" y="315"/>
                </a:cubicBezTo>
                <a:cubicBezTo>
                  <a:pt x="836" y="315"/>
                  <a:pt x="835" y="316"/>
                  <a:pt x="835" y="316"/>
                </a:cubicBezTo>
                <a:cubicBezTo>
                  <a:pt x="835" y="316"/>
                  <a:pt x="836" y="316"/>
                  <a:pt x="836" y="315"/>
                </a:cubicBezTo>
                <a:cubicBezTo>
                  <a:pt x="836" y="315"/>
                  <a:pt x="837" y="316"/>
                  <a:pt x="836" y="316"/>
                </a:cubicBezTo>
                <a:cubicBezTo>
                  <a:pt x="837" y="317"/>
                  <a:pt x="837" y="316"/>
                  <a:pt x="837" y="316"/>
                </a:cubicBezTo>
                <a:cubicBezTo>
                  <a:pt x="837" y="315"/>
                  <a:pt x="837" y="316"/>
                  <a:pt x="837" y="316"/>
                </a:cubicBezTo>
                <a:cubicBezTo>
                  <a:pt x="837" y="315"/>
                  <a:pt x="837" y="315"/>
                  <a:pt x="837" y="315"/>
                </a:cubicBezTo>
                <a:cubicBezTo>
                  <a:pt x="837" y="315"/>
                  <a:pt x="837" y="315"/>
                  <a:pt x="837" y="315"/>
                </a:cubicBezTo>
                <a:cubicBezTo>
                  <a:pt x="837" y="315"/>
                  <a:pt x="837" y="313"/>
                  <a:pt x="838" y="313"/>
                </a:cubicBezTo>
                <a:close/>
                <a:moveTo>
                  <a:pt x="838" y="312"/>
                </a:moveTo>
                <a:cubicBezTo>
                  <a:pt x="839" y="312"/>
                  <a:pt x="839" y="311"/>
                  <a:pt x="839" y="311"/>
                </a:cubicBezTo>
                <a:cubicBezTo>
                  <a:pt x="839" y="311"/>
                  <a:pt x="839" y="311"/>
                  <a:pt x="839" y="311"/>
                </a:cubicBezTo>
                <a:cubicBezTo>
                  <a:pt x="839" y="311"/>
                  <a:pt x="839" y="311"/>
                  <a:pt x="839" y="311"/>
                </a:cubicBezTo>
                <a:cubicBezTo>
                  <a:pt x="838" y="311"/>
                  <a:pt x="838" y="311"/>
                  <a:pt x="838" y="311"/>
                </a:cubicBezTo>
                <a:cubicBezTo>
                  <a:pt x="838" y="312"/>
                  <a:pt x="838" y="312"/>
                  <a:pt x="838" y="312"/>
                </a:cubicBezTo>
                <a:close/>
                <a:moveTo>
                  <a:pt x="839" y="313"/>
                </a:moveTo>
                <a:cubicBezTo>
                  <a:pt x="839" y="313"/>
                  <a:pt x="839" y="312"/>
                  <a:pt x="839" y="312"/>
                </a:cubicBezTo>
                <a:cubicBezTo>
                  <a:pt x="839" y="312"/>
                  <a:pt x="838" y="313"/>
                  <a:pt x="839" y="313"/>
                </a:cubicBezTo>
                <a:close/>
                <a:moveTo>
                  <a:pt x="839" y="324"/>
                </a:moveTo>
                <a:cubicBezTo>
                  <a:pt x="839" y="324"/>
                  <a:pt x="839" y="324"/>
                  <a:pt x="839" y="324"/>
                </a:cubicBezTo>
                <a:cubicBezTo>
                  <a:pt x="839" y="324"/>
                  <a:pt x="839" y="325"/>
                  <a:pt x="838" y="325"/>
                </a:cubicBezTo>
                <a:cubicBezTo>
                  <a:pt x="838" y="325"/>
                  <a:pt x="839" y="325"/>
                  <a:pt x="839" y="325"/>
                </a:cubicBezTo>
                <a:cubicBezTo>
                  <a:pt x="839" y="325"/>
                  <a:pt x="839" y="324"/>
                  <a:pt x="839" y="324"/>
                </a:cubicBezTo>
                <a:close/>
                <a:moveTo>
                  <a:pt x="839" y="323"/>
                </a:moveTo>
                <a:cubicBezTo>
                  <a:pt x="839" y="324"/>
                  <a:pt x="839" y="324"/>
                  <a:pt x="839" y="324"/>
                </a:cubicBezTo>
                <a:cubicBezTo>
                  <a:pt x="840" y="324"/>
                  <a:pt x="839" y="324"/>
                  <a:pt x="839" y="323"/>
                </a:cubicBezTo>
                <a:close/>
                <a:moveTo>
                  <a:pt x="840" y="310"/>
                </a:moveTo>
                <a:cubicBezTo>
                  <a:pt x="840" y="309"/>
                  <a:pt x="840" y="309"/>
                  <a:pt x="839" y="309"/>
                </a:cubicBezTo>
                <a:cubicBezTo>
                  <a:pt x="839" y="309"/>
                  <a:pt x="839" y="310"/>
                  <a:pt x="840" y="310"/>
                </a:cubicBezTo>
                <a:close/>
                <a:moveTo>
                  <a:pt x="840" y="324"/>
                </a:moveTo>
                <a:cubicBezTo>
                  <a:pt x="840" y="324"/>
                  <a:pt x="841" y="324"/>
                  <a:pt x="841" y="324"/>
                </a:cubicBezTo>
                <a:cubicBezTo>
                  <a:pt x="841" y="325"/>
                  <a:pt x="840" y="324"/>
                  <a:pt x="840" y="324"/>
                </a:cubicBezTo>
                <a:cubicBezTo>
                  <a:pt x="840" y="325"/>
                  <a:pt x="840" y="325"/>
                  <a:pt x="840" y="325"/>
                </a:cubicBezTo>
                <a:cubicBezTo>
                  <a:pt x="841" y="325"/>
                  <a:pt x="841" y="325"/>
                  <a:pt x="841" y="324"/>
                </a:cubicBezTo>
                <a:cubicBezTo>
                  <a:pt x="841" y="324"/>
                  <a:pt x="841" y="324"/>
                  <a:pt x="840" y="324"/>
                </a:cubicBezTo>
                <a:close/>
                <a:moveTo>
                  <a:pt x="840" y="323"/>
                </a:moveTo>
                <a:cubicBezTo>
                  <a:pt x="841" y="323"/>
                  <a:pt x="840" y="323"/>
                  <a:pt x="840" y="322"/>
                </a:cubicBezTo>
                <a:cubicBezTo>
                  <a:pt x="840" y="322"/>
                  <a:pt x="840" y="323"/>
                  <a:pt x="840" y="323"/>
                </a:cubicBezTo>
                <a:cubicBezTo>
                  <a:pt x="840" y="323"/>
                  <a:pt x="840" y="323"/>
                  <a:pt x="840" y="323"/>
                </a:cubicBezTo>
                <a:close/>
                <a:moveTo>
                  <a:pt x="841" y="322"/>
                </a:moveTo>
                <a:cubicBezTo>
                  <a:pt x="841" y="321"/>
                  <a:pt x="841" y="321"/>
                  <a:pt x="841" y="321"/>
                </a:cubicBezTo>
                <a:cubicBezTo>
                  <a:pt x="841" y="322"/>
                  <a:pt x="840" y="322"/>
                  <a:pt x="840" y="322"/>
                </a:cubicBezTo>
                <a:cubicBezTo>
                  <a:pt x="841" y="322"/>
                  <a:pt x="841" y="322"/>
                  <a:pt x="841" y="322"/>
                </a:cubicBezTo>
                <a:close/>
                <a:moveTo>
                  <a:pt x="843" y="319"/>
                </a:moveTo>
                <a:cubicBezTo>
                  <a:pt x="843" y="319"/>
                  <a:pt x="843" y="320"/>
                  <a:pt x="843" y="320"/>
                </a:cubicBezTo>
                <a:cubicBezTo>
                  <a:pt x="844" y="320"/>
                  <a:pt x="843" y="319"/>
                  <a:pt x="843" y="319"/>
                </a:cubicBezTo>
                <a:cubicBezTo>
                  <a:pt x="843" y="318"/>
                  <a:pt x="843" y="318"/>
                  <a:pt x="843" y="318"/>
                </a:cubicBezTo>
                <a:cubicBezTo>
                  <a:pt x="843" y="319"/>
                  <a:pt x="843" y="319"/>
                  <a:pt x="843" y="319"/>
                </a:cubicBezTo>
                <a:close/>
                <a:moveTo>
                  <a:pt x="842" y="320"/>
                </a:moveTo>
                <a:cubicBezTo>
                  <a:pt x="842" y="320"/>
                  <a:pt x="842" y="320"/>
                  <a:pt x="842" y="320"/>
                </a:cubicBezTo>
                <a:cubicBezTo>
                  <a:pt x="843" y="321"/>
                  <a:pt x="842" y="321"/>
                  <a:pt x="843" y="321"/>
                </a:cubicBezTo>
                <a:cubicBezTo>
                  <a:pt x="843" y="321"/>
                  <a:pt x="843" y="320"/>
                  <a:pt x="843" y="320"/>
                </a:cubicBezTo>
                <a:cubicBezTo>
                  <a:pt x="842" y="319"/>
                  <a:pt x="842" y="320"/>
                  <a:pt x="842" y="320"/>
                </a:cubicBezTo>
                <a:close/>
                <a:moveTo>
                  <a:pt x="841" y="315"/>
                </a:moveTo>
                <a:cubicBezTo>
                  <a:pt x="842" y="315"/>
                  <a:pt x="842" y="315"/>
                  <a:pt x="841" y="315"/>
                </a:cubicBezTo>
                <a:cubicBezTo>
                  <a:pt x="841" y="315"/>
                  <a:pt x="841" y="315"/>
                  <a:pt x="841" y="315"/>
                </a:cubicBezTo>
                <a:close/>
                <a:moveTo>
                  <a:pt x="841" y="321"/>
                </a:moveTo>
                <a:cubicBezTo>
                  <a:pt x="841" y="321"/>
                  <a:pt x="841" y="321"/>
                  <a:pt x="841" y="321"/>
                </a:cubicBezTo>
                <a:cubicBezTo>
                  <a:pt x="842" y="321"/>
                  <a:pt x="841" y="321"/>
                  <a:pt x="842" y="320"/>
                </a:cubicBezTo>
                <a:cubicBezTo>
                  <a:pt x="842" y="320"/>
                  <a:pt x="841" y="321"/>
                  <a:pt x="841" y="321"/>
                </a:cubicBezTo>
                <a:close/>
                <a:moveTo>
                  <a:pt x="840" y="310"/>
                </a:moveTo>
                <a:cubicBezTo>
                  <a:pt x="841" y="310"/>
                  <a:pt x="841" y="310"/>
                  <a:pt x="841" y="310"/>
                </a:cubicBezTo>
                <a:cubicBezTo>
                  <a:pt x="841" y="310"/>
                  <a:pt x="841" y="310"/>
                  <a:pt x="841" y="310"/>
                </a:cubicBezTo>
                <a:lnTo>
                  <a:pt x="840" y="310"/>
                </a:lnTo>
                <a:close/>
                <a:moveTo>
                  <a:pt x="840" y="320"/>
                </a:moveTo>
                <a:cubicBezTo>
                  <a:pt x="840" y="320"/>
                  <a:pt x="840" y="320"/>
                  <a:pt x="840" y="320"/>
                </a:cubicBezTo>
                <a:cubicBezTo>
                  <a:pt x="841" y="320"/>
                  <a:pt x="840" y="320"/>
                  <a:pt x="840" y="320"/>
                </a:cubicBezTo>
                <a:close/>
                <a:moveTo>
                  <a:pt x="840" y="312"/>
                </a:moveTo>
                <a:cubicBezTo>
                  <a:pt x="840" y="312"/>
                  <a:pt x="841" y="312"/>
                  <a:pt x="840" y="311"/>
                </a:cubicBezTo>
                <a:cubicBezTo>
                  <a:pt x="840" y="311"/>
                  <a:pt x="840" y="312"/>
                  <a:pt x="840" y="312"/>
                </a:cubicBezTo>
                <a:close/>
                <a:moveTo>
                  <a:pt x="845" y="300"/>
                </a:moveTo>
                <a:cubicBezTo>
                  <a:pt x="845" y="300"/>
                  <a:pt x="845" y="299"/>
                  <a:pt x="845" y="299"/>
                </a:cubicBezTo>
                <a:cubicBezTo>
                  <a:pt x="845" y="299"/>
                  <a:pt x="844" y="299"/>
                  <a:pt x="845" y="300"/>
                </a:cubicBezTo>
                <a:close/>
                <a:moveTo>
                  <a:pt x="844" y="287"/>
                </a:moveTo>
                <a:cubicBezTo>
                  <a:pt x="844" y="287"/>
                  <a:pt x="845" y="287"/>
                  <a:pt x="844" y="287"/>
                </a:cubicBezTo>
                <a:cubicBezTo>
                  <a:pt x="844" y="287"/>
                  <a:pt x="844" y="287"/>
                  <a:pt x="844" y="287"/>
                </a:cubicBezTo>
                <a:close/>
                <a:moveTo>
                  <a:pt x="842" y="301"/>
                </a:moveTo>
                <a:cubicBezTo>
                  <a:pt x="841" y="301"/>
                  <a:pt x="841" y="301"/>
                  <a:pt x="840" y="301"/>
                </a:cubicBezTo>
                <a:cubicBezTo>
                  <a:pt x="841" y="302"/>
                  <a:pt x="842" y="302"/>
                  <a:pt x="842" y="301"/>
                </a:cubicBezTo>
                <a:close/>
                <a:moveTo>
                  <a:pt x="843" y="288"/>
                </a:moveTo>
                <a:cubicBezTo>
                  <a:pt x="842" y="288"/>
                  <a:pt x="842" y="288"/>
                  <a:pt x="842" y="288"/>
                </a:cubicBezTo>
                <a:cubicBezTo>
                  <a:pt x="842" y="288"/>
                  <a:pt x="843" y="289"/>
                  <a:pt x="842" y="289"/>
                </a:cubicBezTo>
                <a:cubicBezTo>
                  <a:pt x="842" y="289"/>
                  <a:pt x="843" y="288"/>
                  <a:pt x="843" y="288"/>
                </a:cubicBezTo>
                <a:close/>
                <a:moveTo>
                  <a:pt x="843" y="301"/>
                </a:moveTo>
                <a:cubicBezTo>
                  <a:pt x="843" y="301"/>
                  <a:pt x="843" y="301"/>
                  <a:pt x="843" y="301"/>
                </a:cubicBezTo>
                <a:cubicBezTo>
                  <a:pt x="843" y="302"/>
                  <a:pt x="843" y="302"/>
                  <a:pt x="843" y="302"/>
                </a:cubicBezTo>
                <a:cubicBezTo>
                  <a:pt x="844" y="302"/>
                  <a:pt x="843" y="301"/>
                  <a:pt x="843" y="301"/>
                </a:cubicBezTo>
                <a:close/>
                <a:moveTo>
                  <a:pt x="843" y="299"/>
                </a:moveTo>
                <a:cubicBezTo>
                  <a:pt x="844" y="299"/>
                  <a:pt x="843" y="298"/>
                  <a:pt x="844" y="298"/>
                </a:cubicBezTo>
                <a:cubicBezTo>
                  <a:pt x="843" y="298"/>
                  <a:pt x="843" y="299"/>
                  <a:pt x="843" y="299"/>
                </a:cubicBezTo>
                <a:cubicBezTo>
                  <a:pt x="843" y="299"/>
                  <a:pt x="843" y="299"/>
                  <a:pt x="843" y="299"/>
                </a:cubicBezTo>
                <a:cubicBezTo>
                  <a:pt x="843" y="300"/>
                  <a:pt x="842" y="299"/>
                  <a:pt x="843" y="300"/>
                </a:cubicBezTo>
                <a:cubicBezTo>
                  <a:pt x="843" y="300"/>
                  <a:pt x="843" y="300"/>
                  <a:pt x="843" y="299"/>
                </a:cubicBezTo>
                <a:close/>
                <a:moveTo>
                  <a:pt x="844" y="300"/>
                </a:moveTo>
                <a:cubicBezTo>
                  <a:pt x="843" y="300"/>
                  <a:pt x="843" y="301"/>
                  <a:pt x="843" y="301"/>
                </a:cubicBezTo>
                <a:cubicBezTo>
                  <a:pt x="844" y="301"/>
                  <a:pt x="845" y="300"/>
                  <a:pt x="844" y="300"/>
                </a:cubicBezTo>
                <a:close/>
                <a:moveTo>
                  <a:pt x="844" y="302"/>
                </a:moveTo>
                <a:cubicBezTo>
                  <a:pt x="844" y="302"/>
                  <a:pt x="843" y="302"/>
                  <a:pt x="844" y="302"/>
                </a:cubicBezTo>
                <a:cubicBezTo>
                  <a:pt x="844" y="303"/>
                  <a:pt x="845" y="303"/>
                  <a:pt x="844" y="302"/>
                </a:cubicBezTo>
                <a:close/>
                <a:moveTo>
                  <a:pt x="845" y="300"/>
                </a:moveTo>
                <a:cubicBezTo>
                  <a:pt x="845" y="300"/>
                  <a:pt x="845" y="300"/>
                  <a:pt x="845" y="300"/>
                </a:cubicBezTo>
                <a:cubicBezTo>
                  <a:pt x="845" y="300"/>
                  <a:pt x="844" y="299"/>
                  <a:pt x="844" y="300"/>
                </a:cubicBezTo>
                <a:cubicBezTo>
                  <a:pt x="845" y="300"/>
                  <a:pt x="845" y="300"/>
                  <a:pt x="845" y="301"/>
                </a:cubicBezTo>
                <a:cubicBezTo>
                  <a:pt x="845" y="301"/>
                  <a:pt x="845" y="300"/>
                  <a:pt x="844" y="301"/>
                </a:cubicBezTo>
                <a:cubicBezTo>
                  <a:pt x="844" y="301"/>
                  <a:pt x="844" y="301"/>
                  <a:pt x="845" y="301"/>
                </a:cubicBezTo>
                <a:cubicBezTo>
                  <a:pt x="845" y="301"/>
                  <a:pt x="846" y="301"/>
                  <a:pt x="846" y="300"/>
                </a:cubicBezTo>
                <a:cubicBezTo>
                  <a:pt x="845" y="300"/>
                  <a:pt x="845" y="300"/>
                  <a:pt x="845" y="300"/>
                </a:cubicBezTo>
                <a:close/>
                <a:moveTo>
                  <a:pt x="846" y="293"/>
                </a:moveTo>
                <a:cubicBezTo>
                  <a:pt x="846" y="293"/>
                  <a:pt x="847" y="293"/>
                  <a:pt x="846" y="292"/>
                </a:cubicBezTo>
                <a:cubicBezTo>
                  <a:pt x="846" y="292"/>
                  <a:pt x="846" y="292"/>
                  <a:pt x="846" y="293"/>
                </a:cubicBezTo>
                <a:close/>
                <a:moveTo>
                  <a:pt x="846" y="298"/>
                </a:moveTo>
                <a:cubicBezTo>
                  <a:pt x="845" y="298"/>
                  <a:pt x="846" y="299"/>
                  <a:pt x="846" y="299"/>
                </a:cubicBezTo>
                <a:cubicBezTo>
                  <a:pt x="846" y="299"/>
                  <a:pt x="846" y="298"/>
                  <a:pt x="846" y="298"/>
                </a:cubicBezTo>
                <a:close/>
                <a:moveTo>
                  <a:pt x="846" y="298"/>
                </a:moveTo>
                <a:cubicBezTo>
                  <a:pt x="846" y="298"/>
                  <a:pt x="847" y="298"/>
                  <a:pt x="847" y="298"/>
                </a:cubicBezTo>
                <a:cubicBezTo>
                  <a:pt x="847" y="297"/>
                  <a:pt x="846" y="297"/>
                  <a:pt x="846" y="298"/>
                </a:cubicBezTo>
                <a:close/>
                <a:moveTo>
                  <a:pt x="847" y="295"/>
                </a:moveTo>
                <a:cubicBezTo>
                  <a:pt x="846" y="295"/>
                  <a:pt x="846" y="295"/>
                  <a:pt x="846" y="295"/>
                </a:cubicBezTo>
                <a:cubicBezTo>
                  <a:pt x="846" y="295"/>
                  <a:pt x="846" y="295"/>
                  <a:pt x="846" y="295"/>
                </a:cubicBezTo>
                <a:cubicBezTo>
                  <a:pt x="846" y="296"/>
                  <a:pt x="846" y="296"/>
                  <a:pt x="846" y="296"/>
                </a:cubicBezTo>
                <a:cubicBezTo>
                  <a:pt x="846" y="296"/>
                  <a:pt x="846" y="296"/>
                  <a:pt x="847" y="296"/>
                </a:cubicBezTo>
                <a:cubicBezTo>
                  <a:pt x="847" y="295"/>
                  <a:pt x="847" y="295"/>
                  <a:pt x="847" y="295"/>
                </a:cubicBezTo>
                <a:close/>
                <a:moveTo>
                  <a:pt x="847" y="283"/>
                </a:moveTo>
                <a:cubicBezTo>
                  <a:pt x="847" y="283"/>
                  <a:pt x="847" y="282"/>
                  <a:pt x="847" y="282"/>
                </a:cubicBezTo>
                <a:cubicBezTo>
                  <a:pt x="846" y="282"/>
                  <a:pt x="846" y="283"/>
                  <a:pt x="847" y="283"/>
                </a:cubicBezTo>
                <a:close/>
                <a:moveTo>
                  <a:pt x="848" y="294"/>
                </a:moveTo>
                <a:cubicBezTo>
                  <a:pt x="848" y="293"/>
                  <a:pt x="848" y="293"/>
                  <a:pt x="848" y="293"/>
                </a:cubicBezTo>
                <a:cubicBezTo>
                  <a:pt x="847" y="293"/>
                  <a:pt x="848" y="293"/>
                  <a:pt x="848" y="293"/>
                </a:cubicBezTo>
                <a:cubicBezTo>
                  <a:pt x="847" y="294"/>
                  <a:pt x="847" y="294"/>
                  <a:pt x="847" y="295"/>
                </a:cubicBezTo>
                <a:cubicBezTo>
                  <a:pt x="848" y="294"/>
                  <a:pt x="848" y="294"/>
                  <a:pt x="848" y="294"/>
                </a:cubicBezTo>
                <a:close/>
                <a:moveTo>
                  <a:pt x="849" y="295"/>
                </a:moveTo>
                <a:cubicBezTo>
                  <a:pt x="849" y="295"/>
                  <a:pt x="849" y="295"/>
                  <a:pt x="849" y="295"/>
                </a:cubicBezTo>
                <a:cubicBezTo>
                  <a:pt x="849" y="295"/>
                  <a:pt x="850" y="295"/>
                  <a:pt x="849" y="295"/>
                </a:cubicBezTo>
                <a:close/>
                <a:moveTo>
                  <a:pt x="850" y="295"/>
                </a:moveTo>
                <a:cubicBezTo>
                  <a:pt x="850" y="294"/>
                  <a:pt x="850" y="295"/>
                  <a:pt x="849" y="294"/>
                </a:cubicBezTo>
                <a:cubicBezTo>
                  <a:pt x="849" y="295"/>
                  <a:pt x="850" y="295"/>
                  <a:pt x="850" y="295"/>
                </a:cubicBezTo>
                <a:close/>
                <a:moveTo>
                  <a:pt x="851" y="277"/>
                </a:moveTo>
                <a:cubicBezTo>
                  <a:pt x="850" y="277"/>
                  <a:pt x="850" y="278"/>
                  <a:pt x="850" y="278"/>
                </a:cubicBezTo>
                <a:cubicBezTo>
                  <a:pt x="850" y="278"/>
                  <a:pt x="850" y="278"/>
                  <a:pt x="850" y="278"/>
                </a:cubicBezTo>
                <a:cubicBezTo>
                  <a:pt x="850" y="278"/>
                  <a:pt x="851" y="278"/>
                  <a:pt x="851" y="277"/>
                </a:cubicBezTo>
                <a:close/>
                <a:moveTo>
                  <a:pt x="851" y="292"/>
                </a:moveTo>
                <a:cubicBezTo>
                  <a:pt x="851" y="292"/>
                  <a:pt x="851" y="292"/>
                  <a:pt x="851" y="293"/>
                </a:cubicBezTo>
                <a:cubicBezTo>
                  <a:pt x="851" y="293"/>
                  <a:pt x="851" y="292"/>
                  <a:pt x="851" y="292"/>
                </a:cubicBezTo>
                <a:close/>
                <a:moveTo>
                  <a:pt x="853" y="275"/>
                </a:moveTo>
                <a:cubicBezTo>
                  <a:pt x="853" y="275"/>
                  <a:pt x="853" y="275"/>
                  <a:pt x="853" y="274"/>
                </a:cubicBezTo>
                <a:cubicBezTo>
                  <a:pt x="853" y="274"/>
                  <a:pt x="852" y="274"/>
                  <a:pt x="853" y="275"/>
                </a:cubicBezTo>
                <a:close/>
                <a:moveTo>
                  <a:pt x="853" y="279"/>
                </a:moveTo>
                <a:cubicBezTo>
                  <a:pt x="852" y="279"/>
                  <a:pt x="852" y="280"/>
                  <a:pt x="852" y="280"/>
                </a:cubicBezTo>
                <a:cubicBezTo>
                  <a:pt x="852" y="280"/>
                  <a:pt x="853" y="280"/>
                  <a:pt x="853" y="279"/>
                </a:cubicBezTo>
                <a:close/>
                <a:moveTo>
                  <a:pt x="853" y="290"/>
                </a:moveTo>
                <a:cubicBezTo>
                  <a:pt x="853" y="290"/>
                  <a:pt x="853" y="290"/>
                  <a:pt x="853" y="289"/>
                </a:cubicBezTo>
                <a:cubicBezTo>
                  <a:pt x="853" y="289"/>
                  <a:pt x="853" y="290"/>
                  <a:pt x="852" y="290"/>
                </a:cubicBezTo>
                <a:cubicBezTo>
                  <a:pt x="853" y="290"/>
                  <a:pt x="852" y="290"/>
                  <a:pt x="852" y="291"/>
                </a:cubicBezTo>
                <a:cubicBezTo>
                  <a:pt x="853" y="291"/>
                  <a:pt x="853" y="290"/>
                  <a:pt x="853" y="290"/>
                </a:cubicBezTo>
                <a:close/>
                <a:moveTo>
                  <a:pt x="855" y="288"/>
                </a:moveTo>
                <a:cubicBezTo>
                  <a:pt x="854" y="288"/>
                  <a:pt x="853" y="289"/>
                  <a:pt x="854" y="289"/>
                </a:cubicBezTo>
                <a:cubicBezTo>
                  <a:pt x="854" y="289"/>
                  <a:pt x="854" y="288"/>
                  <a:pt x="855" y="288"/>
                </a:cubicBezTo>
                <a:close/>
                <a:moveTo>
                  <a:pt x="863" y="272"/>
                </a:moveTo>
                <a:cubicBezTo>
                  <a:pt x="863" y="273"/>
                  <a:pt x="863" y="273"/>
                  <a:pt x="863" y="273"/>
                </a:cubicBezTo>
                <a:cubicBezTo>
                  <a:pt x="863" y="273"/>
                  <a:pt x="863" y="272"/>
                  <a:pt x="863" y="272"/>
                </a:cubicBezTo>
                <a:cubicBezTo>
                  <a:pt x="863" y="272"/>
                  <a:pt x="863" y="272"/>
                  <a:pt x="863" y="272"/>
                </a:cubicBezTo>
                <a:close/>
                <a:moveTo>
                  <a:pt x="862" y="274"/>
                </a:moveTo>
                <a:cubicBezTo>
                  <a:pt x="863" y="274"/>
                  <a:pt x="863" y="273"/>
                  <a:pt x="863" y="274"/>
                </a:cubicBezTo>
                <a:cubicBezTo>
                  <a:pt x="864" y="274"/>
                  <a:pt x="863" y="274"/>
                  <a:pt x="864" y="274"/>
                </a:cubicBezTo>
                <a:cubicBezTo>
                  <a:pt x="863" y="273"/>
                  <a:pt x="863" y="273"/>
                  <a:pt x="863" y="273"/>
                </a:cubicBezTo>
                <a:cubicBezTo>
                  <a:pt x="863" y="273"/>
                  <a:pt x="863" y="273"/>
                  <a:pt x="863" y="273"/>
                </a:cubicBezTo>
                <a:cubicBezTo>
                  <a:pt x="862" y="273"/>
                  <a:pt x="863" y="274"/>
                  <a:pt x="862" y="274"/>
                </a:cubicBezTo>
                <a:close/>
                <a:moveTo>
                  <a:pt x="861" y="278"/>
                </a:moveTo>
                <a:cubicBezTo>
                  <a:pt x="861" y="277"/>
                  <a:pt x="862" y="277"/>
                  <a:pt x="862" y="277"/>
                </a:cubicBezTo>
                <a:cubicBezTo>
                  <a:pt x="861" y="277"/>
                  <a:pt x="861" y="277"/>
                  <a:pt x="861" y="277"/>
                </a:cubicBezTo>
                <a:cubicBezTo>
                  <a:pt x="861" y="278"/>
                  <a:pt x="861" y="278"/>
                  <a:pt x="861" y="278"/>
                </a:cubicBezTo>
                <a:cubicBezTo>
                  <a:pt x="862" y="278"/>
                  <a:pt x="862" y="278"/>
                  <a:pt x="862" y="278"/>
                </a:cubicBezTo>
                <a:cubicBezTo>
                  <a:pt x="862" y="278"/>
                  <a:pt x="861" y="278"/>
                  <a:pt x="861" y="278"/>
                </a:cubicBezTo>
                <a:close/>
                <a:moveTo>
                  <a:pt x="862" y="276"/>
                </a:moveTo>
                <a:cubicBezTo>
                  <a:pt x="862" y="276"/>
                  <a:pt x="862" y="276"/>
                  <a:pt x="862" y="275"/>
                </a:cubicBezTo>
                <a:cubicBezTo>
                  <a:pt x="862" y="275"/>
                  <a:pt x="862" y="275"/>
                  <a:pt x="862" y="276"/>
                </a:cubicBezTo>
                <a:close/>
                <a:moveTo>
                  <a:pt x="862" y="275"/>
                </a:moveTo>
                <a:cubicBezTo>
                  <a:pt x="861" y="274"/>
                  <a:pt x="862" y="275"/>
                  <a:pt x="862" y="274"/>
                </a:cubicBezTo>
                <a:cubicBezTo>
                  <a:pt x="862" y="274"/>
                  <a:pt x="862" y="274"/>
                  <a:pt x="862" y="274"/>
                </a:cubicBezTo>
                <a:cubicBezTo>
                  <a:pt x="862" y="274"/>
                  <a:pt x="861" y="274"/>
                  <a:pt x="862" y="275"/>
                </a:cubicBezTo>
                <a:close/>
                <a:moveTo>
                  <a:pt x="861" y="276"/>
                </a:moveTo>
                <a:cubicBezTo>
                  <a:pt x="861" y="276"/>
                  <a:pt x="861" y="276"/>
                  <a:pt x="861" y="277"/>
                </a:cubicBezTo>
                <a:cubicBezTo>
                  <a:pt x="861" y="277"/>
                  <a:pt x="861" y="277"/>
                  <a:pt x="862" y="277"/>
                </a:cubicBezTo>
                <a:lnTo>
                  <a:pt x="861" y="276"/>
                </a:lnTo>
                <a:close/>
                <a:moveTo>
                  <a:pt x="861" y="275"/>
                </a:moveTo>
                <a:cubicBezTo>
                  <a:pt x="861" y="275"/>
                  <a:pt x="861" y="275"/>
                  <a:pt x="861" y="275"/>
                </a:cubicBezTo>
                <a:cubicBezTo>
                  <a:pt x="861" y="275"/>
                  <a:pt x="861" y="275"/>
                  <a:pt x="861" y="275"/>
                </a:cubicBezTo>
                <a:close/>
                <a:moveTo>
                  <a:pt x="860" y="276"/>
                </a:moveTo>
                <a:cubicBezTo>
                  <a:pt x="860" y="276"/>
                  <a:pt x="860" y="277"/>
                  <a:pt x="861" y="277"/>
                </a:cubicBezTo>
                <a:cubicBezTo>
                  <a:pt x="861" y="276"/>
                  <a:pt x="860" y="276"/>
                  <a:pt x="860" y="276"/>
                </a:cubicBezTo>
                <a:cubicBezTo>
                  <a:pt x="860" y="276"/>
                  <a:pt x="860" y="276"/>
                  <a:pt x="860" y="276"/>
                </a:cubicBezTo>
                <a:close/>
                <a:moveTo>
                  <a:pt x="859" y="271"/>
                </a:moveTo>
                <a:cubicBezTo>
                  <a:pt x="859" y="271"/>
                  <a:pt x="859" y="270"/>
                  <a:pt x="859" y="270"/>
                </a:cubicBezTo>
                <a:cubicBezTo>
                  <a:pt x="858" y="270"/>
                  <a:pt x="859" y="270"/>
                  <a:pt x="859" y="271"/>
                </a:cubicBezTo>
                <a:close/>
                <a:moveTo>
                  <a:pt x="858" y="271"/>
                </a:moveTo>
                <a:cubicBezTo>
                  <a:pt x="858" y="271"/>
                  <a:pt x="859" y="271"/>
                  <a:pt x="859" y="272"/>
                </a:cubicBezTo>
                <a:cubicBezTo>
                  <a:pt x="859" y="272"/>
                  <a:pt x="859" y="271"/>
                  <a:pt x="859" y="272"/>
                </a:cubicBezTo>
                <a:cubicBezTo>
                  <a:pt x="859" y="271"/>
                  <a:pt x="859" y="271"/>
                  <a:pt x="859" y="271"/>
                </a:cubicBezTo>
                <a:cubicBezTo>
                  <a:pt x="859" y="271"/>
                  <a:pt x="859" y="271"/>
                  <a:pt x="859" y="271"/>
                </a:cubicBezTo>
                <a:lnTo>
                  <a:pt x="858" y="271"/>
                </a:lnTo>
                <a:close/>
                <a:moveTo>
                  <a:pt x="856" y="278"/>
                </a:moveTo>
                <a:cubicBezTo>
                  <a:pt x="856" y="278"/>
                  <a:pt x="857" y="278"/>
                  <a:pt x="857" y="278"/>
                </a:cubicBezTo>
                <a:cubicBezTo>
                  <a:pt x="857" y="278"/>
                  <a:pt x="857" y="278"/>
                  <a:pt x="857" y="278"/>
                </a:cubicBezTo>
                <a:cubicBezTo>
                  <a:pt x="856" y="278"/>
                  <a:pt x="857" y="278"/>
                  <a:pt x="856" y="278"/>
                </a:cubicBezTo>
                <a:close/>
                <a:moveTo>
                  <a:pt x="855" y="275"/>
                </a:moveTo>
                <a:cubicBezTo>
                  <a:pt x="856" y="275"/>
                  <a:pt x="856" y="275"/>
                  <a:pt x="856" y="275"/>
                </a:cubicBezTo>
                <a:cubicBezTo>
                  <a:pt x="856" y="275"/>
                  <a:pt x="856" y="275"/>
                  <a:pt x="856" y="275"/>
                </a:cubicBezTo>
                <a:cubicBezTo>
                  <a:pt x="856" y="275"/>
                  <a:pt x="856" y="275"/>
                  <a:pt x="856" y="275"/>
                </a:cubicBezTo>
                <a:cubicBezTo>
                  <a:pt x="856" y="274"/>
                  <a:pt x="856" y="275"/>
                  <a:pt x="856" y="275"/>
                </a:cubicBezTo>
                <a:cubicBezTo>
                  <a:pt x="856" y="274"/>
                  <a:pt x="856" y="274"/>
                  <a:pt x="855" y="274"/>
                </a:cubicBezTo>
                <a:cubicBezTo>
                  <a:pt x="855" y="274"/>
                  <a:pt x="856" y="274"/>
                  <a:pt x="856" y="274"/>
                </a:cubicBezTo>
                <a:cubicBezTo>
                  <a:pt x="856" y="274"/>
                  <a:pt x="856" y="274"/>
                  <a:pt x="855" y="274"/>
                </a:cubicBezTo>
                <a:cubicBezTo>
                  <a:pt x="855" y="274"/>
                  <a:pt x="855" y="275"/>
                  <a:pt x="855" y="275"/>
                </a:cubicBezTo>
                <a:close/>
                <a:moveTo>
                  <a:pt x="856" y="278"/>
                </a:moveTo>
                <a:cubicBezTo>
                  <a:pt x="855" y="279"/>
                  <a:pt x="855" y="279"/>
                  <a:pt x="855" y="279"/>
                </a:cubicBezTo>
                <a:cubicBezTo>
                  <a:pt x="856" y="279"/>
                  <a:pt x="856" y="279"/>
                  <a:pt x="856" y="278"/>
                </a:cubicBezTo>
                <a:close/>
                <a:moveTo>
                  <a:pt x="855" y="281"/>
                </a:moveTo>
                <a:cubicBezTo>
                  <a:pt x="855" y="281"/>
                  <a:pt x="855" y="281"/>
                  <a:pt x="855" y="281"/>
                </a:cubicBezTo>
                <a:cubicBezTo>
                  <a:pt x="855" y="282"/>
                  <a:pt x="855" y="282"/>
                  <a:pt x="855" y="282"/>
                </a:cubicBezTo>
                <a:cubicBezTo>
                  <a:pt x="856" y="282"/>
                  <a:pt x="856" y="281"/>
                  <a:pt x="855" y="281"/>
                </a:cubicBezTo>
                <a:close/>
                <a:moveTo>
                  <a:pt x="857" y="282"/>
                </a:moveTo>
                <a:cubicBezTo>
                  <a:pt x="857" y="282"/>
                  <a:pt x="856" y="281"/>
                  <a:pt x="856" y="280"/>
                </a:cubicBezTo>
                <a:cubicBezTo>
                  <a:pt x="855" y="281"/>
                  <a:pt x="856" y="281"/>
                  <a:pt x="856" y="282"/>
                </a:cubicBezTo>
                <a:cubicBezTo>
                  <a:pt x="856" y="282"/>
                  <a:pt x="856" y="282"/>
                  <a:pt x="856" y="283"/>
                </a:cubicBezTo>
                <a:cubicBezTo>
                  <a:pt x="856" y="283"/>
                  <a:pt x="856" y="282"/>
                  <a:pt x="856" y="283"/>
                </a:cubicBezTo>
                <a:cubicBezTo>
                  <a:pt x="857" y="283"/>
                  <a:pt x="857" y="282"/>
                  <a:pt x="857" y="282"/>
                </a:cubicBezTo>
                <a:cubicBezTo>
                  <a:pt x="857" y="282"/>
                  <a:pt x="858" y="282"/>
                  <a:pt x="857" y="282"/>
                </a:cubicBezTo>
                <a:close/>
                <a:moveTo>
                  <a:pt x="857" y="275"/>
                </a:moveTo>
                <a:cubicBezTo>
                  <a:pt x="857" y="275"/>
                  <a:pt x="857" y="275"/>
                  <a:pt x="857" y="276"/>
                </a:cubicBezTo>
                <a:cubicBezTo>
                  <a:pt x="858" y="275"/>
                  <a:pt x="857" y="275"/>
                  <a:pt x="857" y="275"/>
                </a:cubicBezTo>
                <a:close/>
                <a:moveTo>
                  <a:pt x="858" y="274"/>
                </a:moveTo>
                <a:cubicBezTo>
                  <a:pt x="857" y="274"/>
                  <a:pt x="858" y="275"/>
                  <a:pt x="857" y="274"/>
                </a:cubicBezTo>
                <a:cubicBezTo>
                  <a:pt x="857" y="275"/>
                  <a:pt x="858" y="274"/>
                  <a:pt x="858" y="274"/>
                </a:cubicBezTo>
                <a:close/>
                <a:moveTo>
                  <a:pt x="859" y="274"/>
                </a:moveTo>
                <a:cubicBezTo>
                  <a:pt x="859" y="274"/>
                  <a:pt x="859" y="273"/>
                  <a:pt x="859" y="273"/>
                </a:cubicBezTo>
                <a:cubicBezTo>
                  <a:pt x="859" y="273"/>
                  <a:pt x="858" y="273"/>
                  <a:pt x="858" y="273"/>
                </a:cubicBezTo>
                <a:cubicBezTo>
                  <a:pt x="858" y="274"/>
                  <a:pt x="858" y="274"/>
                  <a:pt x="858" y="274"/>
                </a:cubicBezTo>
                <a:cubicBezTo>
                  <a:pt x="859" y="274"/>
                  <a:pt x="859" y="274"/>
                  <a:pt x="859" y="274"/>
                </a:cubicBezTo>
                <a:close/>
                <a:moveTo>
                  <a:pt x="860" y="277"/>
                </a:moveTo>
                <a:cubicBezTo>
                  <a:pt x="860" y="277"/>
                  <a:pt x="860" y="277"/>
                  <a:pt x="860" y="277"/>
                </a:cubicBezTo>
                <a:cubicBezTo>
                  <a:pt x="859" y="277"/>
                  <a:pt x="859" y="278"/>
                  <a:pt x="859" y="278"/>
                </a:cubicBezTo>
                <a:cubicBezTo>
                  <a:pt x="860" y="278"/>
                  <a:pt x="859" y="277"/>
                  <a:pt x="860" y="277"/>
                </a:cubicBezTo>
                <a:close/>
                <a:moveTo>
                  <a:pt x="861" y="282"/>
                </a:moveTo>
                <a:cubicBezTo>
                  <a:pt x="861" y="281"/>
                  <a:pt x="860" y="281"/>
                  <a:pt x="860" y="282"/>
                </a:cubicBezTo>
                <a:cubicBezTo>
                  <a:pt x="860" y="282"/>
                  <a:pt x="861" y="282"/>
                  <a:pt x="861" y="282"/>
                </a:cubicBezTo>
                <a:close/>
                <a:moveTo>
                  <a:pt x="863" y="280"/>
                </a:moveTo>
                <a:cubicBezTo>
                  <a:pt x="863" y="281"/>
                  <a:pt x="864" y="281"/>
                  <a:pt x="864" y="281"/>
                </a:cubicBezTo>
                <a:cubicBezTo>
                  <a:pt x="864" y="281"/>
                  <a:pt x="863" y="280"/>
                  <a:pt x="863" y="280"/>
                </a:cubicBezTo>
                <a:close/>
                <a:moveTo>
                  <a:pt x="861" y="279"/>
                </a:moveTo>
                <a:cubicBezTo>
                  <a:pt x="862" y="280"/>
                  <a:pt x="862" y="279"/>
                  <a:pt x="862" y="280"/>
                </a:cubicBezTo>
                <a:cubicBezTo>
                  <a:pt x="862" y="280"/>
                  <a:pt x="862" y="280"/>
                  <a:pt x="861" y="280"/>
                </a:cubicBezTo>
                <a:cubicBezTo>
                  <a:pt x="861" y="280"/>
                  <a:pt x="860" y="280"/>
                  <a:pt x="861" y="281"/>
                </a:cubicBezTo>
                <a:cubicBezTo>
                  <a:pt x="860" y="281"/>
                  <a:pt x="860" y="281"/>
                  <a:pt x="860" y="281"/>
                </a:cubicBezTo>
                <a:cubicBezTo>
                  <a:pt x="860" y="281"/>
                  <a:pt x="860" y="281"/>
                  <a:pt x="861" y="281"/>
                </a:cubicBezTo>
                <a:cubicBezTo>
                  <a:pt x="861" y="281"/>
                  <a:pt x="861" y="281"/>
                  <a:pt x="862" y="281"/>
                </a:cubicBezTo>
                <a:cubicBezTo>
                  <a:pt x="862" y="281"/>
                  <a:pt x="861" y="281"/>
                  <a:pt x="861" y="282"/>
                </a:cubicBezTo>
                <a:cubicBezTo>
                  <a:pt x="862" y="282"/>
                  <a:pt x="862" y="281"/>
                  <a:pt x="862" y="282"/>
                </a:cubicBezTo>
                <a:cubicBezTo>
                  <a:pt x="862" y="282"/>
                  <a:pt x="862" y="281"/>
                  <a:pt x="862" y="281"/>
                </a:cubicBezTo>
                <a:cubicBezTo>
                  <a:pt x="863" y="281"/>
                  <a:pt x="862" y="281"/>
                  <a:pt x="863" y="282"/>
                </a:cubicBezTo>
                <a:cubicBezTo>
                  <a:pt x="863" y="282"/>
                  <a:pt x="863" y="281"/>
                  <a:pt x="863" y="281"/>
                </a:cubicBezTo>
                <a:cubicBezTo>
                  <a:pt x="863" y="281"/>
                  <a:pt x="863" y="281"/>
                  <a:pt x="863" y="281"/>
                </a:cubicBezTo>
                <a:cubicBezTo>
                  <a:pt x="863" y="281"/>
                  <a:pt x="863" y="281"/>
                  <a:pt x="862" y="281"/>
                </a:cubicBezTo>
                <a:cubicBezTo>
                  <a:pt x="862" y="280"/>
                  <a:pt x="863" y="280"/>
                  <a:pt x="863" y="280"/>
                </a:cubicBezTo>
                <a:cubicBezTo>
                  <a:pt x="863" y="280"/>
                  <a:pt x="863" y="281"/>
                  <a:pt x="863" y="281"/>
                </a:cubicBezTo>
                <a:cubicBezTo>
                  <a:pt x="863" y="280"/>
                  <a:pt x="862" y="279"/>
                  <a:pt x="861" y="279"/>
                </a:cubicBezTo>
                <a:close/>
                <a:moveTo>
                  <a:pt x="865" y="276"/>
                </a:moveTo>
                <a:cubicBezTo>
                  <a:pt x="865" y="276"/>
                  <a:pt x="864" y="275"/>
                  <a:pt x="864" y="275"/>
                </a:cubicBezTo>
                <a:cubicBezTo>
                  <a:pt x="864" y="275"/>
                  <a:pt x="864" y="275"/>
                  <a:pt x="865" y="275"/>
                </a:cubicBezTo>
                <a:cubicBezTo>
                  <a:pt x="863" y="274"/>
                  <a:pt x="863" y="276"/>
                  <a:pt x="863" y="276"/>
                </a:cubicBezTo>
                <a:cubicBezTo>
                  <a:pt x="863" y="276"/>
                  <a:pt x="863" y="276"/>
                  <a:pt x="862" y="276"/>
                </a:cubicBezTo>
                <a:cubicBezTo>
                  <a:pt x="862" y="276"/>
                  <a:pt x="863" y="276"/>
                  <a:pt x="863" y="276"/>
                </a:cubicBezTo>
                <a:cubicBezTo>
                  <a:pt x="862" y="277"/>
                  <a:pt x="862" y="277"/>
                  <a:pt x="862" y="277"/>
                </a:cubicBezTo>
                <a:cubicBezTo>
                  <a:pt x="863" y="277"/>
                  <a:pt x="863" y="277"/>
                  <a:pt x="863" y="277"/>
                </a:cubicBezTo>
                <a:cubicBezTo>
                  <a:pt x="864" y="277"/>
                  <a:pt x="864" y="277"/>
                  <a:pt x="864" y="276"/>
                </a:cubicBezTo>
                <a:cubicBezTo>
                  <a:pt x="864" y="276"/>
                  <a:pt x="864" y="276"/>
                  <a:pt x="864" y="276"/>
                </a:cubicBezTo>
                <a:cubicBezTo>
                  <a:pt x="865" y="276"/>
                  <a:pt x="865" y="276"/>
                  <a:pt x="865" y="276"/>
                </a:cubicBezTo>
                <a:close/>
                <a:moveTo>
                  <a:pt x="864" y="270"/>
                </a:moveTo>
                <a:cubicBezTo>
                  <a:pt x="865" y="271"/>
                  <a:pt x="865" y="271"/>
                  <a:pt x="864" y="271"/>
                </a:cubicBezTo>
                <a:cubicBezTo>
                  <a:pt x="864" y="271"/>
                  <a:pt x="864" y="271"/>
                  <a:pt x="865" y="272"/>
                </a:cubicBezTo>
                <a:cubicBezTo>
                  <a:pt x="865" y="271"/>
                  <a:pt x="865" y="270"/>
                  <a:pt x="864" y="270"/>
                </a:cubicBezTo>
                <a:close/>
                <a:moveTo>
                  <a:pt x="868" y="270"/>
                </a:moveTo>
                <a:cubicBezTo>
                  <a:pt x="868" y="270"/>
                  <a:pt x="868" y="270"/>
                  <a:pt x="867" y="270"/>
                </a:cubicBezTo>
                <a:cubicBezTo>
                  <a:pt x="868" y="270"/>
                  <a:pt x="867" y="270"/>
                  <a:pt x="867" y="270"/>
                </a:cubicBezTo>
                <a:cubicBezTo>
                  <a:pt x="867" y="270"/>
                  <a:pt x="868" y="271"/>
                  <a:pt x="868" y="270"/>
                </a:cubicBezTo>
                <a:close/>
                <a:moveTo>
                  <a:pt x="870" y="268"/>
                </a:moveTo>
                <a:cubicBezTo>
                  <a:pt x="869" y="268"/>
                  <a:pt x="870" y="269"/>
                  <a:pt x="869" y="269"/>
                </a:cubicBezTo>
                <a:cubicBezTo>
                  <a:pt x="870" y="269"/>
                  <a:pt x="871" y="269"/>
                  <a:pt x="870" y="268"/>
                </a:cubicBezTo>
                <a:close/>
                <a:moveTo>
                  <a:pt x="871" y="268"/>
                </a:moveTo>
                <a:cubicBezTo>
                  <a:pt x="871" y="267"/>
                  <a:pt x="871" y="267"/>
                  <a:pt x="871" y="267"/>
                </a:cubicBezTo>
                <a:cubicBezTo>
                  <a:pt x="870" y="267"/>
                  <a:pt x="870" y="267"/>
                  <a:pt x="871" y="268"/>
                </a:cubicBezTo>
                <a:cubicBezTo>
                  <a:pt x="871" y="268"/>
                  <a:pt x="871" y="267"/>
                  <a:pt x="871" y="268"/>
                </a:cubicBezTo>
                <a:close/>
                <a:moveTo>
                  <a:pt x="841" y="304"/>
                </a:moveTo>
                <a:cubicBezTo>
                  <a:pt x="841" y="304"/>
                  <a:pt x="842" y="304"/>
                  <a:pt x="842" y="304"/>
                </a:cubicBezTo>
                <a:cubicBezTo>
                  <a:pt x="842" y="304"/>
                  <a:pt x="841" y="304"/>
                  <a:pt x="841" y="304"/>
                </a:cubicBezTo>
                <a:cubicBezTo>
                  <a:pt x="841" y="304"/>
                  <a:pt x="841" y="304"/>
                  <a:pt x="841" y="304"/>
                </a:cubicBezTo>
                <a:close/>
                <a:moveTo>
                  <a:pt x="841" y="304"/>
                </a:moveTo>
                <a:cubicBezTo>
                  <a:pt x="841" y="304"/>
                  <a:pt x="841" y="304"/>
                  <a:pt x="841" y="304"/>
                </a:cubicBezTo>
                <a:cubicBezTo>
                  <a:pt x="841" y="305"/>
                  <a:pt x="842" y="304"/>
                  <a:pt x="841" y="304"/>
                </a:cubicBezTo>
                <a:close/>
                <a:moveTo>
                  <a:pt x="832" y="255"/>
                </a:moveTo>
                <a:cubicBezTo>
                  <a:pt x="832" y="254"/>
                  <a:pt x="833" y="254"/>
                  <a:pt x="833" y="254"/>
                </a:cubicBezTo>
                <a:cubicBezTo>
                  <a:pt x="832" y="254"/>
                  <a:pt x="832" y="255"/>
                  <a:pt x="831" y="256"/>
                </a:cubicBezTo>
                <a:cubicBezTo>
                  <a:pt x="831" y="256"/>
                  <a:pt x="831" y="256"/>
                  <a:pt x="832" y="256"/>
                </a:cubicBezTo>
                <a:cubicBezTo>
                  <a:pt x="832" y="256"/>
                  <a:pt x="832" y="255"/>
                  <a:pt x="832" y="255"/>
                </a:cubicBezTo>
                <a:close/>
                <a:moveTo>
                  <a:pt x="847" y="314"/>
                </a:moveTo>
                <a:cubicBezTo>
                  <a:pt x="847" y="314"/>
                  <a:pt x="847" y="314"/>
                  <a:pt x="847" y="314"/>
                </a:cubicBezTo>
                <a:cubicBezTo>
                  <a:pt x="847" y="314"/>
                  <a:pt x="846" y="314"/>
                  <a:pt x="847" y="314"/>
                </a:cubicBezTo>
                <a:cubicBezTo>
                  <a:pt x="846" y="313"/>
                  <a:pt x="846" y="314"/>
                  <a:pt x="846" y="314"/>
                </a:cubicBezTo>
                <a:cubicBezTo>
                  <a:pt x="847" y="315"/>
                  <a:pt x="846" y="315"/>
                  <a:pt x="846" y="316"/>
                </a:cubicBezTo>
                <a:cubicBezTo>
                  <a:pt x="846" y="316"/>
                  <a:pt x="847" y="315"/>
                  <a:pt x="847" y="314"/>
                </a:cubicBezTo>
                <a:close/>
                <a:moveTo>
                  <a:pt x="842" y="247"/>
                </a:moveTo>
                <a:cubicBezTo>
                  <a:pt x="841" y="247"/>
                  <a:pt x="842" y="247"/>
                  <a:pt x="842" y="248"/>
                </a:cubicBezTo>
                <a:cubicBezTo>
                  <a:pt x="842" y="247"/>
                  <a:pt x="842" y="247"/>
                  <a:pt x="842" y="247"/>
                </a:cubicBezTo>
                <a:close/>
                <a:moveTo>
                  <a:pt x="835" y="261"/>
                </a:moveTo>
                <a:cubicBezTo>
                  <a:pt x="835" y="260"/>
                  <a:pt x="835" y="260"/>
                  <a:pt x="835" y="260"/>
                </a:cubicBezTo>
                <a:cubicBezTo>
                  <a:pt x="835" y="260"/>
                  <a:pt x="835" y="260"/>
                  <a:pt x="835" y="261"/>
                </a:cubicBezTo>
                <a:cubicBezTo>
                  <a:pt x="835" y="261"/>
                  <a:pt x="835" y="261"/>
                  <a:pt x="835" y="261"/>
                </a:cubicBezTo>
                <a:cubicBezTo>
                  <a:pt x="835" y="261"/>
                  <a:pt x="835" y="261"/>
                  <a:pt x="835" y="261"/>
                </a:cubicBezTo>
                <a:close/>
                <a:moveTo>
                  <a:pt x="855" y="259"/>
                </a:moveTo>
                <a:cubicBezTo>
                  <a:pt x="856" y="260"/>
                  <a:pt x="856" y="260"/>
                  <a:pt x="856" y="260"/>
                </a:cubicBezTo>
                <a:cubicBezTo>
                  <a:pt x="857" y="260"/>
                  <a:pt x="856" y="260"/>
                  <a:pt x="856" y="259"/>
                </a:cubicBezTo>
                <a:cubicBezTo>
                  <a:pt x="856" y="259"/>
                  <a:pt x="856" y="260"/>
                  <a:pt x="855" y="259"/>
                </a:cubicBezTo>
                <a:close/>
                <a:moveTo>
                  <a:pt x="848" y="260"/>
                </a:moveTo>
                <a:cubicBezTo>
                  <a:pt x="848" y="260"/>
                  <a:pt x="847" y="260"/>
                  <a:pt x="847" y="260"/>
                </a:cubicBezTo>
                <a:cubicBezTo>
                  <a:pt x="847" y="260"/>
                  <a:pt x="847" y="260"/>
                  <a:pt x="847" y="260"/>
                </a:cubicBezTo>
                <a:cubicBezTo>
                  <a:pt x="847" y="261"/>
                  <a:pt x="847" y="260"/>
                  <a:pt x="848" y="260"/>
                </a:cubicBezTo>
                <a:close/>
                <a:moveTo>
                  <a:pt x="850" y="261"/>
                </a:moveTo>
                <a:cubicBezTo>
                  <a:pt x="850" y="261"/>
                  <a:pt x="850" y="261"/>
                  <a:pt x="850" y="261"/>
                </a:cubicBezTo>
                <a:cubicBezTo>
                  <a:pt x="851" y="261"/>
                  <a:pt x="851" y="261"/>
                  <a:pt x="851" y="261"/>
                </a:cubicBezTo>
                <a:cubicBezTo>
                  <a:pt x="851" y="261"/>
                  <a:pt x="851" y="261"/>
                  <a:pt x="851" y="260"/>
                </a:cubicBezTo>
                <a:cubicBezTo>
                  <a:pt x="850" y="260"/>
                  <a:pt x="851" y="261"/>
                  <a:pt x="850" y="261"/>
                </a:cubicBezTo>
                <a:close/>
                <a:moveTo>
                  <a:pt x="829" y="264"/>
                </a:moveTo>
                <a:cubicBezTo>
                  <a:pt x="830" y="264"/>
                  <a:pt x="830" y="264"/>
                  <a:pt x="830" y="264"/>
                </a:cubicBezTo>
                <a:cubicBezTo>
                  <a:pt x="830" y="264"/>
                  <a:pt x="830" y="263"/>
                  <a:pt x="831" y="263"/>
                </a:cubicBezTo>
                <a:cubicBezTo>
                  <a:pt x="830" y="262"/>
                  <a:pt x="831" y="262"/>
                  <a:pt x="830" y="262"/>
                </a:cubicBezTo>
                <a:cubicBezTo>
                  <a:pt x="830" y="262"/>
                  <a:pt x="830" y="262"/>
                  <a:pt x="831" y="263"/>
                </a:cubicBezTo>
                <a:cubicBezTo>
                  <a:pt x="831" y="263"/>
                  <a:pt x="830" y="262"/>
                  <a:pt x="830" y="263"/>
                </a:cubicBezTo>
                <a:cubicBezTo>
                  <a:pt x="830" y="263"/>
                  <a:pt x="830" y="264"/>
                  <a:pt x="829" y="264"/>
                </a:cubicBezTo>
                <a:close/>
                <a:moveTo>
                  <a:pt x="854" y="263"/>
                </a:moveTo>
                <a:cubicBezTo>
                  <a:pt x="854" y="263"/>
                  <a:pt x="853" y="262"/>
                  <a:pt x="853" y="262"/>
                </a:cubicBezTo>
                <a:cubicBezTo>
                  <a:pt x="853" y="263"/>
                  <a:pt x="852" y="263"/>
                  <a:pt x="852" y="264"/>
                </a:cubicBezTo>
                <a:cubicBezTo>
                  <a:pt x="852" y="264"/>
                  <a:pt x="852" y="264"/>
                  <a:pt x="853" y="264"/>
                </a:cubicBezTo>
                <a:cubicBezTo>
                  <a:pt x="853" y="264"/>
                  <a:pt x="853" y="264"/>
                  <a:pt x="853" y="263"/>
                </a:cubicBezTo>
                <a:cubicBezTo>
                  <a:pt x="853" y="264"/>
                  <a:pt x="853" y="263"/>
                  <a:pt x="854" y="263"/>
                </a:cubicBezTo>
                <a:close/>
                <a:moveTo>
                  <a:pt x="824" y="265"/>
                </a:moveTo>
                <a:cubicBezTo>
                  <a:pt x="825" y="264"/>
                  <a:pt x="825" y="264"/>
                  <a:pt x="825" y="264"/>
                </a:cubicBezTo>
                <a:cubicBezTo>
                  <a:pt x="824" y="264"/>
                  <a:pt x="824" y="265"/>
                  <a:pt x="824" y="265"/>
                </a:cubicBezTo>
                <a:close/>
                <a:moveTo>
                  <a:pt x="875" y="263"/>
                </a:moveTo>
                <a:cubicBezTo>
                  <a:pt x="874" y="263"/>
                  <a:pt x="875" y="263"/>
                  <a:pt x="875" y="263"/>
                </a:cubicBezTo>
                <a:cubicBezTo>
                  <a:pt x="875" y="263"/>
                  <a:pt x="875" y="263"/>
                  <a:pt x="875" y="263"/>
                </a:cubicBezTo>
                <a:cubicBezTo>
                  <a:pt x="875" y="263"/>
                  <a:pt x="875" y="263"/>
                  <a:pt x="875" y="263"/>
                </a:cubicBezTo>
                <a:close/>
                <a:moveTo>
                  <a:pt x="852" y="263"/>
                </a:moveTo>
                <a:cubicBezTo>
                  <a:pt x="852" y="264"/>
                  <a:pt x="851" y="264"/>
                  <a:pt x="852" y="264"/>
                </a:cubicBezTo>
                <a:cubicBezTo>
                  <a:pt x="852" y="264"/>
                  <a:pt x="852" y="264"/>
                  <a:pt x="852" y="263"/>
                </a:cubicBezTo>
                <a:close/>
                <a:moveTo>
                  <a:pt x="830" y="266"/>
                </a:moveTo>
                <a:cubicBezTo>
                  <a:pt x="830" y="266"/>
                  <a:pt x="830" y="266"/>
                  <a:pt x="830" y="266"/>
                </a:cubicBezTo>
                <a:cubicBezTo>
                  <a:pt x="830" y="266"/>
                  <a:pt x="830" y="266"/>
                  <a:pt x="830" y="266"/>
                </a:cubicBezTo>
                <a:cubicBezTo>
                  <a:pt x="830" y="267"/>
                  <a:pt x="830" y="266"/>
                  <a:pt x="830" y="266"/>
                </a:cubicBezTo>
                <a:close/>
                <a:moveTo>
                  <a:pt x="865" y="267"/>
                </a:moveTo>
                <a:cubicBezTo>
                  <a:pt x="865" y="267"/>
                  <a:pt x="865" y="267"/>
                  <a:pt x="866" y="267"/>
                </a:cubicBezTo>
                <a:cubicBezTo>
                  <a:pt x="866" y="267"/>
                  <a:pt x="865" y="267"/>
                  <a:pt x="866" y="267"/>
                </a:cubicBezTo>
                <a:cubicBezTo>
                  <a:pt x="866" y="267"/>
                  <a:pt x="866" y="267"/>
                  <a:pt x="866" y="266"/>
                </a:cubicBezTo>
                <a:cubicBezTo>
                  <a:pt x="866" y="267"/>
                  <a:pt x="866" y="267"/>
                  <a:pt x="865" y="267"/>
                </a:cubicBezTo>
                <a:close/>
                <a:moveTo>
                  <a:pt x="854" y="271"/>
                </a:moveTo>
                <a:cubicBezTo>
                  <a:pt x="854" y="271"/>
                  <a:pt x="854" y="271"/>
                  <a:pt x="855" y="272"/>
                </a:cubicBezTo>
                <a:cubicBezTo>
                  <a:pt x="855" y="271"/>
                  <a:pt x="855" y="271"/>
                  <a:pt x="855" y="270"/>
                </a:cubicBezTo>
                <a:cubicBezTo>
                  <a:pt x="855" y="271"/>
                  <a:pt x="854" y="271"/>
                  <a:pt x="854" y="271"/>
                </a:cubicBezTo>
                <a:close/>
                <a:moveTo>
                  <a:pt x="824" y="273"/>
                </a:moveTo>
                <a:cubicBezTo>
                  <a:pt x="824" y="273"/>
                  <a:pt x="824" y="274"/>
                  <a:pt x="824" y="274"/>
                </a:cubicBezTo>
                <a:cubicBezTo>
                  <a:pt x="825" y="274"/>
                  <a:pt x="824" y="273"/>
                  <a:pt x="825" y="273"/>
                </a:cubicBezTo>
                <a:cubicBezTo>
                  <a:pt x="824" y="273"/>
                  <a:pt x="824" y="273"/>
                  <a:pt x="823" y="273"/>
                </a:cubicBezTo>
                <a:cubicBezTo>
                  <a:pt x="823" y="273"/>
                  <a:pt x="823" y="273"/>
                  <a:pt x="823" y="273"/>
                </a:cubicBezTo>
                <a:cubicBezTo>
                  <a:pt x="823" y="274"/>
                  <a:pt x="824" y="273"/>
                  <a:pt x="824" y="273"/>
                </a:cubicBezTo>
                <a:close/>
                <a:moveTo>
                  <a:pt x="822" y="275"/>
                </a:moveTo>
                <a:cubicBezTo>
                  <a:pt x="822" y="275"/>
                  <a:pt x="823" y="275"/>
                  <a:pt x="823" y="274"/>
                </a:cubicBezTo>
                <a:cubicBezTo>
                  <a:pt x="822" y="274"/>
                  <a:pt x="823" y="275"/>
                  <a:pt x="822" y="275"/>
                </a:cubicBezTo>
                <a:cubicBezTo>
                  <a:pt x="822" y="276"/>
                  <a:pt x="822" y="275"/>
                  <a:pt x="822" y="275"/>
                </a:cubicBezTo>
                <a:close/>
                <a:moveTo>
                  <a:pt x="824" y="275"/>
                </a:moveTo>
                <a:cubicBezTo>
                  <a:pt x="823" y="274"/>
                  <a:pt x="823" y="276"/>
                  <a:pt x="822" y="275"/>
                </a:cubicBezTo>
                <a:cubicBezTo>
                  <a:pt x="822" y="276"/>
                  <a:pt x="822" y="276"/>
                  <a:pt x="821" y="276"/>
                </a:cubicBezTo>
                <a:cubicBezTo>
                  <a:pt x="821" y="277"/>
                  <a:pt x="821" y="277"/>
                  <a:pt x="822" y="277"/>
                </a:cubicBezTo>
                <a:cubicBezTo>
                  <a:pt x="822" y="277"/>
                  <a:pt x="822" y="277"/>
                  <a:pt x="822" y="277"/>
                </a:cubicBezTo>
                <a:cubicBezTo>
                  <a:pt x="822" y="277"/>
                  <a:pt x="822" y="277"/>
                  <a:pt x="822" y="277"/>
                </a:cubicBezTo>
                <a:cubicBezTo>
                  <a:pt x="822" y="276"/>
                  <a:pt x="822" y="276"/>
                  <a:pt x="822" y="276"/>
                </a:cubicBezTo>
                <a:cubicBezTo>
                  <a:pt x="822" y="276"/>
                  <a:pt x="822" y="277"/>
                  <a:pt x="822" y="276"/>
                </a:cubicBezTo>
                <a:cubicBezTo>
                  <a:pt x="822" y="276"/>
                  <a:pt x="822" y="276"/>
                  <a:pt x="822" y="276"/>
                </a:cubicBezTo>
                <a:cubicBezTo>
                  <a:pt x="822" y="276"/>
                  <a:pt x="822" y="276"/>
                  <a:pt x="823" y="276"/>
                </a:cubicBezTo>
                <a:cubicBezTo>
                  <a:pt x="823" y="275"/>
                  <a:pt x="823" y="275"/>
                  <a:pt x="824" y="275"/>
                </a:cubicBezTo>
                <a:close/>
                <a:moveTo>
                  <a:pt x="871" y="280"/>
                </a:moveTo>
                <a:cubicBezTo>
                  <a:pt x="871" y="280"/>
                  <a:pt x="870" y="280"/>
                  <a:pt x="870" y="280"/>
                </a:cubicBezTo>
                <a:cubicBezTo>
                  <a:pt x="870" y="280"/>
                  <a:pt x="870" y="280"/>
                  <a:pt x="870" y="280"/>
                </a:cubicBezTo>
                <a:cubicBezTo>
                  <a:pt x="871" y="280"/>
                  <a:pt x="871" y="280"/>
                  <a:pt x="871" y="280"/>
                </a:cubicBezTo>
                <a:cubicBezTo>
                  <a:pt x="871" y="279"/>
                  <a:pt x="871" y="280"/>
                  <a:pt x="871" y="280"/>
                </a:cubicBezTo>
                <a:close/>
                <a:moveTo>
                  <a:pt x="863" y="285"/>
                </a:moveTo>
                <a:cubicBezTo>
                  <a:pt x="863" y="285"/>
                  <a:pt x="863" y="285"/>
                  <a:pt x="864" y="285"/>
                </a:cubicBezTo>
                <a:cubicBezTo>
                  <a:pt x="864" y="285"/>
                  <a:pt x="863" y="284"/>
                  <a:pt x="864" y="284"/>
                </a:cubicBezTo>
                <a:cubicBezTo>
                  <a:pt x="864" y="284"/>
                  <a:pt x="863" y="285"/>
                  <a:pt x="863" y="285"/>
                </a:cubicBezTo>
                <a:close/>
                <a:moveTo>
                  <a:pt x="860" y="287"/>
                </a:moveTo>
                <a:cubicBezTo>
                  <a:pt x="860" y="287"/>
                  <a:pt x="859" y="287"/>
                  <a:pt x="860" y="287"/>
                </a:cubicBezTo>
                <a:cubicBezTo>
                  <a:pt x="860" y="288"/>
                  <a:pt x="860" y="287"/>
                  <a:pt x="861" y="287"/>
                </a:cubicBezTo>
                <a:cubicBezTo>
                  <a:pt x="861" y="287"/>
                  <a:pt x="860" y="287"/>
                  <a:pt x="860" y="287"/>
                </a:cubicBezTo>
                <a:close/>
                <a:moveTo>
                  <a:pt x="837" y="292"/>
                </a:moveTo>
                <a:cubicBezTo>
                  <a:pt x="837" y="292"/>
                  <a:pt x="837" y="292"/>
                  <a:pt x="837" y="292"/>
                </a:cubicBezTo>
                <a:cubicBezTo>
                  <a:pt x="837" y="292"/>
                  <a:pt x="837" y="292"/>
                  <a:pt x="837" y="292"/>
                </a:cubicBezTo>
                <a:cubicBezTo>
                  <a:pt x="838" y="292"/>
                  <a:pt x="838" y="292"/>
                  <a:pt x="838" y="292"/>
                </a:cubicBezTo>
                <a:cubicBezTo>
                  <a:pt x="838" y="292"/>
                  <a:pt x="837" y="291"/>
                  <a:pt x="838" y="292"/>
                </a:cubicBezTo>
                <a:cubicBezTo>
                  <a:pt x="838" y="292"/>
                  <a:pt x="837" y="291"/>
                  <a:pt x="838" y="291"/>
                </a:cubicBezTo>
                <a:cubicBezTo>
                  <a:pt x="837" y="291"/>
                  <a:pt x="837" y="292"/>
                  <a:pt x="837" y="292"/>
                </a:cubicBezTo>
                <a:close/>
                <a:moveTo>
                  <a:pt x="854" y="294"/>
                </a:moveTo>
                <a:cubicBezTo>
                  <a:pt x="853" y="294"/>
                  <a:pt x="853" y="294"/>
                  <a:pt x="852" y="294"/>
                </a:cubicBezTo>
                <a:cubicBezTo>
                  <a:pt x="853" y="294"/>
                  <a:pt x="853" y="295"/>
                  <a:pt x="854" y="295"/>
                </a:cubicBezTo>
                <a:cubicBezTo>
                  <a:pt x="853" y="294"/>
                  <a:pt x="855" y="294"/>
                  <a:pt x="855" y="294"/>
                </a:cubicBezTo>
                <a:cubicBezTo>
                  <a:pt x="855" y="294"/>
                  <a:pt x="854" y="294"/>
                  <a:pt x="855" y="294"/>
                </a:cubicBezTo>
                <a:cubicBezTo>
                  <a:pt x="854" y="293"/>
                  <a:pt x="854" y="294"/>
                  <a:pt x="854" y="294"/>
                </a:cubicBezTo>
                <a:close/>
                <a:moveTo>
                  <a:pt x="851" y="295"/>
                </a:moveTo>
                <a:cubicBezTo>
                  <a:pt x="851" y="295"/>
                  <a:pt x="851" y="295"/>
                  <a:pt x="850" y="296"/>
                </a:cubicBezTo>
                <a:cubicBezTo>
                  <a:pt x="851" y="296"/>
                  <a:pt x="851" y="295"/>
                  <a:pt x="851" y="296"/>
                </a:cubicBezTo>
                <a:cubicBezTo>
                  <a:pt x="851" y="295"/>
                  <a:pt x="851" y="295"/>
                  <a:pt x="851" y="295"/>
                </a:cubicBezTo>
                <a:close/>
                <a:moveTo>
                  <a:pt x="853" y="295"/>
                </a:moveTo>
                <a:cubicBezTo>
                  <a:pt x="853" y="295"/>
                  <a:pt x="853" y="295"/>
                  <a:pt x="853" y="295"/>
                </a:cubicBezTo>
                <a:cubicBezTo>
                  <a:pt x="852" y="295"/>
                  <a:pt x="853" y="295"/>
                  <a:pt x="852" y="295"/>
                </a:cubicBezTo>
                <a:cubicBezTo>
                  <a:pt x="853" y="295"/>
                  <a:pt x="853" y="295"/>
                  <a:pt x="853" y="295"/>
                </a:cubicBezTo>
                <a:cubicBezTo>
                  <a:pt x="853" y="296"/>
                  <a:pt x="853" y="296"/>
                  <a:pt x="853" y="296"/>
                </a:cubicBezTo>
                <a:cubicBezTo>
                  <a:pt x="853" y="295"/>
                  <a:pt x="853" y="295"/>
                  <a:pt x="853" y="295"/>
                </a:cubicBezTo>
                <a:cubicBezTo>
                  <a:pt x="853" y="295"/>
                  <a:pt x="853" y="295"/>
                  <a:pt x="853" y="295"/>
                </a:cubicBezTo>
                <a:close/>
                <a:moveTo>
                  <a:pt x="851" y="298"/>
                </a:moveTo>
                <a:cubicBezTo>
                  <a:pt x="851" y="297"/>
                  <a:pt x="851" y="298"/>
                  <a:pt x="851" y="297"/>
                </a:cubicBezTo>
                <a:cubicBezTo>
                  <a:pt x="850" y="297"/>
                  <a:pt x="851" y="298"/>
                  <a:pt x="851" y="298"/>
                </a:cubicBezTo>
                <a:cubicBezTo>
                  <a:pt x="851" y="298"/>
                  <a:pt x="851" y="298"/>
                  <a:pt x="851" y="298"/>
                </a:cubicBezTo>
                <a:close/>
                <a:moveTo>
                  <a:pt x="853" y="303"/>
                </a:moveTo>
                <a:cubicBezTo>
                  <a:pt x="853" y="303"/>
                  <a:pt x="853" y="303"/>
                  <a:pt x="852" y="303"/>
                </a:cubicBezTo>
                <a:cubicBezTo>
                  <a:pt x="852" y="303"/>
                  <a:pt x="852" y="303"/>
                  <a:pt x="852" y="303"/>
                </a:cubicBezTo>
                <a:cubicBezTo>
                  <a:pt x="853" y="303"/>
                  <a:pt x="853" y="303"/>
                  <a:pt x="853" y="304"/>
                </a:cubicBezTo>
                <a:cubicBezTo>
                  <a:pt x="853" y="304"/>
                  <a:pt x="853" y="303"/>
                  <a:pt x="853" y="304"/>
                </a:cubicBezTo>
                <a:cubicBezTo>
                  <a:pt x="853" y="303"/>
                  <a:pt x="853" y="303"/>
                  <a:pt x="853" y="303"/>
                </a:cubicBezTo>
                <a:close/>
                <a:moveTo>
                  <a:pt x="843" y="305"/>
                </a:moveTo>
                <a:cubicBezTo>
                  <a:pt x="843" y="305"/>
                  <a:pt x="843" y="304"/>
                  <a:pt x="843" y="304"/>
                </a:cubicBezTo>
                <a:cubicBezTo>
                  <a:pt x="842" y="304"/>
                  <a:pt x="843" y="305"/>
                  <a:pt x="843" y="305"/>
                </a:cubicBezTo>
                <a:cubicBezTo>
                  <a:pt x="843" y="305"/>
                  <a:pt x="843" y="305"/>
                  <a:pt x="843" y="305"/>
                </a:cubicBezTo>
                <a:cubicBezTo>
                  <a:pt x="844" y="305"/>
                  <a:pt x="843" y="304"/>
                  <a:pt x="843" y="305"/>
                </a:cubicBezTo>
                <a:close/>
                <a:moveTo>
                  <a:pt x="826" y="307"/>
                </a:moveTo>
                <a:cubicBezTo>
                  <a:pt x="827" y="307"/>
                  <a:pt x="827" y="306"/>
                  <a:pt x="827" y="306"/>
                </a:cubicBezTo>
                <a:cubicBezTo>
                  <a:pt x="827" y="306"/>
                  <a:pt x="827" y="306"/>
                  <a:pt x="826" y="306"/>
                </a:cubicBezTo>
                <a:cubicBezTo>
                  <a:pt x="826" y="306"/>
                  <a:pt x="826" y="306"/>
                  <a:pt x="827" y="306"/>
                </a:cubicBezTo>
                <a:cubicBezTo>
                  <a:pt x="827" y="306"/>
                  <a:pt x="826" y="306"/>
                  <a:pt x="826" y="307"/>
                </a:cubicBezTo>
                <a:close/>
                <a:moveTo>
                  <a:pt x="850" y="311"/>
                </a:moveTo>
                <a:cubicBezTo>
                  <a:pt x="850" y="311"/>
                  <a:pt x="850" y="311"/>
                  <a:pt x="850" y="310"/>
                </a:cubicBezTo>
                <a:cubicBezTo>
                  <a:pt x="850" y="310"/>
                  <a:pt x="850" y="311"/>
                  <a:pt x="849" y="311"/>
                </a:cubicBezTo>
                <a:cubicBezTo>
                  <a:pt x="850" y="311"/>
                  <a:pt x="849" y="312"/>
                  <a:pt x="849" y="312"/>
                </a:cubicBezTo>
                <a:cubicBezTo>
                  <a:pt x="849" y="312"/>
                  <a:pt x="850" y="311"/>
                  <a:pt x="850" y="311"/>
                </a:cubicBezTo>
                <a:close/>
                <a:moveTo>
                  <a:pt x="848" y="312"/>
                </a:moveTo>
                <a:cubicBezTo>
                  <a:pt x="848" y="312"/>
                  <a:pt x="849" y="312"/>
                  <a:pt x="848" y="312"/>
                </a:cubicBezTo>
                <a:cubicBezTo>
                  <a:pt x="848" y="312"/>
                  <a:pt x="848" y="312"/>
                  <a:pt x="848" y="313"/>
                </a:cubicBezTo>
                <a:cubicBezTo>
                  <a:pt x="849" y="313"/>
                  <a:pt x="847" y="314"/>
                  <a:pt x="847" y="314"/>
                </a:cubicBezTo>
                <a:cubicBezTo>
                  <a:pt x="847" y="314"/>
                  <a:pt x="848" y="314"/>
                  <a:pt x="848" y="315"/>
                </a:cubicBezTo>
                <a:cubicBezTo>
                  <a:pt x="848" y="314"/>
                  <a:pt x="847" y="314"/>
                  <a:pt x="848" y="314"/>
                </a:cubicBezTo>
                <a:cubicBezTo>
                  <a:pt x="848" y="313"/>
                  <a:pt x="849" y="313"/>
                  <a:pt x="849" y="312"/>
                </a:cubicBezTo>
                <a:cubicBezTo>
                  <a:pt x="849" y="312"/>
                  <a:pt x="849" y="312"/>
                  <a:pt x="848" y="312"/>
                </a:cubicBezTo>
                <a:close/>
                <a:moveTo>
                  <a:pt x="849" y="314"/>
                </a:moveTo>
                <a:cubicBezTo>
                  <a:pt x="850" y="313"/>
                  <a:pt x="850" y="312"/>
                  <a:pt x="851" y="312"/>
                </a:cubicBezTo>
                <a:cubicBezTo>
                  <a:pt x="850" y="312"/>
                  <a:pt x="849" y="313"/>
                  <a:pt x="849" y="314"/>
                </a:cubicBezTo>
                <a:close/>
                <a:moveTo>
                  <a:pt x="847" y="316"/>
                </a:moveTo>
                <a:cubicBezTo>
                  <a:pt x="847" y="317"/>
                  <a:pt x="847" y="317"/>
                  <a:pt x="846" y="317"/>
                </a:cubicBezTo>
                <a:cubicBezTo>
                  <a:pt x="847" y="317"/>
                  <a:pt x="847" y="317"/>
                  <a:pt x="847" y="316"/>
                </a:cubicBezTo>
                <a:close/>
                <a:moveTo>
                  <a:pt x="845" y="320"/>
                </a:moveTo>
                <a:cubicBezTo>
                  <a:pt x="844" y="320"/>
                  <a:pt x="843" y="321"/>
                  <a:pt x="843" y="322"/>
                </a:cubicBezTo>
                <a:cubicBezTo>
                  <a:pt x="844" y="322"/>
                  <a:pt x="843" y="321"/>
                  <a:pt x="844" y="321"/>
                </a:cubicBezTo>
                <a:cubicBezTo>
                  <a:pt x="843" y="321"/>
                  <a:pt x="844" y="321"/>
                  <a:pt x="844" y="320"/>
                </a:cubicBezTo>
                <a:cubicBezTo>
                  <a:pt x="845" y="320"/>
                  <a:pt x="845" y="321"/>
                  <a:pt x="845" y="321"/>
                </a:cubicBezTo>
                <a:cubicBezTo>
                  <a:pt x="844" y="320"/>
                  <a:pt x="844" y="320"/>
                  <a:pt x="845" y="320"/>
                </a:cubicBezTo>
                <a:close/>
                <a:moveTo>
                  <a:pt x="846" y="320"/>
                </a:moveTo>
                <a:cubicBezTo>
                  <a:pt x="845" y="320"/>
                  <a:pt x="845" y="321"/>
                  <a:pt x="845" y="321"/>
                </a:cubicBezTo>
                <a:cubicBezTo>
                  <a:pt x="845" y="321"/>
                  <a:pt x="845" y="321"/>
                  <a:pt x="846" y="321"/>
                </a:cubicBezTo>
                <a:cubicBezTo>
                  <a:pt x="845" y="320"/>
                  <a:pt x="845" y="320"/>
                  <a:pt x="846" y="320"/>
                </a:cubicBezTo>
                <a:close/>
                <a:moveTo>
                  <a:pt x="842" y="323"/>
                </a:moveTo>
                <a:cubicBezTo>
                  <a:pt x="843" y="324"/>
                  <a:pt x="843" y="323"/>
                  <a:pt x="843" y="322"/>
                </a:cubicBezTo>
                <a:cubicBezTo>
                  <a:pt x="842" y="322"/>
                  <a:pt x="842" y="323"/>
                  <a:pt x="842" y="323"/>
                </a:cubicBezTo>
                <a:close/>
                <a:moveTo>
                  <a:pt x="838" y="329"/>
                </a:moveTo>
                <a:cubicBezTo>
                  <a:pt x="838" y="329"/>
                  <a:pt x="838" y="329"/>
                  <a:pt x="838" y="330"/>
                </a:cubicBezTo>
                <a:cubicBezTo>
                  <a:pt x="838" y="330"/>
                  <a:pt x="838" y="330"/>
                  <a:pt x="838" y="330"/>
                </a:cubicBezTo>
                <a:cubicBezTo>
                  <a:pt x="838" y="329"/>
                  <a:pt x="838" y="329"/>
                  <a:pt x="838" y="329"/>
                </a:cubicBezTo>
                <a:close/>
                <a:moveTo>
                  <a:pt x="837" y="334"/>
                </a:moveTo>
                <a:cubicBezTo>
                  <a:pt x="837" y="334"/>
                  <a:pt x="837" y="334"/>
                  <a:pt x="838" y="334"/>
                </a:cubicBezTo>
                <a:cubicBezTo>
                  <a:pt x="837" y="333"/>
                  <a:pt x="837" y="333"/>
                  <a:pt x="837" y="333"/>
                </a:cubicBezTo>
                <a:cubicBezTo>
                  <a:pt x="837" y="333"/>
                  <a:pt x="838" y="334"/>
                  <a:pt x="837" y="334"/>
                </a:cubicBezTo>
                <a:close/>
                <a:moveTo>
                  <a:pt x="834" y="338"/>
                </a:moveTo>
                <a:cubicBezTo>
                  <a:pt x="834" y="338"/>
                  <a:pt x="834" y="338"/>
                  <a:pt x="835" y="338"/>
                </a:cubicBezTo>
                <a:cubicBezTo>
                  <a:pt x="835" y="338"/>
                  <a:pt x="835" y="338"/>
                  <a:pt x="835" y="337"/>
                </a:cubicBezTo>
                <a:cubicBezTo>
                  <a:pt x="834" y="337"/>
                  <a:pt x="835" y="338"/>
                  <a:pt x="834" y="338"/>
                </a:cubicBezTo>
                <a:close/>
                <a:moveTo>
                  <a:pt x="832" y="344"/>
                </a:moveTo>
                <a:cubicBezTo>
                  <a:pt x="832" y="344"/>
                  <a:pt x="832" y="344"/>
                  <a:pt x="832" y="344"/>
                </a:cubicBezTo>
                <a:cubicBezTo>
                  <a:pt x="832" y="344"/>
                  <a:pt x="832" y="344"/>
                  <a:pt x="831" y="344"/>
                </a:cubicBezTo>
                <a:cubicBezTo>
                  <a:pt x="831" y="344"/>
                  <a:pt x="831" y="344"/>
                  <a:pt x="831" y="344"/>
                </a:cubicBezTo>
                <a:cubicBezTo>
                  <a:pt x="832" y="345"/>
                  <a:pt x="831" y="345"/>
                  <a:pt x="831" y="346"/>
                </a:cubicBezTo>
                <a:cubicBezTo>
                  <a:pt x="831" y="346"/>
                  <a:pt x="831" y="346"/>
                  <a:pt x="831" y="346"/>
                </a:cubicBezTo>
                <a:cubicBezTo>
                  <a:pt x="831" y="345"/>
                  <a:pt x="832" y="345"/>
                  <a:pt x="832" y="345"/>
                </a:cubicBezTo>
                <a:cubicBezTo>
                  <a:pt x="832" y="345"/>
                  <a:pt x="832" y="345"/>
                  <a:pt x="832" y="345"/>
                </a:cubicBezTo>
                <a:cubicBezTo>
                  <a:pt x="832" y="345"/>
                  <a:pt x="832" y="344"/>
                  <a:pt x="832" y="344"/>
                </a:cubicBezTo>
                <a:close/>
                <a:moveTo>
                  <a:pt x="824" y="364"/>
                </a:moveTo>
                <a:cubicBezTo>
                  <a:pt x="823" y="364"/>
                  <a:pt x="824" y="366"/>
                  <a:pt x="823" y="366"/>
                </a:cubicBezTo>
                <a:cubicBezTo>
                  <a:pt x="823" y="366"/>
                  <a:pt x="823" y="366"/>
                  <a:pt x="823" y="366"/>
                </a:cubicBezTo>
                <a:cubicBezTo>
                  <a:pt x="823" y="365"/>
                  <a:pt x="824" y="365"/>
                  <a:pt x="824" y="364"/>
                </a:cubicBezTo>
                <a:close/>
                <a:moveTo>
                  <a:pt x="819" y="381"/>
                </a:moveTo>
                <a:cubicBezTo>
                  <a:pt x="819" y="380"/>
                  <a:pt x="819" y="379"/>
                  <a:pt x="819" y="379"/>
                </a:cubicBezTo>
                <a:cubicBezTo>
                  <a:pt x="819" y="379"/>
                  <a:pt x="819" y="380"/>
                  <a:pt x="819" y="381"/>
                </a:cubicBezTo>
                <a:close/>
                <a:moveTo>
                  <a:pt x="814" y="390"/>
                </a:moveTo>
                <a:cubicBezTo>
                  <a:pt x="814" y="390"/>
                  <a:pt x="814" y="389"/>
                  <a:pt x="814" y="389"/>
                </a:cubicBezTo>
                <a:cubicBezTo>
                  <a:pt x="814" y="390"/>
                  <a:pt x="814" y="390"/>
                  <a:pt x="814" y="391"/>
                </a:cubicBezTo>
                <a:cubicBezTo>
                  <a:pt x="814" y="391"/>
                  <a:pt x="814" y="390"/>
                  <a:pt x="814" y="390"/>
                </a:cubicBezTo>
                <a:cubicBezTo>
                  <a:pt x="814" y="389"/>
                  <a:pt x="814" y="390"/>
                  <a:pt x="814" y="390"/>
                </a:cubicBezTo>
                <a:close/>
                <a:moveTo>
                  <a:pt x="777" y="377"/>
                </a:moveTo>
                <a:cubicBezTo>
                  <a:pt x="777" y="377"/>
                  <a:pt x="777" y="377"/>
                  <a:pt x="777" y="377"/>
                </a:cubicBezTo>
                <a:cubicBezTo>
                  <a:pt x="777" y="378"/>
                  <a:pt x="777" y="378"/>
                  <a:pt x="777" y="378"/>
                </a:cubicBezTo>
                <a:cubicBezTo>
                  <a:pt x="778" y="378"/>
                  <a:pt x="778" y="378"/>
                  <a:pt x="778" y="378"/>
                </a:cubicBezTo>
                <a:cubicBezTo>
                  <a:pt x="778" y="378"/>
                  <a:pt x="777" y="378"/>
                  <a:pt x="777" y="377"/>
                </a:cubicBezTo>
                <a:close/>
                <a:moveTo>
                  <a:pt x="770" y="322"/>
                </a:moveTo>
                <a:cubicBezTo>
                  <a:pt x="770" y="323"/>
                  <a:pt x="769" y="322"/>
                  <a:pt x="769" y="322"/>
                </a:cubicBezTo>
                <a:cubicBezTo>
                  <a:pt x="769" y="322"/>
                  <a:pt x="769" y="322"/>
                  <a:pt x="769" y="322"/>
                </a:cubicBezTo>
                <a:cubicBezTo>
                  <a:pt x="769" y="322"/>
                  <a:pt x="769" y="322"/>
                  <a:pt x="769" y="322"/>
                </a:cubicBezTo>
                <a:cubicBezTo>
                  <a:pt x="770" y="323"/>
                  <a:pt x="770" y="323"/>
                  <a:pt x="771" y="323"/>
                </a:cubicBezTo>
                <a:cubicBezTo>
                  <a:pt x="771" y="323"/>
                  <a:pt x="771" y="323"/>
                  <a:pt x="770" y="322"/>
                </a:cubicBezTo>
                <a:close/>
                <a:moveTo>
                  <a:pt x="729" y="350"/>
                </a:moveTo>
                <a:cubicBezTo>
                  <a:pt x="729" y="350"/>
                  <a:pt x="729" y="350"/>
                  <a:pt x="729" y="350"/>
                </a:cubicBezTo>
                <a:cubicBezTo>
                  <a:pt x="730" y="350"/>
                  <a:pt x="730" y="350"/>
                  <a:pt x="730" y="350"/>
                </a:cubicBezTo>
                <a:cubicBezTo>
                  <a:pt x="730" y="350"/>
                  <a:pt x="730" y="350"/>
                  <a:pt x="730" y="350"/>
                </a:cubicBezTo>
                <a:cubicBezTo>
                  <a:pt x="730" y="350"/>
                  <a:pt x="730" y="350"/>
                  <a:pt x="729" y="350"/>
                </a:cubicBezTo>
                <a:close/>
                <a:moveTo>
                  <a:pt x="727" y="347"/>
                </a:moveTo>
                <a:cubicBezTo>
                  <a:pt x="727" y="347"/>
                  <a:pt x="727" y="348"/>
                  <a:pt x="727" y="347"/>
                </a:cubicBezTo>
                <a:cubicBezTo>
                  <a:pt x="727" y="347"/>
                  <a:pt x="727" y="347"/>
                  <a:pt x="728" y="347"/>
                </a:cubicBezTo>
                <a:cubicBezTo>
                  <a:pt x="728" y="346"/>
                  <a:pt x="727" y="348"/>
                  <a:pt x="727" y="347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Retângulo 5"/>
          <p:cNvSpPr/>
          <p:nvPr/>
        </p:nvSpPr>
        <p:spPr>
          <a:xfrm>
            <a:off x="1214596" y="4783846"/>
            <a:ext cx="4415817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b="1" dirty="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Atividades exercidas </a:t>
            </a:r>
            <a:r>
              <a:rPr lang="pt-BR" dirty="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sob </a:t>
            </a:r>
            <a:r>
              <a:rPr lang="pt-BR" sz="2000" b="1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condições especiais</a:t>
            </a:r>
            <a:r>
              <a:rPr lang="pt-BR" sz="2000" b="1" dirty="0">
                <a:solidFill>
                  <a:schemeClr val="accent6">
                    <a:lumMod val="75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pt-BR" dirty="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que </a:t>
            </a:r>
            <a:r>
              <a:rPr lang="pt-BR" sz="2000" b="1" dirty="0">
                <a:solidFill>
                  <a:srgbClr val="FF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prejudiquem a saúde</a:t>
            </a:r>
            <a:r>
              <a:rPr lang="pt-BR" sz="2000" dirty="0">
                <a:solidFill>
                  <a:srgbClr val="FF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pt-BR" dirty="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ou </a:t>
            </a:r>
            <a:r>
              <a:rPr lang="pt-BR" sz="2000" b="1" dirty="0">
                <a:solidFill>
                  <a:srgbClr val="FF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a integridade física</a:t>
            </a:r>
          </a:p>
        </p:txBody>
      </p:sp>
      <p:sp>
        <p:nvSpPr>
          <p:cNvPr id="14" name="Freeform 506"/>
          <p:cNvSpPr>
            <a:spLocks noEditPoints="1"/>
          </p:cNvSpPr>
          <p:nvPr/>
        </p:nvSpPr>
        <p:spPr bwMode="auto">
          <a:xfrm>
            <a:off x="1089640" y="4665630"/>
            <a:ext cx="4597045" cy="1252097"/>
          </a:xfrm>
          <a:custGeom>
            <a:avLst/>
            <a:gdLst>
              <a:gd name="T0" fmla="*/ 56 w 581"/>
              <a:gd name="T1" fmla="*/ 16 h 372"/>
              <a:gd name="T2" fmla="*/ 561 w 581"/>
              <a:gd name="T3" fmla="*/ 179 h 372"/>
              <a:gd name="T4" fmla="*/ 564 w 581"/>
              <a:gd name="T5" fmla="*/ 156 h 372"/>
              <a:gd name="T6" fmla="*/ 576 w 581"/>
              <a:gd name="T7" fmla="*/ 203 h 372"/>
              <a:gd name="T8" fmla="*/ 29 w 581"/>
              <a:gd name="T9" fmla="*/ 35 h 372"/>
              <a:gd name="T10" fmla="*/ 253 w 581"/>
              <a:gd name="T11" fmla="*/ 367 h 372"/>
              <a:gd name="T12" fmla="*/ 452 w 581"/>
              <a:gd name="T13" fmla="*/ 365 h 372"/>
              <a:gd name="T14" fmla="*/ 559 w 581"/>
              <a:gd name="T15" fmla="*/ 350 h 372"/>
              <a:gd name="T16" fmla="*/ 574 w 581"/>
              <a:gd name="T17" fmla="*/ 217 h 372"/>
              <a:gd name="T18" fmla="*/ 571 w 581"/>
              <a:gd name="T19" fmla="*/ 31 h 372"/>
              <a:gd name="T20" fmla="*/ 542 w 581"/>
              <a:gd name="T21" fmla="*/ 7 h 372"/>
              <a:gd name="T22" fmla="*/ 264 w 581"/>
              <a:gd name="T23" fmla="*/ 8 h 372"/>
              <a:gd name="T24" fmla="*/ 82 w 581"/>
              <a:gd name="T25" fmla="*/ 12 h 372"/>
              <a:gd name="T26" fmla="*/ 66 w 581"/>
              <a:gd name="T27" fmla="*/ 16 h 372"/>
              <a:gd name="T28" fmla="*/ 80 w 581"/>
              <a:gd name="T29" fmla="*/ 15 h 372"/>
              <a:gd name="T30" fmla="*/ 149 w 581"/>
              <a:gd name="T31" fmla="*/ 13 h 372"/>
              <a:gd name="T32" fmla="*/ 366 w 581"/>
              <a:gd name="T33" fmla="*/ 15 h 372"/>
              <a:gd name="T34" fmla="*/ 452 w 581"/>
              <a:gd name="T35" fmla="*/ 17 h 372"/>
              <a:gd name="T36" fmla="*/ 562 w 581"/>
              <a:gd name="T37" fmla="*/ 47 h 372"/>
              <a:gd name="T38" fmla="*/ 565 w 581"/>
              <a:gd name="T39" fmla="*/ 111 h 372"/>
              <a:gd name="T40" fmla="*/ 560 w 581"/>
              <a:gd name="T41" fmla="*/ 209 h 372"/>
              <a:gd name="T42" fmla="*/ 553 w 581"/>
              <a:gd name="T43" fmla="*/ 290 h 372"/>
              <a:gd name="T44" fmla="*/ 542 w 581"/>
              <a:gd name="T45" fmla="*/ 338 h 372"/>
              <a:gd name="T46" fmla="*/ 557 w 581"/>
              <a:gd name="T47" fmla="*/ 336 h 372"/>
              <a:gd name="T48" fmla="*/ 555 w 581"/>
              <a:gd name="T49" fmla="*/ 336 h 372"/>
              <a:gd name="T50" fmla="*/ 558 w 581"/>
              <a:gd name="T51" fmla="*/ 336 h 372"/>
              <a:gd name="T52" fmla="*/ 552 w 581"/>
              <a:gd name="T53" fmla="*/ 333 h 372"/>
              <a:gd name="T54" fmla="*/ 554 w 581"/>
              <a:gd name="T55" fmla="*/ 333 h 372"/>
              <a:gd name="T56" fmla="*/ 459 w 581"/>
              <a:gd name="T57" fmla="*/ 344 h 372"/>
              <a:gd name="T58" fmla="*/ 270 w 581"/>
              <a:gd name="T59" fmla="*/ 354 h 372"/>
              <a:gd name="T60" fmla="*/ 149 w 581"/>
              <a:gd name="T61" fmla="*/ 350 h 372"/>
              <a:gd name="T62" fmla="*/ 32 w 581"/>
              <a:gd name="T63" fmla="*/ 335 h 372"/>
              <a:gd name="T64" fmla="*/ 14 w 581"/>
              <a:gd name="T65" fmla="*/ 222 h 372"/>
              <a:gd name="T66" fmla="*/ 30 w 581"/>
              <a:gd name="T67" fmla="*/ 94 h 372"/>
              <a:gd name="T68" fmla="*/ 30 w 581"/>
              <a:gd name="T69" fmla="*/ 36 h 372"/>
              <a:gd name="T70" fmla="*/ 10 w 581"/>
              <a:gd name="T71" fmla="*/ 136 h 372"/>
              <a:gd name="T72" fmla="*/ 1 w 581"/>
              <a:gd name="T73" fmla="*/ 273 h 372"/>
              <a:gd name="T74" fmla="*/ 30 w 581"/>
              <a:gd name="T75" fmla="*/ 354 h 372"/>
              <a:gd name="T76" fmla="*/ 333 w 581"/>
              <a:gd name="T77" fmla="*/ 3 h 372"/>
              <a:gd name="T78" fmla="*/ 220 w 581"/>
              <a:gd name="T79" fmla="*/ 366 h 372"/>
              <a:gd name="T80" fmla="*/ 572 w 581"/>
              <a:gd name="T81" fmla="*/ 248 h 372"/>
              <a:gd name="T82" fmla="*/ 338 w 581"/>
              <a:gd name="T83" fmla="*/ 362 h 372"/>
              <a:gd name="T84" fmla="*/ 577 w 581"/>
              <a:gd name="T85" fmla="*/ 130 h 372"/>
              <a:gd name="T86" fmla="*/ 555 w 581"/>
              <a:gd name="T87" fmla="*/ 11 h 372"/>
              <a:gd name="T88" fmla="*/ 569 w 581"/>
              <a:gd name="T89" fmla="*/ 29 h 372"/>
              <a:gd name="T90" fmla="*/ 318 w 581"/>
              <a:gd name="T91" fmla="*/ 9 h 372"/>
              <a:gd name="T92" fmla="*/ 438 w 581"/>
              <a:gd name="T93" fmla="*/ 7 h 372"/>
              <a:gd name="T94" fmla="*/ 566 w 581"/>
              <a:gd name="T95" fmla="*/ 49 h 372"/>
              <a:gd name="T96" fmla="*/ 564 w 581"/>
              <a:gd name="T97" fmla="*/ 283 h 372"/>
              <a:gd name="T98" fmla="*/ 140 w 581"/>
              <a:gd name="T99" fmla="*/ 353 h 372"/>
              <a:gd name="T100" fmla="*/ 16 w 581"/>
              <a:gd name="T101" fmla="*/ 211 h 372"/>
              <a:gd name="T102" fmla="*/ 21 w 581"/>
              <a:gd name="T103" fmla="*/ 146 h 372"/>
              <a:gd name="T104" fmla="*/ 14 w 581"/>
              <a:gd name="T105" fmla="*/ 189 h 372"/>
              <a:gd name="T106" fmla="*/ 93 w 581"/>
              <a:gd name="T107" fmla="*/ 353 h 372"/>
              <a:gd name="T108" fmla="*/ 251 w 581"/>
              <a:gd name="T109" fmla="*/ 361 h 372"/>
              <a:gd name="T110" fmla="*/ 153 w 581"/>
              <a:gd name="T111" fmla="*/ 361 h 372"/>
              <a:gd name="T112" fmla="*/ 200 w 581"/>
              <a:gd name="T113" fmla="*/ 364 h 372"/>
              <a:gd name="T114" fmla="*/ 18 w 581"/>
              <a:gd name="T115" fmla="*/ 239 h 372"/>
              <a:gd name="T116" fmla="*/ 110 w 581"/>
              <a:gd name="T117" fmla="*/ 15 h 372"/>
              <a:gd name="T118" fmla="*/ 220 w 581"/>
              <a:gd name="T119" fmla="*/ 12 h 372"/>
              <a:gd name="T120" fmla="*/ 518 w 581"/>
              <a:gd name="T121" fmla="*/ 18 h 372"/>
              <a:gd name="T122" fmla="*/ 560 w 581"/>
              <a:gd name="T123" fmla="*/ 53 h 372"/>
              <a:gd name="T124" fmla="*/ 17 w 581"/>
              <a:gd name="T125" fmla="*/ 257 h 37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581" h="372">
                <a:moveTo>
                  <a:pt x="56" y="17"/>
                </a:moveTo>
                <a:cubicBezTo>
                  <a:pt x="56" y="17"/>
                  <a:pt x="56" y="17"/>
                  <a:pt x="56" y="17"/>
                </a:cubicBezTo>
                <a:cubicBezTo>
                  <a:pt x="57" y="17"/>
                  <a:pt x="56" y="17"/>
                  <a:pt x="56" y="17"/>
                </a:cubicBezTo>
                <a:close/>
                <a:moveTo>
                  <a:pt x="53" y="18"/>
                </a:moveTo>
                <a:cubicBezTo>
                  <a:pt x="54" y="18"/>
                  <a:pt x="55" y="18"/>
                  <a:pt x="56" y="17"/>
                </a:cubicBezTo>
                <a:cubicBezTo>
                  <a:pt x="55" y="17"/>
                  <a:pt x="53" y="15"/>
                  <a:pt x="53" y="18"/>
                </a:cubicBezTo>
                <a:close/>
                <a:moveTo>
                  <a:pt x="56" y="12"/>
                </a:moveTo>
                <a:cubicBezTo>
                  <a:pt x="55" y="13"/>
                  <a:pt x="55" y="13"/>
                  <a:pt x="55" y="13"/>
                </a:cubicBezTo>
                <a:cubicBezTo>
                  <a:pt x="56" y="14"/>
                  <a:pt x="56" y="13"/>
                  <a:pt x="56" y="12"/>
                </a:cubicBezTo>
                <a:close/>
                <a:moveTo>
                  <a:pt x="56" y="15"/>
                </a:moveTo>
                <a:cubicBezTo>
                  <a:pt x="56" y="16"/>
                  <a:pt x="56" y="16"/>
                  <a:pt x="56" y="16"/>
                </a:cubicBezTo>
                <a:cubicBezTo>
                  <a:pt x="57" y="15"/>
                  <a:pt x="57" y="15"/>
                  <a:pt x="57" y="15"/>
                </a:cubicBezTo>
                <a:lnTo>
                  <a:pt x="56" y="15"/>
                </a:lnTo>
                <a:close/>
                <a:moveTo>
                  <a:pt x="560" y="208"/>
                </a:moveTo>
                <a:cubicBezTo>
                  <a:pt x="559" y="207"/>
                  <a:pt x="559" y="206"/>
                  <a:pt x="558" y="207"/>
                </a:cubicBezTo>
                <a:lnTo>
                  <a:pt x="560" y="208"/>
                </a:lnTo>
                <a:close/>
                <a:moveTo>
                  <a:pt x="562" y="241"/>
                </a:moveTo>
                <a:cubicBezTo>
                  <a:pt x="562" y="244"/>
                  <a:pt x="562" y="246"/>
                  <a:pt x="562" y="248"/>
                </a:cubicBezTo>
                <a:cubicBezTo>
                  <a:pt x="562" y="246"/>
                  <a:pt x="562" y="244"/>
                  <a:pt x="562" y="241"/>
                </a:cubicBezTo>
                <a:close/>
                <a:moveTo>
                  <a:pt x="561" y="179"/>
                </a:moveTo>
                <a:cubicBezTo>
                  <a:pt x="561" y="185"/>
                  <a:pt x="561" y="185"/>
                  <a:pt x="561" y="185"/>
                </a:cubicBezTo>
                <a:cubicBezTo>
                  <a:pt x="561" y="183"/>
                  <a:pt x="561" y="181"/>
                  <a:pt x="561" y="179"/>
                </a:cubicBezTo>
                <a:close/>
                <a:moveTo>
                  <a:pt x="358" y="13"/>
                </a:moveTo>
                <a:cubicBezTo>
                  <a:pt x="344" y="15"/>
                  <a:pt x="344" y="15"/>
                  <a:pt x="344" y="15"/>
                </a:cubicBezTo>
                <a:cubicBezTo>
                  <a:pt x="354" y="16"/>
                  <a:pt x="355" y="14"/>
                  <a:pt x="358" y="13"/>
                </a:cubicBezTo>
                <a:close/>
                <a:moveTo>
                  <a:pt x="507" y="359"/>
                </a:moveTo>
                <a:cubicBezTo>
                  <a:pt x="505" y="358"/>
                  <a:pt x="505" y="358"/>
                  <a:pt x="505" y="358"/>
                </a:cubicBezTo>
                <a:cubicBezTo>
                  <a:pt x="504" y="358"/>
                  <a:pt x="503" y="359"/>
                  <a:pt x="507" y="359"/>
                </a:cubicBezTo>
                <a:close/>
                <a:moveTo>
                  <a:pt x="574" y="250"/>
                </a:moveTo>
                <a:cubicBezTo>
                  <a:pt x="574" y="250"/>
                  <a:pt x="574" y="250"/>
                  <a:pt x="573" y="251"/>
                </a:cubicBezTo>
                <a:cubicBezTo>
                  <a:pt x="573" y="252"/>
                  <a:pt x="573" y="252"/>
                  <a:pt x="573" y="252"/>
                </a:cubicBezTo>
                <a:lnTo>
                  <a:pt x="574" y="250"/>
                </a:lnTo>
                <a:close/>
                <a:moveTo>
                  <a:pt x="564" y="156"/>
                </a:moveTo>
                <a:cubicBezTo>
                  <a:pt x="564" y="156"/>
                  <a:pt x="564" y="156"/>
                  <a:pt x="564" y="156"/>
                </a:cubicBezTo>
                <a:cubicBezTo>
                  <a:pt x="564" y="151"/>
                  <a:pt x="564" y="151"/>
                  <a:pt x="564" y="151"/>
                </a:cubicBezTo>
                <a:cubicBezTo>
                  <a:pt x="563" y="153"/>
                  <a:pt x="563" y="155"/>
                  <a:pt x="564" y="156"/>
                </a:cubicBezTo>
                <a:close/>
                <a:moveTo>
                  <a:pt x="461" y="363"/>
                </a:moveTo>
                <a:cubicBezTo>
                  <a:pt x="459" y="364"/>
                  <a:pt x="457" y="364"/>
                  <a:pt x="455" y="365"/>
                </a:cubicBezTo>
                <a:cubicBezTo>
                  <a:pt x="460" y="365"/>
                  <a:pt x="462" y="364"/>
                  <a:pt x="461" y="363"/>
                </a:cubicBezTo>
                <a:close/>
                <a:moveTo>
                  <a:pt x="562" y="249"/>
                </a:moveTo>
                <a:cubicBezTo>
                  <a:pt x="562" y="249"/>
                  <a:pt x="562" y="249"/>
                  <a:pt x="562" y="249"/>
                </a:cubicBezTo>
                <a:cubicBezTo>
                  <a:pt x="562" y="248"/>
                  <a:pt x="562" y="248"/>
                  <a:pt x="562" y="248"/>
                </a:cubicBezTo>
                <a:lnTo>
                  <a:pt x="562" y="249"/>
                </a:lnTo>
                <a:close/>
                <a:moveTo>
                  <a:pt x="576" y="203"/>
                </a:moveTo>
                <a:cubicBezTo>
                  <a:pt x="576" y="210"/>
                  <a:pt x="576" y="210"/>
                  <a:pt x="576" y="210"/>
                </a:cubicBezTo>
                <a:cubicBezTo>
                  <a:pt x="576" y="207"/>
                  <a:pt x="576" y="204"/>
                  <a:pt x="576" y="203"/>
                </a:cubicBezTo>
                <a:close/>
                <a:moveTo>
                  <a:pt x="358" y="13"/>
                </a:moveTo>
                <a:cubicBezTo>
                  <a:pt x="362" y="13"/>
                  <a:pt x="362" y="13"/>
                  <a:pt x="362" y="13"/>
                </a:cubicBezTo>
                <a:cubicBezTo>
                  <a:pt x="360" y="13"/>
                  <a:pt x="359" y="13"/>
                  <a:pt x="358" y="13"/>
                </a:cubicBezTo>
                <a:close/>
                <a:moveTo>
                  <a:pt x="70" y="18"/>
                </a:moveTo>
                <a:cubicBezTo>
                  <a:pt x="74" y="18"/>
                  <a:pt x="75" y="17"/>
                  <a:pt x="76" y="17"/>
                </a:cubicBezTo>
                <a:cubicBezTo>
                  <a:pt x="74" y="17"/>
                  <a:pt x="71" y="17"/>
                  <a:pt x="70" y="18"/>
                </a:cubicBezTo>
                <a:close/>
                <a:moveTo>
                  <a:pt x="29" y="35"/>
                </a:moveTo>
                <a:cubicBezTo>
                  <a:pt x="30" y="33"/>
                  <a:pt x="30" y="33"/>
                  <a:pt x="30" y="33"/>
                </a:cubicBezTo>
                <a:cubicBezTo>
                  <a:pt x="30" y="34"/>
                  <a:pt x="29" y="35"/>
                  <a:pt x="29" y="35"/>
                </a:cubicBezTo>
                <a:close/>
                <a:moveTo>
                  <a:pt x="19" y="209"/>
                </a:moveTo>
                <a:cubicBezTo>
                  <a:pt x="19" y="210"/>
                  <a:pt x="19" y="211"/>
                  <a:pt x="19" y="211"/>
                </a:cubicBezTo>
                <a:cubicBezTo>
                  <a:pt x="20" y="210"/>
                  <a:pt x="19" y="209"/>
                  <a:pt x="19" y="209"/>
                </a:cubicBezTo>
                <a:close/>
                <a:moveTo>
                  <a:pt x="44" y="359"/>
                </a:moveTo>
                <a:cubicBezTo>
                  <a:pt x="54" y="361"/>
                  <a:pt x="65" y="361"/>
                  <a:pt x="75" y="362"/>
                </a:cubicBezTo>
                <a:cubicBezTo>
                  <a:pt x="76" y="363"/>
                  <a:pt x="89" y="364"/>
                  <a:pt x="79" y="364"/>
                </a:cubicBezTo>
                <a:cubicBezTo>
                  <a:pt x="92" y="364"/>
                  <a:pt x="92" y="364"/>
                  <a:pt x="92" y="364"/>
                </a:cubicBezTo>
                <a:cubicBezTo>
                  <a:pt x="91" y="365"/>
                  <a:pt x="91" y="365"/>
                  <a:pt x="91" y="365"/>
                </a:cubicBezTo>
                <a:cubicBezTo>
                  <a:pt x="138" y="371"/>
                  <a:pt x="179" y="364"/>
                  <a:pt x="226" y="369"/>
                </a:cubicBezTo>
                <a:cubicBezTo>
                  <a:pt x="225" y="370"/>
                  <a:pt x="225" y="370"/>
                  <a:pt x="225" y="370"/>
                </a:cubicBezTo>
                <a:cubicBezTo>
                  <a:pt x="253" y="367"/>
                  <a:pt x="253" y="367"/>
                  <a:pt x="253" y="367"/>
                </a:cubicBezTo>
                <a:cubicBezTo>
                  <a:pt x="258" y="368"/>
                  <a:pt x="259" y="370"/>
                  <a:pt x="267" y="370"/>
                </a:cubicBezTo>
                <a:cubicBezTo>
                  <a:pt x="263" y="368"/>
                  <a:pt x="283" y="370"/>
                  <a:pt x="288" y="368"/>
                </a:cubicBezTo>
                <a:cubicBezTo>
                  <a:pt x="295" y="369"/>
                  <a:pt x="288" y="370"/>
                  <a:pt x="286" y="370"/>
                </a:cubicBezTo>
                <a:cubicBezTo>
                  <a:pt x="313" y="372"/>
                  <a:pt x="334" y="369"/>
                  <a:pt x="363" y="369"/>
                </a:cubicBezTo>
                <a:cubicBezTo>
                  <a:pt x="334" y="367"/>
                  <a:pt x="334" y="368"/>
                  <a:pt x="314" y="367"/>
                </a:cubicBezTo>
                <a:cubicBezTo>
                  <a:pt x="337" y="365"/>
                  <a:pt x="341" y="367"/>
                  <a:pt x="366" y="366"/>
                </a:cubicBezTo>
                <a:cubicBezTo>
                  <a:pt x="355" y="367"/>
                  <a:pt x="355" y="367"/>
                  <a:pt x="355" y="367"/>
                </a:cubicBezTo>
                <a:cubicBezTo>
                  <a:pt x="368" y="370"/>
                  <a:pt x="393" y="365"/>
                  <a:pt x="397" y="368"/>
                </a:cubicBezTo>
                <a:cubicBezTo>
                  <a:pt x="412" y="367"/>
                  <a:pt x="425" y="363"/>
                  <a:pt x="443" y="363"/>
                </a:cubicBezTo>
                <a:cubicBezTo>
                  <a:pt x="435" y="366"/>
                  <a:pt x="435" y="366"/>
                  <a:pt x="435" y="366"/>
                </a:cubicBezTo>
                <a:cubicBezTo>
                  <a:pt x="452" y="365"/>
                  <a:pt x="452" y="365"/>
                  <a:pt x="452" y="365"/>
                </a:cubicBezTo>
                <a:cubicBezTo>
                  <a:pt x="452" y="363"/>
                  <a:pt x="452" y="363"/>
                  <a:pt x="452" y="363"/>
                </a:cubicBezTo>
                <a:cubicBezTo>
                  <a:pt x="457" y="363"/>
                  <a:pt x="460" y="363"/>
                  <a:pt x="461" y="363"/>
                </a:cubicBezTo>
                <a:cubicBezTo>
                  <a:pt x="472" y="360"/>
                  <a:pt x="488" y="360"/>
                  <a:pt x="504" y="357"/>
                </a:cubicBezTo>
                <a:cubicBezTo>
                  <a:pt x="505" y="358"/>
                  <a:pt x="505" y="358"/>
                  <a:pt x="505" y="358"/>
                </a:cubicBezTo>
                <a:cubicBezTo>
                  <a:pt x="507" y="358"/>
                  <a:pt x="508" y="357"/>
                  <a:pt x="509" y="357"/>
                </a:cubicBezTo>
                <a:cubicBezTo>
                  <a:pt x="512" y="358"/>
                  <a:pt x="524" y="356"/>
                  <a:pt x="525" y="358"/>
                </a:cubicBezTo>
                <a:cubicBezTo>
                  <a:pt x="520" y="359"/>
                  <a:pt x="509" y="361"/>
                  <a:pt x="509" y="360"/>
                </a:cubicBezTo>
                <a:cubicBezTo>
                  <a:pt x="497" y="363"/>
                  <a:pt x="525" y="359"/>
                  <a:pt x="534" y="358"/>
                </a:cubicBezTo>
                <a:cubicBezTo>
                  <a:pt x="524" y="358"/>
                  <a:pt x="536" y="357"/>
                  <a:pt x="541" y="355"/>
                </a:cubicBezTo>
                <a:cubicBezTo>
                  <a:pt x="542" y="355"/>
                  <a:pt x="541" y="356"/>
                  <a:pt x="540" y="356"/>
                </a:cubicBezTo>
                <a:cubicBezTo>
                  <a:pt x="548" y="355"/>
                  <a:pt x="553" y="353"/>
                  <a:pt x="559" y="350"/>
                </a:cubicBezTo>
                <a:cubicBezTo>
                  <a:pt x="561" y="349"/>
                  <a:pt x="562" y="349"/>
                  <a:pt x="564" y="347"/>
                </a:cubicBezTo>
                <a:cubicBezTo>
                  <a:pt x="565" y="346"/>
                  <a:pt x="567" y="345"/>
                  <a:pt x="568" y="342"/>
                </a:cubicBezTo>
                <a:cubicBezTo>
                  <a:pt x="569" y="341"/>
                  <a:pt x="570" y="339"/>
                  <a:pt x="570" y="337"/>
                </a:cubicBezTo>
                <a:cubicBezTo>
                  <a:pt x="570" y="336"/>
                  <a:pt x="570" y="336"/>
                  <a:pt x="570" y="336"/>
                </a:cubicBezTo>
                <a:cubicBezTo>
                  <a:pt x="570" y="334"/>
                  <a:pt x="571" y="332"/>
                  <a:pt x="572" y="329"/>
                </a:cubicBezTo>
                <a:cubicBezTo>
                  <a:pt x="570" y="326"/>
                  <a:pt x="570" y="326"/>
                  <a:pt x="570" y="326"/>
                </a:cubicBezTo>
                <a:cubicBezTo>
                  <a:pt x="572" y="314"/>
                  <a:pt x="572" y="314"/>
                  <a:pt x="572" y="314"/>
                </a:cubicBezTo>
                <a:cubicBezTo>
                  <a:pt x="569" y="313"/>
                  <a:pt x="573" y="297"/>
                  <a:pt x="570" y="294"/>
                </a:cubicBezTo>
                <a:cubicBezTo>
                  <a:pt x="571" y="280"/>
                  <a:pt x="572" y="296"/>
                  <a:pt x="572" y="291"/>
                </a:cubicBezTo>
                <a:cubicBezTo>
                  <a:pt x="573" y="278"/>
                  <a:pt x="571" y="255"/>
                  <a:pt x="573" y="251"/>
                </a:cubicBezTo>
                <a:cubicBezTo>
                  <a:pt x="573" y="239"/>
                  <a:pt x="574" y="227"/>
                  <a:pt x="574" y="217"/>
                </a:cubicBezTo>
                <a:cubicBezTo>
                  <a:pt x="576" y="217"/>
                  <a:pt x="576" y="217"/>
                  <a:pt x="576" y="217"/>
                </a:cubicBezTo>
                <a:cubicBezTo>
                  <a:pt x="576" y="212"/>
                  <a:pt x="575" y="206"/>
                  <a:pt x="576" y="201"/>
                </a:cubicBezTo>
                <a:cubicBezTo>
                  <a:pt x="576" y="201"/>
                  <a:pt x="576" y="202"/>
                  <a:pt x="576" y="203"/>
                </a:cubicBezTo>
                <a:cubicBezTo>
                  <a:pt x="576" y="184"/>
                  <a:pt x="577" y="169"/>
                  <a:pt x="577" y="153"/>
                </a:cubicBezTo>
                <a:cubicBezTo>
                  <a:pt x="578" y="154"/>
                  <a:pt x="579" y="154"/>
                  <a:pt x="579" y="163"/>
                </a:cubicBezTo>
                <a:cubicBezTo>
                  <a:pt x="581" y="148"/>
                  <a:pt x="578" y="124"/>
                  <a:pt x="579" y="101"/>
                </a:cubicBezTo>
                <a:cubicBezTo>
                  <a:pt x="579" y="103"/>
                  <a:pt x="579" y="103"/>
                  <a:pt x="579" y="103"/>
                </a:cubicBezTo>
                <a:cubicBezTo>
                  <a:pt x="578" y="90"/>
                  <a:pt x="578" y="90"/>
                  <a:pt x="578" y="90"/>
                </a:cubicBezTo>
                <a:cubicBezTo>
                  <a:pt x="578" y="93"/>
                  <a:pt x="579" y="91"/>
                  <a:pt x="580" y="91"/>
                </a:cubicBezTo>
                <a:cubicBezTo>
                  <a:pt x="580" y="80"/>
                  <a:pt x="579" y="68"/>
                  <a:pt x="578" y="57"/>
                </a:cubicBezTo>
                <a:cubicBezTo>
                  <a:pt x="577" y="46"/>
                  <a:pt x="575" y="36"/>
                  <a:pt x="571" y="31"/>
                </a:cubicBezTo>
                <a:cubicBezTo>
                  <a:pt x="573" y="34"/>
                  <a:pt x="572" y="31"/>
                  <a:pt x="573" y="29"/>
                </a:cubicBezTo>
                <a:cubicBezTo>
                  <a:pt x="573" y="27"/>
                  <a:pt x="573" y="26"/>
                  <a:pt x="575" y="33"/>
                </a:cubicBezTo>
                <a:cubicBezTo>
                  <a:pt x="574" y="30"/>
                  <a:pt x="573" y="27"/>
                  <a:pt x="572" y="24"/>
                </a:cubicBezTo>
                <a:cubicBezTo>
                  <a:pt x="571" y="22"/>
                  <a:pt x="570" y="20"/>
                  <a:pt x="569" y="19"/>
                </a:cubicBezTo>
                <a:cubicBezTo>
                  <a:pt x="569" y="18"/>
                  <a:pt x="568" y="17"/>
                  <a:pt x="567" y="16"/>
                </a:cubicBezTo>
                <a:cubicBezTo>
                  <a:pt x="566" y="15"/>
                  <a:pt x="566" y="15"/>
                  <a:pt x="565" y="14"/>
                </a:cubicBezTo>
                <a:cubicBezTo>
                  <a:pt x="565" y="14"/>
                  <a:pt x="565" y="14"/>
                  <a:pt x="564" y="13"/>
                </a:cubicBezTo>
                <a:cubicBezTo>
                  <a:pt x="563" y="13"/>
                  <a:pt x="563" y="13"/>
                  <a:pt x="563" y="13"/>
                </a:cubicBezTo>
                <a:cubicBezTo>
                  <a:pt x="561" y="11"/>
                  <a:pt x="559" y="11"/>
                  <a:pt x="557" y="10"/>
                </a:cubicBezTo>
                <a:cubicBezTo>
                  <a:pt x="555" y="10"/>
                  <a:pt x="554" y="9"/>
                  <a:pt x="552" y="9"/>
                </a:cubicBezTo>
                <a:cubicBezTo>
                  <a:pt x="548" y="8"/>
                  <a:pt x="545" y="8"/>
                  <a:pt x="542" y="7"/>
                </a:cubicBezTo>
                <a:cubicBezTo>
                  <a:pt x="529" y="6"/>
                  <a:pt x="516" y="5"/>
                  <a:pt x="504" y="4"/>
                </a:cubicBezTo>
                <a:cubicBezTo>
                  <a:pt x="504" y="5"/>
                  <a:pt x="504" y="5"/>
                  <a:pt x="504" y="5"/>
                </a:cubicBezTo>
                <a:cubicBezTo>
                  <a:pt x="494" y="5"/>
                  <a:pt x="494" y="5"/>
                  <a:pt x="494" y="5"/>
                </a:cubicBezTo>
                <a:cubicBezTo>
                  <a:pt x="493" y="5"/>
                  <a:pt x="493" y="5"/>
                  <a:pt x="493" y="5"/>
                </a:cubicBezTo>
                <a:cubicBezTo>
                  <a:pt x="500" y="4"/>
                  <a:pt x="500" y="4"/>
                  <a:pt x="500" y="4"/>
                </a:cubicBezTo>
                <a:cubicBezTo>
                  <a:pt x="491" y="4"/>
                  <a:pt x="482" y="4"/>
                  <a:pt x="474" y="5"/>
                </a:cubicBezTo>
                <a:cubicBezTo>
                  <a:pt x="472" y="4"/>
                  <a:pt x="470" y="3"/>
                  <a:pt x="464" y="2"/>
                </a:cubicBezTo>
                <a:cubicBezTo>
                  <a:pt x="464" y="4"/>
                  <a:pt x="436" y="0"/>
                  <a:pt x="424" y="2"/>
                </a:cubicBezTo>
                <a:cubicBezTo>
                  <a:pt x="423" y="1"/>
                  <a:pt x="429" y="2"/>
                  <a:pt x="425" y="1"/>
                </a:cubicBezTo>
                <a:cubicBezTo>
                  <a:pt x="395" y="1"/>
                  <a:pt x="351" y="3"/>
                  <a:pt x="316" y="2"/>
                </a:cubicBezTo>
                <a:cubicBezTo>
                  <a:pt x="313" y="6"/>
                  <a:pt x="283" y="6"/>
                  <a:pt x="264" y="8"/>
                </a:cubicBezTo>
                <a:cubicBezTo>
                  <a:pt x="259" y="6"/>
                  <a:pt x="275" y="7"/>
                  <a:pt x="280" y="5"/>
                </a:cubicBezTo>
                <a:cubicBezTo>
                  <a:pt x="269" y="5"/>
                  <a:pt x="277" y="2"/>
                  <a:pt x="258" y="4"/>
                </a:cubicBezTo>
                <a:cubicBezTo>
                  <a:pt x="259" y="4"/>
                  <a:pt x="258" y="3"/>
                  <a:pt x="262" y="3"/>
                </a:cubicBezTo>
                <a:cubicBezTo>
                  <a:pt x="252" y="3"/>
                  <a:pt x="265" y="6"/>
                  <a:pt x="248" y="6"/>
                </a:cubicBezTo>
                <a:cubicBezTo>
                  <a:pt x="248" y="4"/>
                  <a:pt x="248" y="4"/>
                  <a:pt x="248" y="4"/>
                </a:cubicBezTo>
                <a:cubicBezTo>
                  <a:pt x="237" y="6"/>
                  <a:pt x="237" y="6"/>
                  <a:pt x="237" y="6"/>
                </a:cubicBezTo>
                <a:cubicBezTo>
                  <a:pt x="204" y="6"/>
                  <a:pt x="174" y="8"/>
                  <a:pt x="145" y="7"/>
                </a:cubicBezTo>
                <a:cubicBezTo>
                  <a:pt x="143" y="8"/>
                  <a:pt x="144" y="9"/>
                  <a:pt x="148" y="9"/>
                </a:cubicBezTo>
                <a:cubicBezTo>
                  <a:pt x="134" y="9"/>
                  <a:pt x="118" y="12"/>
                  <a:pt x="103" y="11"/>
                </a:cubicBezTo>
                <a:cubicBezTo>
                  <a:pt x="107" y="11"/>
                  <a:pt x="107" y="11"/>
                  <a:pt x="107" y="11"/>
                </a:cubicBezTo>
                <a:cubicBezTo>
                  <a:pt x="95" y="10"/>
                  <a:pt x="89" y="11"/>
                  <a:pt x="82" y="12"/>
                </a:cubicBezTo>
                <a:cubicBezTo>
                  <a:pt x="79" y="12"/>
                  <a:pt x="75" y="13"/>
                  <a:pt x="71" y="13"/>
                </a:cubicBezTo>
                <a:cubicBezTo>
                  <a:pt x="68" y="14"/>
                  <a:pt x="66" y="14"/>
                  <a:pt x="63" y="14"/>
                </a:cubicBezTo>
                <a:cubicBezTo>
                  <a:pt x="59" y="15"/>
                  <a:pt x="59" y="15"/>
                  <a:pt x="59" y="15"/>
                </a:cubicBezTo>
                <a:cubicBezTo>
                  <a:pt x="58" y="15"/>
                  <a:pt x="58" y="15"/>
                  <a:pt x="58" y="15"/>
                </a:cubicBezTo>
                <a:cubicBezTo>
                  <a:pt x="58" y="15"/>
                  <a:pt x="58" y="15"/>
                  <a:pt x="58" y="15"/>
                </a:cubicBezTo>
                <a:cubicBezTo>
                  <a:pt x="59" y="15"/>
                  <a:pt x="59" y="15"/>
                  <a:pt x="59" y="15"/>
                </a:cubicBezTo>
                <a:cubicBezTo>
                  <a:pt x="59" y="15"/>
                  <a:pt x="59" y="15"/>
                  <a:pt x="59" y="15"/>
                </a:cubicBezTo>
                <a:cubicBezTo>
                  <a:pt x="60" y="15"/>
                  <a:pt x="60" y="15"/>
                  <a:pt x="60" y="15"/>
                </a:cubicBezTo>
                <a:cubicBezTo>
                  <a:pt x="67" y="14"/>
                  <a:pt x="67" y="14"/>
                  <a:pt x="67" y="14"/>
                </a:cubicBezTo>
                <a:cubicBezTo>
                  <a:pt x="72" y="14"/>
                  <a:pt x="76" y="14"/>
                  <a:pt x="76" y="15"/>
                </a:cubicBezTo>
                <a:cubicBezTo>
                  <a:pt x="75" y="16"/>
                  <a:pt x="71" y="16"/>
                  <a:pt x="66" y="16"/>
                </a:cubicBezTo>
                <a:cubicBezTo>
                  <a:pt x="64" y="16"/>
                  <a:pt x="62" y="16"/>
                  <a:pt x="59" y="16"/>
                </a:cubicBezTo>
                <a:cubicBezTo>
                  <a:pt x="59" y="16"/>
                  <a:pt x="59" y="16"/>
                  <a:pt x="59" y="16"/>
                </a:cubicBezTo>
                <a:cubicBezTo>
                  <a:pt x="59" y="16"/>
                  <a:pt x="59" y="16"/>
                  <a:pt x="59" y="16"/>
                </a:cubicBezTo>
                <a:cubicBezTo>
                  <a:pt x="58" y="16"/>
                  <a:pt x="58" y="16"/>
                  <a:pt x="58" y="16"/>
                </a:cubicBezTo>
                <a:cubicBezTo>
                  <a:pt x="58" y="16"/>
                  <a:pt x="58" y="16"/>
                  <a:pt x="58" y="16"/>
                </a:cubicBezTo>
                <a:cubicBezTo>
                  <a:pt x="59" y="18"/>
                  <a:pt x="59" y="18"/>
                  <a:pt x="59" y="18"/>
                </a:cubicBezTo>
                <a:cubicBezTo>
                  <a:pt x="59" y="18"/>
                  <a:pt x="59" y="18"/>
                  <a:pt x="59" y="17"/>
                </a:cubicBezTo>
                <a:cubicBezTo>
                  <a:pt x="59" y="17"/>
                  <a:pt x="59" y="17"/>
                  <a:pt x="60" y="17"/>
                </a:cubicBezTo>
                <a:cubicBezTo>
                  <a:pt x="61" y="17"/>
                  <a:pt x="61" y="17"/>
                  <a:pt x="61" y="17"/>
                </a:cubicBezTo>
                <a:cubicBezTo>
                  <a:pt x="63" y="17"/>
                  <a:pt x="64" y="17"/>
                  <a:pt x="67" y="16"/>
                </a:cubicBezTo>
                <a:cubicBezTo>
                  <a:pt x="71" y="16"/>
                  <a:pt x="76" y="16"/>
                  <a:pt x="80" y="15"/>
                </a:cubicBezTo>
                <a:cubicBezTo>
                  <a:pt x="78" y="16"/>
                  <a:pt x="77" y="16"/>
                  <a:pt x="76" y="17"/>
                </a:cubicBezTo>
                <a:cubicBezTo>
                  <a:pt x="83" y="16"/>
                  <a:pt x="93" y="15"/>
                  <a:pt x="104" y="14"/>
                </a:cubicBezTo>
                <a:cubicBezTo>
                  <a:pt x="89" y="15"/>
                  <a:pt x="89" y="15"/>
                  <a:pt x="89" y="15"/>
                </a:cubicBezTo>
                <a:cubicBezTo>
                  <a:pt x="95" y="12"/>
                  <a:pt x="114" y="14"/>
                  <a:pt x="120" y="13"/>
                </a:cubicBezTo>
                <a:cubicBezTo>
                  <a:pt x="119" y="15"/>
                  <a:pt x="110" y="15"/>
                  <a:pt x="119" y="16"/>
                </a:cubicBezTo>
                <a:cubicBezTo>
                  <a:pt x="144" y="16"/>
                  <a:pt x="134" y="14"/>
                  <a:pt x="157" y="11"/>
                </a:cubicBezTo>
                <a:cubicBezTo>
                  <a:pt x="153" y="11"/>
                  <a:pt x="153" y="11"/>
                  <a:pt x="153" y="11"/>
                </a:cubicBezTo>
                <a:cubicBezTo>
                  <a:pt x="160" y="10"/>
                  <a:pt x="166" y="8"/>
                  <a:pt x="177" y="9"/>
                </a:cubicBezTo>
                <a:cubicBezTo>
                  <a:pt x="177" y="10"/>
                  <a:pt x="169" y="11"/>
                  <a:pt x="164" y="11"/>
                </a:cubicBezTo>
                <a:cubicBezTo>
                  <a:pt x="167" y="12"/>
                  <a:pt x="178" y="9"/>
                  <a:pt x="186" y="10"/>
                </a:cubicBezTo>
                <a:cubicBezTo>
                  <a:pt x="179" y="12"/>
                  <a:pt x="161" y="13"/>
                  <a:pt x="149" y="13"/>
                </a:cubicBezTo>
                <a:cubicBezTo>
                  <a:pt x="150" y="14"/>
                  <a:pt x="150" y="15"/>
                  <a:pt x="148" y="15"/>
                </a:cubicBezTo>
                <a:cubicBezTo>
                  <a:pt x="185" y="13"/>
                  <a:pt x="225" y="9"/>
                  <a:pt x="261" y="10"/>
                </a:cubicBezTo>
                <a:cubicBezTo>
                  <a:pt x="242" y="13"/>
                  <a:pt x="269" y="10"/>
                  <a:pt x="265" y="13"/>
                </a:cubicBezTo>
                <a:cubicBezTo>
                  <a:pt x="268" y="11"/>
                  <a:pt x="279" y="12"/>
                  <a:pt x="289" y="11"/>
                </a:cubicBezTo>
                <a:cubicBezTo>
                  <a:pt x="293" y="13"/>
                  <a:pt x="269" y="13"/>
                  <a:pt x="277" y="14"/>
                </a:cubicBezTo>
                <a:cubicBezTo>
                  <a:pt x="296" y="14"/>
                  <a:pt x="322" y="9"/>
                  <a:pt x="347" y="10"/>
                </a:cubicBezTo>
                <a:cubicBezTo>
                  <a:pt x="346" y="11"/>
                  <a:pt x="340" y="11"/>
                  <a:pt x="339" y="11"/>
                </a:cubicBezTo>
                <a:cubicBezTo>
                  <a:pt x="355" y="11"/>
                  <a:pt x="377" y="6"/>
                  <a:pt x="388" y="9"/>
                </a:cubicBezTo>
                <a:cubicBezTo>
                  <a:pt x="362" y="13"/>
                  <a:pt x="362" y="13"/>
                  <a:pt x="362" y="13"/>
                </a:cubicBezTo>
                <a:cubicBezTo>
                  <a:pt x="365" y="13"/>
                  <a:pt x="367" y="13"/>
                  <a:pt x="372" y="13"/>
                </a:cubicBezTo>
                <a:cubicBezTo>
                  <a:pt x="366" y="15"/>
                  <a:pt x="366" y="15"/>
                  <a:pt x="366" y="15"/>
                </a:cubicBezTo>
                <a:cubicBezTo>
                  <a:pt x="386" y="15"/>
                  <a:pt x="381" y="12"/>
                  <a:pt x="392" y="10"/>
                </a:cubicBezTo>
                <a:cubicBezTo>
                  <a:pt x="404" y="12"/>
                  <a:pt x="404" y="12"/>
                  <a:pt x="404" y="12"/>
                </a:cubicBezTo>
                <a:cubicBezTo>
                  <a:pt x="426" y="13"/>
                  <a:pt x="447" y="12"/>
                  <a:pt x="462" y="10"/>
                </a:cubicBezTo>
                <a:cubicBezTo>
                  <a:pt x="466" y="10"/>
                  <a:pt x="482" y="10"/>
                  <a:pt x="476" y="12"/>
                </a:cubicBezTo>
                <a:cubicBezTo>
                  <a:pt x="464" y="14"/>
                  <a:pt x="459" y="16"/>
                  <a:pt x="437" y="15"/>
                </a:cubicBezTo>
                <a:cubicBezTo>
                  <a:pt x="434" y="14"/>
                  <a:pt x="454" y="14"/>
                  <a:pt x="447" y="13"/>
                </a:cubicBezTo>
                <a:cubicBezTo>
                  <a:pt x="438" y="14"/>
                  <a:pt x="422" y="12"/>
                  <a:pt x="414" y="14"/>
                </a:cubicBezTo>
                <a:cubicBezTo>
                  <a:pt x="438" y="14"/>
                  <a:pt x="438" y="14"/>
                  <a:pt x="438" y="14"/>
                </a:cubicBezTo>
                <a:cubicBezTo>
                  <a:pt x="438" y="16"/>
                  <a:pt x="428" y="14"/>
                  <a:pt x="424" y="15"/>
                </a:cubicBezTo>
                <a:cubicBezTo>
                  <a:pt x="430" y="17"/>
                  <a:pt x="444" y="15"/>
                  <a:pt x="453" y="16"/>
                </a:cubicBezTo>
                <a:cubicBezTo>
                  <a:pt x="452" y="17"/>
                  <a:pt x="452" y="17"/>
                  <a:pt x="452" y="17"/>
                </a:cubicBezTo>
                <a:cubicBezTo>
                  <a:pt x="471" y="17"/>
                  <a:pt x="468" y="17"/>
                  <a:pt x="487" y="16"/>
                </a:cubicBezTo>
                <a:cubicBezTo>
                  <a:pt x="489" y="14"/>
                  <a:pt x="481" y="15"/>
                  <a:pt x="472" y="13"/>
                </a:cubicBezTo>
                <a:cubicBezTo>
                  <a:pt x="487" y="14"/>
                  <a:pt x="505" y="13"/>
                  <a:pt x="524" y="14"/>
                </a:cubicBezTo>
                <a:cubicBezTo>
                  <a:pt x="533" y="15"/>
                  <a:pt x="542" y="16"/>
                  <a:pt x="550" y="18"/>
                </a:cubicBezTo>
                <a:cubicBezTo>
                  <a:pt x="554" y="19"/>
                  <a:pt x="559" y="20"/>
                  <a:pt x="560" y="23"/>
                </a:cubicBezTo>
                <a:cubicBezTo>
                  <a:pt x="562" y="27"/>
                  <a:pt x="563" y="31"/>
                  <a:pt x="563" y="35"/>
                </a:cubicBezTo>
                <a:cubicBezTo>
                  <a:pt x="561" y="29"/>
                  <a:pt x="558" y="23"/>
                  <a:pt x="555" y="23"/>
                </a:cubicBezTo>
                <a:cubicBezTo>
                  <a:pt x="556" y="24"/>
                  <a:pt x="556" y="24"/>
                  <a:pt x="557" y="24"/>
                </a:cubicBezTo>
                <a:cubicBezTo>
                  <a:pt x="558" y="25"/>
                  <a:pt x="558" y="26"/>
                  <a:pt x="559" y="28"/>
                </a:cubicBezTo>
                <a:cubicBezTo>
                  <a:pt x="560" y="30"/>
                  <a:pt x="561" y="34"/>
                  <a:pt x="562" y="36"/>
                </a:cubicBezTo>
                <a:cubicBezTo>
                  <a:pt x="563" y="42"/>
                  <a:pt x="563" y="47"/>
                  <a:pt x="562" y="47"/>
                </a:cubicBezTo>
                <a:cubicBezTo>
                  <a:pt x="561" y="40"/>
                  <a:pt x="561" y="39"/>
                  <a:pt x="560" y="38"/>
                </a:cubicBezTo>
                <a:cubicBezTo>
                  <a:pt x="560" y="37"/>
                  <a:pt x="559" y="37"/>
                  <a:pt x="558" y="34"/>
                </a:cubicBezTo>
                <a:cubicBezTo>
                  <a:pt x="558" y="33"/>
                  <a:pt x="558" y="33"/>
                  <a:pt x="558" y="33"/>
                </a:cubicBezTo>
                <a:cubicBezTo>
                  <a:pt x="558" y="32"/>
                  <a:pt x="556" y="28"/>
                  <a:pt x="556" y="31"/>
                </a:cubicBezTo>
                <a:cubicBezTo>
                  <a:pt x="558" y="34"/>
                  <a:pt x="560" y="40"/>
                  <a:pt x="561" y="47"/>
                </a:cubicBezTo>
                <a:cubicBezTo>
                  <a:pt x="563" y="53"/>
                  <a:pt x="564" y="60"/>
                  <a:pt x="565" y="65"/>
                </a:cubicBezTo>
                <a:cubicBezTo>
                  <a:pt x="564" y="60"/>
                  <a:pt x="563" y="70"/>
                  <a:pt x="563" y="72"/>
                </a:cubicBezTo>
                <a:cubicBezTo>
                  <a:pt x="564" y="83"/>
                  <a:pt x="564" y="72"/>
                  <a:pt x="565" y="71"/>
                </a:cubicBezTo>
                <a:cubicBezTo>
                  <a:pt x="565" y="77"/>
                  <a:pt x="567" y="86"/>
                  <a:pt x="566" y="91"/>
                </a:cubicBezTo>
                <a:cubicBezTo>
                  <a:pt x="565" y="99"/>
                  <a:pt x="564" y="81"/>
                  <a:pt x="563" y="78"/>
                </a:cubicBezTo>
                <a:cubicBezTo>
                  <a:pt x="564" y="89"/>
                  <a:pt x="565" y="100"/>
                  <a:pt x="565" y="111"/>
                </a:cubicBezTo>
                <a:cubicBezTo>
                  <a:pt x="565" y="110"/>
                  <a:pt x="565" y="110"/>
                  <a:pt x="565" y="110"/>
                </a:cubicBezTo>
                <a:cubicBezTo>
                  <a:pt x="566" y="112"/>
                  <a:pt x="566" y="117"/>
                  <a:pt x="565" y="121"/>
                </a:cubicBezTo>
                <a:cubicBezTo>
                  <a:pt x="564" y="124"/>
                  <a:pt x="564" y="116"/>
                  <a:pt x="565" y="111"/>
                </a:cubicBezTo>
                <a:cubicBezTo>
                  <a:pt x="563" y="128"/>
                  <a:pt x="568" y="141"/>
                  <a:pt x="564" y="156"/>
                </a:cubicBezTo>
                <a:cubicBezTo>
                  <a:pt x="565" y="165"/>
                  <a:pt x="565" y="165"/>
                  <a:pt x="565" y="165"/>
                </a:cubicBezTo>
                <a:cubicBezTo>
                  <a:pt x="564" y="166"/>
                  <a:pt x="564" y="168"/>
                  <a:pt x="564" y="166"/>
                </a:cubicBezTo>
                <a:cubicBezTo>
                  <a:pt x="564" y="175"/>
                  <a:pt x="564" y="175"/>
                  <a:pt x="564" y="175"/>
                </a:cubicBezTo>
                <a:cubicBezTo>
                  <a:pt x="565" y="193"/>
                  <a:pt x="562" y="180"/>
                  <a:pt x="561" y="186"/>
                </a:cubicBezTo>
                <a:cubicBezTo>
                  <a:pt x="561" y="185"/>
                  <a:pt x="561" y="185"/>
                  <a:pt x="561" y="185"/>
                </a:cubicBezTo>
                <a:cubicBezTo>
                  <a:pt x="560" y="190"/>
                  <a:pt x="559" y="194"/>
                  <a:pt x="559" y="190"/>
                </a:cubicBezTo>
                <a:cubicBezTo>
                  <a:pt x="560" y="209"/>
                  <a:pt x="560" y="209"/>
                  <a:pt x="560" y="209"/>
                </a:cubicBezTo>
                <a:cubicBezTo>
                  <a:pt x="560" y="208"/>
                  <a:pt x="560" y="208"/>
                  <a:pt x="560" y="208"/>
                </a:cubicBezTo>
                <a:cubicBezTo>
                  <a:pt x="561" y="216"/>
                  <a:pt x="560" y="243"/>
                  <a:pt x="564" y="242"/>
                </a:cubicBezTo>
                <a:cubicBezTo>
                  <a:pt x="563" y="247"/>
                  <a:pt x="562" y="251"/>
                  <a:pt x="562" y="249"/>
                </a:cubicBezTo>
                <a:cubicBezTo>
                  <a:pt x="561" y="263"/>
                  <a:pt x="559" y="246"/>
                  <a:pt x="559" y="268"/>
                </a:cubicBezTo>
                <a:cubicBezTo>
                  <a:pt x="558" y="267"/>
                  <a:pt x="558" y="265"/>
                  <a:pt x="558" y="262"/>
                </a:cubicBezTo>
                <a:cubicBezTo>
                  <a:pt x="558" y="267"/>
                  <a:pt x="558" y="270"/>
                  <a:pt x="558" y="271"/>
                </a:cubicBezTo>
                <a:cubicBezTo>
                  <a:pt x="558" y="271"/>
                  <a:pt x="557" y="271"/>
                  <a:pt x="557" y="272"/>
                </a:cubicBezTo>
                <a:cubicBezTo>
                  <a:pt x="558" y="272"/>
                  <a:pt x="557" y="282"/>
                  <a:pt x="556" y="286"/>
                </a:cubicBezTo>
                <a:cubicBezTo>
                  <a:pt x="555" y="279"/>
                  <a:pt x="555" y="279"/>
                  <a:pt x="555" y="279"/>
                </a:cubicBezTo>
                <a:cubicBezTo>
                  <a:pt x="555" y="284"/>
                  <a:pt x="555" y="287"/>
                  <a:pt x="555" y="296"/>
                </a:cubicBezTo>
                <a:cubicBezTo>
                  <a:pt x="553" y="290"/>
                  <a:pt x="553" y="290"/>
                  <a:pt x="553" y="290"/>
                </a:cubicBezTo>
                <a:cubicBezTo>
                  <a:pt x="553" y="305"/>
                  <a:pt x="557" y="291"/>
                  <a:pt x="554" y="309"/>
                </a:cubicBezTo>
                <a:cubicBezTo>
                  <a:pt x="557" y="293"/>
                  <a:pt x="557" y="293"/>
                  <a:pt x="557" y="293"/>
                </a:cubicBezTo>
                <a:cubicBezTo>
                  <a:pt x="556" y="312"/>
                  <a:pt x="559" y="306"/>
                  <a:pt x="560" y="315"/>
                </a:cubicBezTo>
                <a:cubicBezTo>
                  <a:pt x="560" y="320"/>
                  <a:pt x="560" y="325"/>
                  <a:pt x="559" y="330"/>
                </a:cubicBezTo>
                <a:cubicBezTo>
                  <a:pt x="559" y="334"/>
                  <a:pt x="559" y="334"/>
                  <a:pt x="559" y="334"/>
                </a:cubicBezTo>
                <a:cubicBezTo>
                  <a:pt x="559" y="336"/>
                  <a:pt x="559" y="336"/>
                  <a:pt x="559" y="336"/>
                </a:cubicBezTo>
                <a:cubicBezTo>
                  <a:pt x="559" y="337"/>
                  <a:pt x="558" y="337"/>
                  <a:pt x="558" y="338"/>
                </a:cubicBezTo>
                <a:cubicBezTo>
                  <a:pt x="556" y="339"/>
                  <a:pt x="553" y="340"/>
                  <a:pt x="551" y="341"/>
                </a:cubicBezTo>
                <a:cubicBezTo>
                  <a:pt x="541" y="343"/>
                  <a:pt x="531" y="345"/>
                  <a:pt x="523" y="348"/>
                </a:cubicBezTo>
                <a:cubicBezTo>
                  <a:pt x="521" y="347"/>
                  <a:pt x="523" y="346"/>
                  <a:pt x="517" y="345"/>
                </a:cubicBezTo>
                <a:cubicBezTo>
                  <a:pt x="530" y="343"/>
                  <a:pt x="536" y="342"/>
                  <a:pt x="542" y="338"/>
                </a:cubicBezTo>
                <a:cubicBezTo>
                  <a:pt x="553" y="335"/>
                  <a:pt x="554" y="335"/>
                  <a:pt x="556" y="336"/>
                </a:cubicBezTo>
                <a:cubicBezTo>
                  <a:pt x="556" y="336"/>
                  <a:pt x="556" y="336"/>
                  <a:pt x="557" y="336"/>
                </a:cubicBezTo>
                <a:cubicBezTo>
                  <a:pt x="557" y="336"/>
                  <a:pt x="557" y="336"/>
                  <a:pt x="557" y="336"/>
                </a:cubicBezTo>
                <a:cubicBezTo>
                  <a:pt x="557" y="336"/>
                  <a:pt x="557" y="336"/>
                  <a:pt x="557" y="336"/>
                </a:cubicBezTo>
                <a:cubicBezTo>
                  <a:pt x="557" y="336"/>
                  <a:pt x="557" y="336"/>
                  <a:pt x="557" y="336"/>
                </a:cubicBezTo>
                <a:cubicBezTo>
                  <a:pt x="557" y="336"/>
                  <a:pt x="557" y="336"/>
                  <a:pt x="557" y="336"/>
                </a:cubicBezTo>
                <a:cubicBezTo>
                  <a:pt x="558" y="336"/>
                  <a:pt x="558" y="336"/>
                  <a:pt x="558" y="336"/>
                </a:cubicBezTo>
                <a:cubicBezTo>
                  <a:pt x="558" y="336"/>
                  <a:pt x="558" y="336"/>
                  <a:pt x="558" y="336"/>
                </a:cubicBezTo>
                <a:cubicBezTo>
                  <a:pt x="558" y="336"/>
                  <a:pt x="558" y="336"/>
                  <a:pt x="558" y="336"/>
                </a:cubicBezTo>
                <a:cubicBezTo>
                  <a:pt x="558" y="336"/>
                  <a:pt x="558" y="336"/>
                  <a:pt x="558" y="336"/>
                </a:cubicBezTo>
                <a:cubicBezTo>
                  <a:pt x="557" y="336"/>
                  <a:pt x="558" y="336"/>
                  <a:pt x="557" y="336"/>
                </a:cubicBezTo>
                <a:cubicBezTo>
                  <a:pt x="557" y="336"/>
                  <a:pt x="557" y="336"/>
                  <a:pt x="557" y="336"/>
                </a:cubicBezTo>
                <a:cubicBezTo>
                  <a:pt x="557" y="336"/>
                  <a:pt x="557" y="336"/>
                  <a:pt x="557" y="336"/>
                </a:cubicBezTo>
                <a:cubicBezTo>
                  <a:pt x="557" y="335"/>
                  <a:pt x="557" y="335"/>
                  <a:pt x="557" y="335"/>
                </a:cubicBezTo>
                <a:cubicBezTo>
                  <a:pt x="558" y="332"/>
                  <a:pt x="558" y="328"/>
                  <a:pt x="558" y="322"/>
                </a:cubicBezTo>
                <a:cubicBezTo>
                  <a:pt x="557" y="322"/>
                  <a:pt x="556" y="325"/>
                  <a:pt x="556" y="328"/>
                </a:cubicBezTo>
                <a:cubicBezTo>
                  <a:pt x="555" y="329"/>
                  <a:pt x="555" y="331"/>
                  <a:pt x="555" y="333"/>
                </a:cubicBezTo>
                <a:cubicBezTo>
                  <a:pt x="555" y="335"/>
                  <a:pt x="555" y="335"/>
                  <a:pt x="555" y="335"/>
                </a:cubicBezTo>
                <a:cubicBezTo>
                  <a:pt x="555" y="335"/>
                  <a:pt x="555" y="335"/>
                  <a:pt x="555" y="335"/>
                </a:cubicBezTo>
                <a:cubicBezTo>
                  <a:pt x="555" y="336"/>
                  <a:pt x="555" y="336"/>
                  <a:pt x="555" y="336"/>
                </a:cubicBezTo>
                <a:cubicBezTo>
                  <a:pt x="555" y="336"/>
                  <a:pt x="555" y="336"/>
                  <a:pt x="555" y="336"/>
                </a:cubicBezTo>
                <a:cubicBezTo>
                  <a:pt x="555" y="336"/>
                  <a:pt x="555" y="336"/>
                  <a:pt x="555" y="336"/>
                </a:cubicBezTo>
                <a:cubicBezTo>
                  <a:pt x="556" y="336"/>
                  <a:pt x="553" y="336"/>
                  <a:pt x="558" y="336"/>
                </a:cubicBezTo>
                <a:cubicBezTo>
                  <a:pt x="558" y="336"/>
                  <a:pt x="558" y="336"/>
                  <a:pt x="558" y="336"/>
                </a:cubicBezTo>
                <a:cubicBezTo>
                  <a:pt x="558" y="336"/>
                  <a:pt x="558" y="336"/>
                  <a:pt x="558" y="336"/>
                </a:cubicBezTo>
                <a:cubicBezTo>
                  <a:pt x="558" y="336"/>
                  <a:pt x="558" y="336"/>
                  <a:pt x="558" y="336"/>
                </a:cubicBezTo>
                <a:cubicBezTo>
                  <a:pt x="557" y="336"/>
                  <a:pt x="557" y="336"/>
                  <a:pt x="557" y="336"/>
                </a:cubicBezTo>
                <a:cubicBezTo>
                  <a:pt x="557" y="336"/>
                  <a:pt x="556" y="336"/>
                  <a:pt x="556" y="335"/>
                </a:cubicBezTo>
                <a:cubicBezTo>
                  <a:pt x="556" y="335"/>
                  <a:pt x="556" y="335"/>
                  <a:pt x="555" y="335"/>
                </a:cubicBezTo>
                <a:cubicBezTo>
                  <a:pt x="555" y="335"/>
                  <a:pt x="555" y="335"/>
                  <a:pt x="555" y="334"/>
                </a:cubicBezTo>
                <a:cubicBezTo>
                  <a:pt x="556" y="335"/>
                  <a:pt x="557" y="336"/>
                  <a:pt x="557" y="336"/>
                </a:cubicBezTo>
                <a:cubicBezTo>
                  <a:pt x="558" y="336"/>
                  <a:pt x="558" y="336"/>
                  <a:pt x="558" y="336"/>
                </a:cubicBezTo>
                <a:cubicBezTo>
                  <a:pt x="558" y="336"/>
                  <a:pt x="558" y="336"/>
                  <a:pt x="558" y="336"/>
                </a:cubicBezTo>
                <a:cubicBezTo>
                  <a:pt x="558" y="336"/>
                  <a:pt x="558" y="336"/>
                  <a:pt x="558" y="336"/>
                </a:cubicBezTo>
                <a:cubicBezTo>
                  <a:pt x="558" y="336"/>
                  <a:pt x="551" y="336"/>
                  <a:pt x="554" y="336"/>
                </a:cubicBezTo>
                <a:cubicBezTo>
                  <a:pt x="554" y="336"/>
                  <a:pt x="554" y="336"/>
                  <a:pt x="554" y="336"/>
                </a:cubicBezTo>
                <a:cubicBezTo>
                  <a:pt x="554" y="336"/>
                  <a:pt x="554" y="336"/>
                  <a:pt x="554" y="336"/>
                </a:cubicBezTo>
                <a:cubicBezTo>
                  <a:pt x="554" y="336"/>
                  <a:pt x="554" y="336"/>
                  <a:pt x="554" y="336"/>
                </a:cubicBezTo>
                <a:cubicBezTo>
                  <a:pt x="554" y="336"/>
                  <a:pt x="554" y="336"/>
                  <a:pt x="554" y="336"/>
                </a:cubicBezTo>
                <a:cubicBezTo>
                  <a:pt x="554" y="335"/>
                  <a:pt x="554" y="335"/>
                  <a:pt x="554" y="335"/>
                </a:cubicBezTo>
                <a:cubicBezTo>
                  <a:pt x="554" y="334"/>
                  <a:pt x="554" y="334"/>
                  <a:pt x="554" y="334"/>
                </a:cubicBezTo>
                <a:cubicBezTo>
                  <a:pt x="553" y="331"/>
                  <a:pt x="553" y="327"/>
                  <a:pt x="553" y="324"/>
                </a:cubicBezTo>
                <a:cubicBezTo>
                  <a:pt x="553" y="326"/>
                  <a:pt x="553" y="328"/>
                  <a:pt x="553" y="330"/>
                </a:cubicBezTo>
                <a:cubicBezTo>
                  <a:pt x="552" y="333"/>
                  <a:pt x="552" y="333"/>
                  <a:pt x="552" y="333"/>
                </a:cubicBezTo>
                <a:cubicBezTo>
                  <a:pt x="552" y="335"/>
                  <a:pt x="552" y="335"/>
                  <a:pt x="552" y="335"/>
                </a:cubicBezTo>
                <a:cubicBezTo>
                  <a:pt x="552" y="336"/>
                  <a:pt x="552" y="336"/>
                  <a:pt x="552" y="336"/>
                </a:cubicBezTo>
                <a:cubicBezTo>
                  <a:pt x="552" y="336"/>
                  <a:pt x="552" y="336"/>
                  <a:pt x="552" y="336"/>
                </a:cubicBezTo>
                <a:cubicBezTo>
                  <a:pt x="552" y="336"/>
                  <a:pt x="552" y="336"/>
                  <a:pt x="552" y="336"/>
                </a:cubicBezTo>
                <a:cubicBezTo>
                  <a:pt x="555" y="336"/>
                  <a:pt x="547" y="335"/>
                  <a:pt x="558" y="336"/>
                </a:cubicBezTo>
                <a:cubicBezTo>
                  <a:pt x="558" y="336"/>
                  <a:pt x="558" y="336"/>
                  <a:pt x="558" y="336"/>
                </a:cubicBezTo>
                <a:cubicBezTo>
                  <a:pt x="558" y="336"/>
                  <a:pt x="558" y="336"/>
                  <a:pt x="558" y="336"/>
                </a:cubicBezTo>
                <a:cubicBezTo>
                  <a:pt x="557" y="336"/>
                  <a:pt x="557" y="336"/>
                  <a:pt x="557" y="336"/>
                </a:cubicBezTo>
                <a:cubicBezTo>
                  <a:pt x="557" y="336"/>
                  <a:pt x="557" y="336"/>
                  <a:pt x="556" y="335"/>
                </a:cubicBezTo>
                <a:cubicBezTo>
                  <a:pt x="556" y="335"/>
                  <a:pt x="555" y="335"/>
                  <a:pt x="555" y="334"/>
                </a:cubicBezTo>
                <a:cubicBezTo>
                  <a:pt x="554" y="333"/>
                  <a:pt x="553" y="332"/>
                  <a:pt x="554" y="333"/>
                </a:cubicBezTo>
                <a:cubicBezTo>
                  <a:pt x="553" y="333"/>
                  <a:pt x="553" y="333"/>
                  <a:pt x="553" y="333"/>
                </a:cubicBezTo>
                <a:cubicBezTo>
                  <a:pt x="552" y="333"/>
                  <a:pt x="552" y="333"/>
                  <a:pt x="551" y="334"/>
                </a:cubicBezTo>
                <a:cubicBezTo>
                  <a:pt x="549" y="334"/>
                  <a:pt x="547" y="335"/>
                  <a:pt x="545" y="335"/>
                </a:cubicBezTo>
                <a:cubicBezTo>
                  <a:pt x="537" y="336"/>
                  <a:pt x="529" y="337"/>
                  <a:pt x="525" y="338"/>
                </a:cubicBezTo>
                <a:cubicBezTo>
                  <a:pt x="520" y="339"/>
                  <a:pt x="508" y="342"/>
                  <a:pt x="503" y="342"/>
                </a:cubicBezTo>
                <a:cubicBezTo>
                  <a:pt x="504" y="343"/>
                  <a:pt x="480" y="346"/>
                  <a:pt x="488" y="348"/>
                </a:cubicBezTo>
                <a:cubicBezTo>
                  <a:pt x="471" y="350"/>
                  <a:pt x="477" y="345"/>
                  <a:pt x="461" y="349"/>
                </a:cubicBezTo>
                <a:cubicBezTo>
                  <a:pt x="467" y="347"/>
                  <a:pt x="451" y="348"/>
                  <a:pt x="457" y="346"/>
                </a:cubicBezTo>
                <a:cubicBezTo>
                  <a:pt x="463" y="348"/>
                  <a:pt x="481" y="343"/>
                  <a:pt x="489" y="341"/>
                </a:cubicBezTo>
                <a:cubicBezTo>
                  <a:pt x="481" y="342"/>
                  <a:pt x="473" y="342"/>
                  <a:pt x="465" y="342"/>
                </a:cubicBezTo>
                <a:cubicBezTo>
                  <a:pt x="471" y="342"/>
                  <a:pt x="462" y="344"/>
                  <a:pt x="459" y="344"/>
                </a:cubicBezTo>
                <a:cubicBezTo>
                  <a:pt x="456" y="343"/>
                  <a:pt x="456" y="343"/>
                  <a:pt x="456" y="343"/>
                </a:cubicBezTo>
                <a:cubicBezTo>
                  <a:pt x="452" y="347"/>
                  <a:pt x="414" y="342"/>
                  <a:pt x="402" y="347"/>
                </a:cubicBezTo>
                <a:cubicBezTo>
                  <a:pt x="410" y="347"/>
                  <a:pt x="416" y="348"/>
                  <a:pt x="420" y="346"/>
                </a:cubicBezTo>
                <a:cubicBezTo>
                  <a:pt x="434" y="346"/>
                  <a:pt x="417" y="349"/>
                  <a:pt x="423" y="350"/>
                </a:cubicBezTo>
                <a:cubicBezTo>
                  <a:pt x="402" y="353"/>
                  <a:pt x="369" y="351"/>
                  <a:pt x="346" y="355"/>
                </a:cubicBezTo>
                <a:cubicBezTo>
                  <a:pt x="350" y="353"/>
                  <a:pt x="361" y="353"/>
                  <a:pt x="362" y="351"/>
                </a:cubicBezTo>
                <a:cubicBezTo>
                  <a:pt x="344" y="351"/>
                  <a:pt x="323" y="355"/>
                  <a:pt x="303" y="357"/>
                </a:cubicBezTo>
                <a:cubicBezTo>
                  <a:pt x="307" y="355"/>
                  <a:pt x="307" y="355"/>
                  <a:pt x="307" y="355"/>
                </a:cubicBezTo>
                <a:cubicBezTo>
                  <a:pt x="290" y="357"/>
                  <a:pt x="300" y="354"/>
                  <a:pt x="282" y="355"/>
                </a:cubicBezTo>
                <a:cubicBezTo>
                  <a:pt x="283" y="355"/>
                  <a:pt x="285" y="356"/>
                  <a:pt x="281" y="356"/>
                </a:cubicBezTo>
                <a:cubicBezTo>
                  <a:pt x="266" y="356"/>
                  <a:pt x="279" y="354"/>
                  <a:pt x="270" y="354"/>
                </a:cubicBezTo>
                <a:cubicBezTo>
                  <a:pt x="251" y="357"/>
                  <a:pt x="261" y="351"/>
                  <a:pt x="237" y="353"/>
                </a:cubicBezTo>
                <a:cubicBezTo>
                  <a:pt x="239" y="352"/>
                  <a:pt x="239" y="352"/>
                  <a:pt x="239" y="352"/>
                </a:cubicBezTo>
                <a:cubicBezTo>
                  <a:pt x="221" y="353"/>
                  <a:pt x="197" y="350"/>
                  <a:pt x="177" y="349"/>
                </a:cubicBezTo>
                <a:cubicBezTo>
                  <a:pt x="179" y="349"/>
                  <a:pt x="194" y="349"/>
                  <a:pt x="192" y="351"/>
                </a:cubicBezTo>
                <a:cubicBezTo>
                  <a:pt x="167" y="351"/>
                  <a:pt x="167" y="351"/>
                  <a:pt x="167" y="351"/>
                </a:cubicBezTo>
                <a:cubicBezTo>
                  <a:pt x="166" y="351"/>
                  <a:pt x="155" y="350"/>
                  <a:pt x="162" y="349"/>
                </a:cubicBezTo>
                <a:cubicBezTo>
                  <a:pt x="165" y="349"/>
                  <a:pt x="168" y="350"/>
                  <a:pt x="171" y="350"/>
                </a:cubicBezTo>
                <a:cubicBezTo>
                  <a:pt x="167" y="349"/>
                  <a:pt x="167" y="349"/>
                  <a:pt x="167" y="349"/>
                </a:cubicBezTo>
                <a:cubicBezTo>
                  <a:pt x="144" y="349"/>
                  <a:pt x="169" y="352"/>
                  <a:pt x="168" y="354"/>
                </a:cubicBezTo>
                <a:cubicBezTo>
                  <a:pt x="156" y="353"/>
                  <a:pt x="152" y="355"/>
                  <a:pt x="143" y="354"/>
                </a:cubicBezTo>
                <a:cubicBezTo>
                  <a:pt x="140" y="352"/>
                  <a:pt x="159" y="353"/>
                  <a:pt x="149" y="350"/>
                </a:cubicBezTo>
                <a:cubicBezTo>
                  <a:pt x="142" y="349"/>
                  <a:pt x="118" y="349"/>
                  <a:pt x="109" y="350"/>
                </a:cubicBezTo>
                <a:cubicBezTo>
                  <a:pt x="103" y="348"/>
                  <a:pt x="91" y="346"/>
                  <a:pt x="81" y="345"/>
                </a:cubicBezTo>
                <a:cubicBezTo>
                  <a:pt x="70" y="344"/>
                  <a:pt x="62" y="343"/>
                  <a:pt x="62" y="341"/>
                </a:cubicBezTo>
                <a:cubicBezTo>
                  <a:pt x="62" y="342"/>
                  <a:pt x="58" y="342"/>
                  <a:pt x="53" y="341"/>
                </a:cubicBezTo>
                <a:cubicBezTo>
                  <a:pt x="56" y="340"/>
                  <a:pt x="56" y="340"/>
                  <a:pt x="56" y="340"/>
                </a:cubicBezTo>
                <a:cubicBezTo>
                  <a:pt x="48" y="338"/>
                  <a:pt x="44" y="338"/>
                  <a:pt x="40" y="338"/>
                </a:cubicBezTo>
                <a:cubicBezTo>
                  <a:pt x="39" y="338"/>
                  <a:pt x="37" y="338"/>
                  <a:pt x="36" y="338"/>
                </a:cubicBezTo>
                <a:cubicBezTo>
                  <a:pt x="34" y="338"/>
                  <a:pt x="32" y="338"/>
                  <a:pt x="31" y="337"/>
                </a:cubicBezTo>
                <a:cubicBezTo>
                  <a:pt x="31" y="336"/>
                  <a:pt x="32" y="336"/>
                  <a:pt x="33" y="336"/>
                </a:cubicBezTo>
                <a:cubicBezTo>
                  <a:pt x="33" y="337"/>
                  <a:pt x="34" y="337"/>
                  <a:pt x="35" y="336"/>
                </a:cubicBezTo>
                <a:cubicBezTo>
                  <a:pt x="34" y="336"/>
                  <a:pt x="33" y="336"/>
                  <a:pt x="32" y="335"/>
                </a:cubicBezTo>
                <a:cubicBezTo>
                  <a:pt x="32" y="335"/>
                  <a:pt x="31" y="335"/>
                  <a:pt x="30" y="334"/>
                </a:cubicBezTo>
                <a:cubicBezTo>
                  <a:pt x="30" y="334"/>
                  <a:pt x="29" y="333"/>
                  <a:pt x="29" y="332"/>
                </a:cubicBezTo>
                <a:cubicBezTo>
                  <a:pt x="28" y="330"/>
                  <a:pt x="28" y="330"/>
                  <a:pt x="28" y="330"/>
                </a:cubicBezTo>
                <a:cubicBezTo>
                  <a:pt x="27" y="325"/>
                  <a:pt x="25" y="321"/>
                  <a:pt x="24" y="317"/>
                </a:cubicBezTo>
                <a:cubicBezTo>
                  <a:pt x="21" y="309"/>
                  <a:pt x="19" y="300"/>
                  <a:pt x="19" y="288"/>
                </a:cubicBezTo>
                <a:cubicBezTo>
                  <a:pt x="19" y="289"/>
                  <a:pt x="20" y="290"/>
                  <a:pt x="20" y="292"/>
                </a:cubicBezTo>
                <a:cubicBezTo>
                  <a:pt x="20" y="293"/>
                  <a:pt x="20" y="289"/>
                  <a:pt x="18" y="282"/>
                </a:cubicBezTo>
                <a:cubicBezTo>
                  <a:pt x="18" y="290"/>
                  <a:pt x="18" y="290"/>
                  <a:pt x="18" y="290"/>
                </a:cubicBezTo>
                <a:cubicBezTo>
                  <a:pt x="12" y="279"/>
                  <a:pt x="17" y="258"/>
                  <a:pt x="15" y="239"/>
                </a:cubicBezTo>
                <a:cubicBezTo>
                  <a:pt x="16" y="241"/>
                  <a:pt x="17" y="255"/>
                  <a:pt x="17" y="247"/>
                </a:cubicBezTo>
                <a:cubicBezTo>
                  <a:pt x="17" y="235"/>
                  <a:pt x="12" y="236"/>
                  <a:pt x="14" y="222"/>
                </a:cubicBezTo>
                <a:cubicBezTo>
                  <a:pt x="15" y="228"/>
                  <a:pt x="17" y="226"/>
                  <a:pt x="18" y="233"/>
                </a:cubicBezTo>
                <a:cubicBezTo>
                  <a:pt x="18" y="223"/>
                  <a:pt x="19" y="217"/>
                  <a:pt x="17" y="213"/>
                </a:cubicBezTo>
                <a:cubicBezTo>
                  <a:pt x="18" y="210"/>
                  <a:pt x="18" y="209"/>
                  <a:pt x="19" y="209"/>
                </a:cubicBezTo>
                <a:cubicBezTo>
                  <a:pt x="18" y="203"/>
                  <a:pt x="19" y="193"/>
                  <a:pt x="19" y="187"/>
                </a:cubicBezTo>
                <a:cubicBezTo>
                  <a:pt x="20" y="188"/>
                  <a:pt x="20" y="188"/>
                  <a:pt x="20" y="188"/>
                </a:cubicBezTo>
                <a:cubicBezTo>
                  <a:pt x="16" y="176"/>
                  <a:pt x="20" y="169"/>
                  <a:pt x="21" y="153"/>
                </a:cubicBezTo>
                <a:cubicBezTo>
                  <a:pt x="22" y="156"/>
                  <a:pt x="22" y="156"/>
                  <a:pt x="22" y="156"/>
                </a:cubicBezTo>
                <a:cubicBezTo>
                  <a:pt x="22" y="149"/>
                  <a:pt x="21" y="139"/>
                  <a:pt x="24" y="128"/>
                </a:cubicBezTo>
                <a:cubicBezTo>
                  <a:pt x="25" y="134"/>
                  <a:pt x="25" y="134"/>
                  <a:pt x="25" y="134"/>
                </a:cubicBezTo>
                <a:cubicBezTo>
                  <a:pt x="24" y="125"/>
                  <a:pt x="28" y="108"/>
                  <a:pt x="26" y="100"/>
                </a:cubicBezTo>
                <a:cubicBezTo>
                  <a:pt x="27" y="97"/>
                  <a:pt x="28" y="109"/>
                  <a:pt x="30" y="94"/>
                </a:cubicBezTo>
                <a:cubicBezTo>
                  <a:pt x="29" y="90"/>
                  <a:pt x="29" y="79"/>
                  <a:pt x="31" y="75"/>
                </a:cubicBezTo>
                <a:cubicBezTo>
                  <a:pt x="32" y="75"/>
                  <a:pt x="32" y="77"/>
                  <a:pt x="31" y="81"/>
                </a:cubicBezTo>
                <a:cubicBezTo>
                  <a:pt x="31" y="83"/>
                  <a:pt x="31" y="82"/>
                  <a:pt x="31" y="81"/>
                </a:cubicBezTo>
                <a:cubicBezTo>
                  <a:pt x="31" y="86"/>
                  <a:pt x="31" y="86"/>
                  <a:pt x="31" y="86"/>
                </a:cubicBezTo>
                <a:cubicBezTo>
                  <a:pt x="34" y="75"/>
                  <a:pt x="31" y="77"/>
                  <a:pt x="33" y="65"/>
                </a:cubicBezTo>
                <a:cubicBezTo>
                  <a:pt x="34" y="62"/>
                  <a:pt x="34" y="69"/>
                  <a:pt x="35" y="71"/>
                </a:cubicBezTo>
                <a:cubicBezTo>
                  <a:pt x="35" y="55"/>
                  <a:pt x="36" y="40"/>
                  <a:pt x="37" y="25"/>
                </a:cubicBezTo>
                <a:cubicBezTo>
                  <a:pt x="37" y="24"/>
                  <a:pt x="35" y="30"/>
                  <a:pt x="34" y="25"/>
                </a:cubicBezTo>
                <a:cubicBezTo>
                  <a:pt x="32" y="41"/>
                  <a:pt x="32" y="41"/>
                  <a:pt x="32" y="41"/>
                </a:cubicBezTo>
                <a:cubicBezTo>
                  <a:pt x="29" y="48"/>
                  <a:pt x="31" y="32"/>
                  <a:pt x="31" y="25"/>
                </a:cubicBezTo>
                <a:cubicBezTo>
                  <a:pt x="30" y="36"/>
                  <a:pt x="30" y="36"/>
                  <a:pt x="30" y="36"/>
                </a:cubicBezTo>
                <a:cubicBezTo>
                  <a:pt x="30" y="37"/>
                  <a:pt x="29" y="36"/>
                  <a:pt x="29" y="35"/>
                </a:cubicBezTo>
                <a:cubicBezTo>
                  <a:pt x="29" y="43"/>
                  <a:pt x="29" y="43"/>
                  <a:pt x="29" y="43"/>
                </a:cubicBezTo>
                <a:cubicBezTo>
                  <a:pt x="29" y="21"/>
                  <a:pt x="23" y="65"/>
                  <a:pt x="24" y="41"/>
                </a:cubicBezTo>
                <a:cubicBezTo>
                  <a:pt x="23" y="47"/>
                  <a:pt x="23" y="54"/>
                  <a:pt x="24" y="57"/>
                </a:cubicBezTo>
                <a:cubicBezTo>
                  <a:pt x="23" y="68"/>
                  <a:pt x="22" y="66"/>
                  <a:pt x="21" y="70"/>
                </a:cubicBezTo>
                <a:cubicBezTo>
                  <a:pt x="21" y="54"/>
                  <a:pt x="21" y="54"/>
                  <a:pt x="21" y="54"/>
                </a:cubicBezTo>
                <a:cubicBezTo>
                  <a:pt x="19" y="78"/>
                  <a:pt x="20" y="51"/>
                  <a:pt x="17" y="69"/>
                </a:cubicBezTo>
                <a:cubicBezTo>
                  <a:pt x="16" y="90"/>
                  <a:pt x="9" y="101"/>
                  <a:pt x="8" y="112"/>
                </a:cubicBezTo>
                <a:cubicBezTo>
                  <a:pt x="7" y="133"/>
                  <a:pt x="11" y="104"/>
                  <a:pt x="11" y="117"/>
                </a:cubicBezTo>
                <a:cubicBezTo>
                  <a:pt x="10" y="129"/>
                  <a:pt x="9" y="123"/>
                  <a:pt x="8" y="130"/>
                </a:cubicBezTo>
                <a:cubicBezTo>
                  <a:pt x="10" y="136"/>
                  <a:pt x="10" y="136"/>
                  <a:pt x="10" y="136"/>
                </a:cubicBezTo>
                <a:cubicBezTo>
                  <a:pt x="10" y="149"/>
                  <a:pt x="8" y="136"/>
                  <a:pt x="8" y="144"/>
                </a:cubicBezTo>
                <a:cubicBezTo>
                  <a:pt x="6" y="154"/>
                  <a:pt x="8" y="140"/>
                  <a:pt x="6" y="137"/>
                </a:cubicBezTo>
                <a:cubicBezTo>
                  <a:pt x="6" y="140"/>
                  <a:pt x="7" y="152"/>
                  <a:pt x="5" y="157"/>
                </a:cubicBezTo>
                <a:cubicBezTo>
                  <a:pt x="5" y="156"/>
                  <a:pt x="5" y="142"/>
                  <a:pt x="5" y="151"/>
                </a:cubicBezTo>
                <a:cubicBezTo>
                  <a:pt x="4" y="168"/>
                  <a:pt x="4" y="179"/>
                  <a:pt x="3" y="188"/>
                </a:cubicBezTo>
                <a:cubicBezTo>
                  <a:pt x="2" y="198"/>
                  <a:pt x="1" y="208"/>
                  <a:pt x="1" y="223"/>
                </a:cubicBezTo>
                <a:cubicBezTo>
                  <a:pt x="0" y="220"/>
                  <a:pt x="0" y="220"/>
                  <a:pt x="0" y="220"/>
                </a:cubicBezTo>
                <a:cubicBezTo>
                  <a:pt x="0" y="224"/>
                  <a:pt x="1" y="226"/>
                  <a:pt x="1" y="230"/>
                </a:cubicBezTo>
                <a:cubicBezTo>
                  <a:pt x="0" y="228"/>
                  <a:pt x="0" y="228"/>
                  <a:pt x="0" y="228"/>
                </a:cubicBezTo>
                <a:cubicBezTo>
                  <a:pt x="0" y="232"/>
                  <a:pt x="2" y="263"/>
                  <a:pt x="4" y="283"/>
                </a:cubicBezTo>
                <a:cubicBezTo>
                  <a:pt x="1" y="273"/>
                  <a:pt x="1" y="273"/>
                  <a:pt x="1" y="273"/>
                </a:cubicBezTo>
                <a:cubicBezTo>
                  <a:pt x="2" y="279"/>
                  <a:pt x="4" y="284"/>
                  <a:pt x="5" y="290"/>
                </a:cubicBezTo>
                <a:cubicBezTo>
                  <a:pt x="2" y="289"/>
                  <a:pt x="2" y="289"/>
                  <a:pt x="2" y="289"/>
                </a:cubicBezTo>
                <a:cubicBezTo>
                  <a:pt x="5" y="295"/>
                  <a:pt x="6" y="316"/>
                  <a:pt x="12" y="333"/>
                </a:cubicBezTo>
                <a:cubicBezTo>
                  <a:pt x="10" y="333"/>
                  <a:pt x="10" y="333"/>
                  <a:pt x="10" y="333"/>
                </a:cubicBezTo>
                <a:cubicBezTo>
                  <a:pt x="11" y="336"/>
                  <a:pt x="11" y="336"/>
                  <a:pt x="11" y="336"/>
                </a:cubicBezTo>
                <a:cubicBezTo>
                  <a:pt x="12" y="337"/>
                  <a:pt x="12" y="339"/>
                  <a:pt x="13" y="340"/>
                </a:cubicBezTo>
                <a:cubicBezTo>
                  <a:pt x="14" y="343"/>
                  <a:pt x="16" y="345"/>
                  <a:pt x="18" y="347"/>
                </a:cubicBezTo>
                <a:cubicBezTo>
                  <a:pt x="16" y="346"/>
                  <a:pt x="15" y="345"/>
                  <a:pt x="13" y="343"/>
                </a:cubicBezTo>
                <a:cubicBezTo>
                  <a:pt x="16" y="347"/>
                  <a:pt x="20" y="350"/>
                  <a:pt x="24" y="352"/>
                </a:cubicBezTo>
                <a:cubicBezTo>
                  <a:pt x="25" y="352"/>
                  <a:pt x="27" y="353"/>
                  <a:pt x="28" y="353"/>
                </a:cubicBezTo>
                <a:cubicBezTo>
                  <a:pt x="29" y="353"/>
                  <a:pt x="29" y="354"/>
                  <a:pt x="30" y="354"/>
                </a:cubicBezTo>
                <a:cubicBezTo>
                  <a:pt x="32" y="354"/>
                  <a:pt x="33" y="355"/>
                  <a:pt x="35" y="355"/>
                </a:cubicBezTo>
                <a:cubicBezTo>
                  <a:pt x="41" y="356"/>
                  <a:pt x="47" y="357"/>
                  <a:pt x="53" y="358"/>
                </a:cubicBezTo>
                <a:cubicBezTo>
                  <a:pt x="45" y="357"/>
                  <a:pt x="43" y="358"/>
                  <a:pt x="44" y="359"/>
                </a:cubicBezTo>
                <a:close/>
                <a:moveTo>
                  <a:pt x="458" y="362"/>
                </a:moveTo>
                <a:cubicBezTo>
                  <a:pt x="463" y="362"/>
                  <a:pt x="463" y="362"/>
                  <a:pt x="463" y="362"/>
                </a:cubicBezTo>
                <a:cubicBezTo>
                  <a:pt x="461" y="362"/>
                  <a:pt x="460" y="362"/>
                  <a:pt x="458" y="362"/>
                </a:cubicBezTo>
                <a:cubicBezTo>
                  <a:pt x="451" y="363"/>
                  <a:pt x="451" y="363"/>
                  <a:pt x="451" y="363"/>
                </a:cubicBezTo>
                <a:cubicBezTo>
                  <a:pt x="452" y="361"/>
                  <a:pt x="454" y="362"/>
                  <a:pt x="458" y="362"/>
                </a:cubicBezTo>
                <a:close/>
                <a:moveTo>
                  <a:pt x="329" y="4"/>
                </a:moveTo>
                <a:cubicBezTo>
                  <a:pt x="340" y="3"/>
                  <a:pt x="340" y="3"/>
                  <a:pt x="340" y="3"/>
                </a:cubicBezTo>
                <a:cubicBezTo>
                  <a:pt x="338" y="3"/>
                  <a:pt x="330" y="4"/>
                  <a:pt x="333" y="3"/>
                </a:cubicBezTo>
                <a:cubicBezTo>
                  <a:pt x="331" y="3"/>
                  <a:pt x="327" y="3"/>
                  <a:pt x="329" y="4"/>
                </a:cubicBezTo>
                <a:close/>
                <a:moveTo>
                  <a:pt x="442" y="350"/>
                </a:moveTo>
                <a:cubicBezTo>
                  <a:pt x="447" y="349"/>
                  <a:pt x="447" y="349"/>
                  <a:pt x="447" y="349"/>
                </a:cubicBezTo>
                <a:cubicBezTo>
                  <a:pt x="451" y="350"/>
                  <a:pt x="451" y="350"/>
                  <a:pt x="451" y="350"/>
                </a:cubicBezTo>
                <a:lnTo>
                  <a:pt x="442" y="350"/>
                </a:lnTo>
                <a:close/>
                <a:moveTo>
                  <a:pt x="349" y="353"/>
                </a:moveTo>
                <a:cubicBezTo>
                  <a:pt x="359" y="352"/>
                  <a:pt x="359" y="352"/>
                  <a:pt x="359" y="352"/>
                </a:cubicBezTo>
                <a:cubicBezTo>
                  <a:pt x="360" y="352"/>
                  <a:pt x="360" y="352"/>
                  <a:pt x="360" y="352"/>
                </a:cubicBezTo>
                <a:cubicBezTo>
                  <a:pt x="350" y="353"/>
                  <a:pt x="350" y="353"/>
                  <a:pt x="350" y="353"/>
                </a:cubicBezTo>
                <a:lnTo>
                  <a:pt x="349" y="353"/>
                </a:lnTo>
                <a:close/>
                <a:moveTo>
                  <a:pt x="220" y="366"/>
                </a:moveTo>
                <a:cubicBezTo>
                  <a:pt x="227" y="364"/>
                  <a:pt x="230" y="366"/>
                  <a:pt x="238" y="365"/>
                </a:cubicBezTo>
                <a:cubicBezTo>
                  <a:pt x="238" y="365"/>
                  <a:pt x="239" y="365"/>
                  <a:pt x="239" y="365"/>
                </a:cubicBezTo>
                <a:cubicBezTo>
                  <a:pt x="239" y="365"/>
                  <a:pt x="238" y="365"/>
                  <a:pt x="238" y="365"/>
                </a:cubicBezTo>
                <a:cubicBezTo>
                  <a:pt x="233" y="366"/>
                  <a:pt x="228" y="368"/>
                  <a:pt x="220" y="366"/>
                </a:cubicBezTo>
                <a:close/>
                <a:moveTo>
                  <a:pt x="435" y="361"/>
                </a:moveTo>
                <a:cubicBezTo>
                  <a:pt x="434" y="362"/>
                  <a:pt x="423" y="363"/>
                  <a:pt x="419" y="364"/>
                </a:cubicBezTo>
                <a:cubicBezTo>
                  <a:pt x="415" y="364"/>
                  <a:pt x="421" y="363"/>
                  <a:pt x="423" y="362"/>
                </a:cubicBezTo>
                <a:cubicBezTo>
                  <a:pt x="420" y="362"/>
                  <a:pt x="419" y="362"/>
                  <a:pt x="415" y="362"/>
                </a:cubicBezTo>
                <a:cubicBezTo>
                  <a:pt x="417" y="359"/>
                  <a:pt x="425" y="363"/>
                  <a:pt x="435" y="361"/>
                </a:cubicBezTo>
                <a:close/>
                <a:moveTo>
                  <a:pt x="572" y="239"/>
                </a:moveTo>
                <a:cubicBezTo>
                  <a:pt x="572" y="248"/>
                  <a:pt x="572" y="248"/>
                  <a:pt x="572" y="248"/>
                </a:cubicBezTo>
                <a:cubicBezTo>
                  <a:pt x="573" y="245"/>
                  <a:pt x="573" y="245"/>
                  <a:pt x="573" y="245"/>
                </a:cubicBezTo>
                <a:lnTo>
                  <a:pt x="572" y="239"/>
                </a:lnTo>
                <a:close/>
                <a:moveTo>
                  <a:pt x="575" y="192"/>
                </a:moveTo>
                <a:cubicBezTo>
                  <a:pt x="576" y="182"/>
                  <a:pt x="575" y="172"/>
                  <a:pt x="573" y="175"/>
                </a:cubicBezTo>
                <a:cubicBezTo>
                  <a:pt x="573" y="184"/>
                  <a:pt x="572" y="197"/>
                  <a:pt x="574" y="202"/>
                </a:cubicBezTo>
                <a:cubicBezTo>
                  <a:pt x="573" y="197"/>
                  <a:pt x="576" y="205"/>
                  <a:pt x="575" y="192"/>
                </a:cubicBezTo>
                <a:close/>
                <a:moveTo>
                  <a:pt x="319" y="362"/>
                </a:moveTo>
                <a:cubicBezTo>
                  <a:pt x="325" y="362"/>
                  <a:pt x="335" y="358"/>
                  <a:pt x="348" y="360"/>
                </a:cubicBezTo>
                <a:cubicBezTo>
                  <a:pt x="338" y="361"/>
                  <a:pt x="338" y="361"/>
                  <a:pt x="338" y="361"/>
                </a:cubicBezTo>
                <a:cubicBezTo>
                  <a:pt x="340" y="361"/>
                  <a:pt x="340" y="361"/>
                  <a:pt x="340" y="361"/>
                </a:cubicBezTo>
                <a:cubicBezTo>
                  <a:pt x="338" y="362"/>
                  <a:pt x="338" y="362"/>
                  <a:pt x="338" y="362"/>
                </a:cubicBezTo>
                <a:cubicBezTo>
                  <a:pt x="340" y="359"/>
                  <a:pt x="324" y="362"/>
                  <a:pt x="319" y="362"/>
                </a:cubicBezTo>
                <a:close/>
                <a:moveTo>
                  <a:pt x="575" y="102"/>
                </a:moveTo>
                <a:cubicBezTo>
                  <a:pt x="575" y="98"/>
                  <a:pt x="574" y="85"/>
                  <a:pt x="572" y="86"/>
                </a:cubicBezTo>
                <a:cubicBezTo>
                  <a:pt x="573" y="84"/>
                  <a:pt x="575" y="101"/>
                  <a:pt x="576" y="110"/>
                </a:cubicBezTo>
                <a:cubicBezTo>
                  <a:pt x="575" y="107"/>
                  <a:pt x="575" y="105"/>
                  <a:pt x="575" y="102"/>
                </a:cubicBezTo>
                <a:close/>
                <a:moveTo>
                  <a:pt x="573" y="107"/>
                </a:moveTo>
                <a:cubicBezTo>
                  <a:pt x="573" y="112"/>
                  <a:pt x="571" y="110"/>
                  <a:pt x="572" y="120"/>
                </a:cubicBezTo>
                <a:cubicBezTo>
                  <a:pt x="573" y="118"/>
                  <a:pt x="576" y="122"/>
                  <a:pt x="575" y="135"/>
                </a:cubicBezTo>
                <a:cubicBezTo>
                  <a:pt x="573" y="125"/>
                  <a:pt x="572" y="124"/>
                  <a:pt x="571" y="110"/>
                </a:cubicBezTo>
                <a:lnTo>
                  <a:pt x="573" y="107"/>
                </a:lnTo>
                <a:close/>
                <a:moveTo>
                  <a:pt x="577" y="130"/>
                </a:moveTo>
                <a:cubicBezTo>
                  <a:pt x="576" y="147"/>
                  <a:pt x="576" y="147"/>
                  <a:pt x="576" y="147"/>
                </a:cubicBezTo>
                <a:cubicBezTo>
                  <a:pt x="573" y="138"/>
                  <a:pt x="576" y="136"/>
                  <a:pt x="577" y="130"/>
                </a:cubicBezTo>
                <a:cubicBezTo>
                  <a:pt x="578" y="124"/>
                  <a:pt x="578" y="124"/>
                  <a:pt x="578" y="124"/>
                </a:cubicBezTo>
                <a:cubicBezTo>
                  <a:pt x="578" y="127"/>
                  <a:pt x="577" y="128"/>
                  <a:pt x="577" y="130"/>
                </a:cubicBezTo>
                <a:close/>
                <a:moveTo>
                  <a:pt x="558" y="13"/>
                </a:moveTo>
                <a:cubicBezTo>
                  <a:pt x="558" y="13"/>
                  <a:pt x="556" y="12"/>
                  <a:pt x="550" y="10"/>
                </a:cubicBezTo>
                <a:cubicBezTo>
                  <a:pt x="552" y="10"/>
                  <a:pt x="554" y="10"/>
                  <a:pt x="555" y="11"/>
                </a:cubicBezTo>
                <a:cubicBezTo>
                  <a:pt x="555" y="10"/>
                  <a:pt x="555" y="10"/>
                  <a:pt x="556" y="10"/>
                </a:cubicBezTo>
                <a:cubicBezTo>
                  <a:pt x="557" y="11"/>
                  <a:pt x="557" y="11"/>
                  <a:pt x="558" y="11"/>
                </a:cubicBezTo>
                <a:cubicBezTo>
                  <a:pt x="559" y="11"/>
                  <a:pt x="560" y="12"/>
                  <a:pt x="563" y="13"/>
                </a:cubicBezTo>
                <a:cubicBezTo>
                  <a:pt x="560" y="11"/>
                  <a:pt x="558" y="11"/>
                  <a:pt x="555" y="11"/>
                </a:cubicBezTo>
                <a:cubicBezTo>
                  <a:pt x="556" y="11"/>
                  <a:pt x="558" y="12"/>
                  <a:pt x="558" y="13"/>
                </a:cubicBezTo>
                <a:close/>
                <a:moveTo>
                  <a:pt x="577" y="113"/>
                </a:moveTo>
                <a:cubicBezTo>
                  <a:pt x="577" y="98"/>
                  <a:pt x="577" y="98"/>
                  <a:pt x="577" y="98"/>
                </a:cubicBezTo>
                <a:cubicBezTo>
                  <a:pt x="577" y="103"/>
                  <a:pt x="576" y="112"/>
                  <a:pt x="577" y="113"/>
                </a:cubicBezTo>
                <a:close/>
                <a:moveTo>
                  <a:pt x="561" y="15"/>
                </a:moveTo>
                <a:cubicBezTo>
                  <a:pt x="562" y="16"/>
                  <a:pt x="562" y="16"/>
                  <a:pt x="562" y="16"/>
                </a:cubicBezTo>
                <a:cubicBezTo>
                  <a:pt x="563" y="16"/>
                  <a:pt x="563" y="16"/>
                  <a:pt x="563" y="16"/>
                </a:cubicBezTo>
                <a:cubicBezTo>
                  <a:pt x="564" y="17"/>
                  <a:pt x="565" y="18"/>
                  <a:pt x="565" y="18"/>
                </a:cubicBezTo>
                <a:cubicBezTo>
                  <a:pt x="567" y="21"/>
                  <a:pt x="568" y="23"/>
                  <a:pt x="569" y="26"/>
                </a:cubicBezTo>
                <a:cubicBezTo>
                  <a:pt x="571" y="31"/>
                  <a:pt x="571" y="35"/>
                  <a:pt x="571" y="36"/>
                </a:cubicBezTo>
                <a:cubicBezTo>
                  <a:pt x="571" y="38"/>
                  <a:pt x="571" y="34"/>
                  <a:pt x="569" y="29"/>
                </a:cubicBezTo>
                <a:cubicBezTo>
                  <a:pt x="568" y="26"/>
                  <a:pt x="568" y="23"/>
                  <a:pt x="566" y="20"/>
                </a:cubicBezTo>
                <a:cubicBezTo>
                  <a:pt x="565" y="19"/>
                  <a:pt x="564" y="17"/>
                  <a:pt x="562" y="16"/>
                </a:cubicBezTo>
                <a:cubicBezTo>
                  <a:pt x="562" y="16"/>
                  <a:pt x="562" y="16"/>
                  <a:pt x="561" y="15"/>
                </a:cubicBezTo>
                <a:cubicBezTo>
                  <a:pt x="561" y="15"/>
                  <a:pt x="561" y="15"/>
                  <a:pt x="560" y="15"/>
                </a:cubicBezTo>
                <a:cubicBezTo>
                  <a:pt x="560" y="15"/>
                  <a:pt x="559" y="14"/>
                  <a:pt x="559" y="14"/>
                </a:cubicBezTo>
                <a:cubicBezTo>
                  <a:pt x="559" y="14"/>
                  <a:pt x="560" y="15"/>
                  <a:pt x="561" y="15"/>
                </a:cubicBezTo>
                <a:close/>
                <a:moveTo>
                  <a:pt x="214" y="8"/>
                </a:moveTo>
                <a:cubicBezTo>
                  <a:pt x="219" y="10"/>
                  <a:pt x="219" y="10"/>
                  <a:pt x="219" y="10"/>
                </a:cubicBezTo>
                <a:cubicBezTo>
                  <a:pt x="209" y="10"/>
                  <a:pt x="209" y="10"/>
                  <a:pt x="209" y="10"/>
                </a:cubicBezTo>
                <a:lnTo>
                  <a:pt x="214" y="8"/>
                </a:lnTo>
                <a:close/>
                <a:moveTo>
                  <a:pt x="318" y="9"/>
                </a:moveTo>
                <a:cubicBezTo>
                  <a:pt x="323" y="8"/>
                  <a:pt x="323" y="8"/>
                  <a:pt x="323" y="8"/>
                </a:cubicBezTo>
                <a:cubicBezTo>
                  <a:pt x="326" y="9"/>
                  <a:pt x="326" y="9"/>
                  <a:pt x="326" y="9"/>
                </a:cubicBezTo>
                <a:lnTo>
                  <a:pt x="318" y="9"/>
                </a:lnTo>
                <a:close/>
                <a:moveTo>
                  <a:pt x="437" y="10"/>
                </a:moveTo>
                <a:cubicBezTo>
                  <a:pt x="435" y="10"/>
                  <a:pt x="434" y="9"/>
                  <a:pt x="433" y="9"/>
                </a:cubicBezTo>
                <a:cubicBezTo>
                  <a:pt x="425" y="8"/>
                  <a:pt x="403" y="7"/>
                  <a:pt x="392" y="8"/>
                </a:cubicBezTo>
                <a:cubicBezTo>
                  <a:pt x="387" y="7"/>
                  <a:pt x="402" y="5"/>
                  <a:pt x="406" y="5"/>
                </a:cubicBezTo>
                <a:cubicBezTo>
                  <a:pt x="399" y="10"/>
                  <a:pt x="422" y="4"/>
                  <a:pt x="431" y="6"/>
                </a:cubicBezTo>
                <a:cubicBezTo>
                  <a:pt x="429" y="7"/>
                  <a:pt x="422" y="7"/>
                  <a:pt x="420" y="8"/>
                </a:cubicBezTo>
                <a:cubicBezTo>
                  <a:pt x="423" y="8"/>
                  <a:pt x="430" y="8"/>
                  <a:pt x="434" y="8"/>
                </a:cubicBezTo>
                <a:cubicBezTo>
                  <a:pt x="435" y="8"/>
                  <a:pt x="436" y="7"/>
                  <a:pt x="438" y="7"/>
                </a:cubicBezTo>
                <a:cubicBezTo>
                  <a:pt x="437" y="8"/>
                  <a:pt x="436" y="8"/>
                  <a:pt x="434" y="8"/>
                </a:cubicBezTo>
                <a:cubicBezTo>
                  <a:pt x="433" y="8"/>
                  <a:pt x="433" y="9"/>
                  <a:pt x="433" y="9"/>
                </a:cubicBezTo>
                <a:cubicBezTo>
                  <a:pt x="435" y="9"/>
                  <a:pt x="436" y="10"/>
                  <a:pt x="437" y="10"/>
                </a:cubicBezTo>
                <a:close/>
                <a:moveTo>
                  <a:pt x="567" y="43"/>
                </a:moveTo>
                <a:cubicBezTo>
                  <a:pt x="568" y="45"/>
                  <a:pt x="568" y="40"/>
                  <a:pt x="570" y="48"/>
                </a:cubicBezTo>
                <a:cubicBezTo>
                  <a:pt x="569" y="49"/>
                  <a:pt x="568" y="47"/>
                  <a:pt x="567" y="43"/>
                </a:cubicBezTo>
                <a:cubicBezTo>
                  <a:pt x="567" y="42"/>
                  <a:pt x="566" y="41"/>
                  <a:pt x="566" y="37"/>
                </a:cubicBezTo>
                <a:cubicBezTo>
                  <a:pt x="566" y="39"/>
                  <a:pt x="567" y="41"/>
                  <a:pt x="567" y="43"/>
                </a:cubicBezTo>
                <a:close/>
                <a:moveTo>
                  <a:pt x="563" y="36"/>
                </a:moveTo>
                <a:cubicBezTo>
                  <a:pt x="565" y="43"/>
                  <a:pt x="567" y="49"/>
                  <a:pt x="568" y="56"/>
                </a:cubicBezTo>
                <a:cubicBezTo>
                  <a:pt x="566" y="49"/>
                  <a:pt x="566" y="49"/>
                  <a:pt x="566" y="49"/>
                </a:cubicBezTo>
                <a:cubicBezTo>
                  <a:pt x="567" y="53"/>
                  <a:pt x="568" y="58"/>
                  <a:pt x="568" y="62"/>
                </a:cubicBezTo>
                <a:cubicBezTo>
                  <a:pt x="567" y="61"/>
                  <a:pt x="564" y="47"/>
                  <a:pt x="563" y="36"/>
                </a:cubicBezTo>
                <a:close/>
                <a:moveTo>
                  <a:pt x="569" y="89"/>
                </a:moveTo>
                <a:cubicBezTo>
                  <a:pt x="568" y="81"/>
                  <a:pt x="568" y="74"/>
                  <a:pt x="567" y="66"/>
                </a:cubicBezTo>
                <a:cubicBezTo>
                  <a:pt x="567" y="67"/>
                  <a:pt x="567" y="67"/>
                  <a:pt x="567" y="67"/>
                </a:cubicBezTo>
                <a:cubicBezTo>
                  <a:pt x="567" y="65"/>
                  <a:pt x="567" y="65"/>
                  <a:pt x="567" y="65"/>
                </a:cubicBezTo>
                <a:cubicBezTo>
                  <a:pt x="569" y="70"/>
                  <a:pt x="569" y="70"/>
                  <a:pt x="569" y="70"/>
                </a:cubicBezTo>
                <a:cubicBezTo>
                  <a:pt x="567" y="67"/>
                  <a:pt x="567" y="67"/>
                  <a:pt x="567" y="67"/>
                </a:cubicBezTo>
                <a:cubicBezTo>
                  <a:pt x="568" y="74"/>
                  <a:pt x="568" y="81"/>
                  <a:pt x="569" y="89"/>
                </a:cubicBezTo>
                <a:close/>
                <a:moveTo>
                  <a:pt x="565" y="272"/>
                </a:moveTo>
                <a:cubicBezTo>
                  <a:pt x="564" y="283"/>
                  <a:pt x="564" y="283"/>
                  <a:pt x="564" y="283"/>
                </a:cubicBezTo>
                <a:cubicBezTo>
                  <a:pt x="564" y="281"/>
                  <a:pt x="563" y="270"/>
                  <a:pt x="564" y="261"/>
                </a:cubicBezTo>
                <a:cubicBezTo>
                  <a:pt x="560" y="272"/>
                  <a:pt x="565" y="265"/>
                  <a:pt x="562" y="284"/>
                </a:cubicBezTo>
                <a:cubicBezTo>
                  <a:pt x="563" y="262"/>
                  <a:pt x="560" y="270"/>
                  <a:pt x="559" y="271"/>
                </a:cubicBezTo>
                <a:cubicBezTo>
                  <a:pt x="561" y="276"/>
                  <a:pt x="558" y="304"/>
                  <a:pt x="563" y="296"/>
                </a:cubicBezTo>
                <a:cubicBezTo>
                  <a:pt x="562" y="288"/>
                  <a:pt x="567" y="278"/>
                  <a:pt x="565" y="272"/>
                </a:cubicBezTo>
                <a:close/>
                <a:moveTo>
                  <a:pt x="486" y="350"/>
                </a:moveTo>
                <a:cubicBezTo>
                  <a:pt x="473" y="351"/>
                  <a:pt x="473" y="351"/>
                  <a:pt x="473" y="351"/>
                </a:cubicBezTo>
                <a:cubicBezTo>
                  <a:pt x="487" y="350"/>
                  <a:pt x="487" y="350"/>
                  <a:pt x="487" y="350"/>
                </a:cubicBezTo>
                <a:lnTo>
                  <a:pt x="486" y="350"/>
                </a:lnTo>
                <a:close/>
                <a:moveTo>
                  <a:pt x="119" y="351"/>
                </a:moveTo>
                <a:cubicBezTo>
                  <a:pt x="123" y="349"/>
                  <a:pt x="141" y="352"/>
                  <a:pt x="140" y="353"/>
                </a:cubicBezTo>
                <a:cubicBezTo>
                  <a:pt x="138" y="352"/>
                  <a:pt x="128" y="352"/>
                  <a:pt x="119" y="351"/>
                </a:cubicBezTo>
                <a:close/>
                <a:moveTo>
                  <a:pt x="19" y="301"/>
                </a:moveTo>
                <a:cubicBezTo>
                  <a:pt x="20" y="308"/>
                  <a:pt x="24" y="318"/>
                  <a:pt x="23" y="322"/>
                </a:cubicBezTo>
                <a:cubicBezTo>
                  <a:pt x="21" y="317"/>
                  <a:pt x="20" y="312"/>
                  <a:pt x="19" y="307"/>
                </a:cubicBezTo>
                <a:cubicBezTo>
                  <a:pt x="19" y="304"/>
                  <a:pt x="17" y="298"/>
                  <a:pt x="19" y="301"/>
                </a:cubicBezTo>
                <a:close/>
                <a:moveTo>
                  <a:pt x="15" y="204"/>
                </a:moveTo>
                <a:cubicBezTo>
                  <a:pt x="12" y="199"/>
                  <a:pt x="12" y="199"/>
                  <a:pt x="12" y="199"/>
                </a:cubicBezTo>
                <a:cubicBezTo>
                  <a:pt x="13" y="204"/>
                  <a:pt x="13" y="204"/>
                  <a:pt x="13" y="204"/>
                </a:cubicBezTo>
                <a:lnTo>
                  <a:pt x="15" y="204"/>
                </a:lnTo>
                <a:close/>
                <a:moveTo>
                  <a:pt x="17" y="221"/>
                </a:moveTo>
                <a:cubicBezTo>
                  <a:pt x="18" y="219"/>
                  <a:pt x="17" y="208"/>
                  <a:pt x="16" y="211"/>
                </a:cubicBezTo>
                <a:lnTo>
                  <a:pt x="17" y="221"/>
                </a:lnTo>
                <a:close/>
                <a:moveTo>
                  <a:pt x="20" y="120"/>
                </a:moveTo>
                <a:cubicBezTo>
                  <a:pt x="22" y="126"/>
                  <a:pt x="22" y="126"/>
                  <a:pt x="22" y="126"/>
                </a:cubicBezTo>
                <a:cubicBezTo>
                  <a:pt x="22" y="119"/>
                  <a:pt x="22" y="119"/>
                  <a:pt x="22" y="119"/>
                </a:cubicBezTo>
                <a:lnTo>
                  <a:pt x="20" y="120"/>
                </a:lnTo>
                <a:close/>
                <a:moveTo>
                  <a:pt x="18" y="126"/>
                </a:moveTo>
                <a:cubicBezTo>
                  <a:pt x="18" y="128"/>
                  <a:pt x="18" y="129"/>
                  <a:pt x="19" y="129"/>
                </a:cubicBezTo>
                <a:cubicBezTo>
                  <a:pt x="19" y="133"/>
                  <a:pt x="19" y="139"/>
                  <a:pt x="18" y="144"/>
                </a:cubicBezTo>
                <a:cubicBezTo>
                  <a:pt x="17" y="143"/>
                  <a:pt x="18" y="139"/>
                  <a:pt x="18" y="136"/>
                </a:cubicBezTo>
                <a:cubicBezTo>
                  <a:pt x="18" y="138"/>
                  <a:pt x="17" y="142"/>
                  <a:pt x="17" y="147"/>
                </a:cubicBezTo>
                <a:cubicBezTo>
                  <a:pt x="19" y="142"/>
                  <a:pt x="19" y="146"/>
                  <a:pt x="21" y="146"/>
                </a:cubicBezTo>
                <a:cubicBezTo>
                  <a:pt x="23" y="131"/>
                  <a:pt x="20" y="131"/>
                  <a:pt x="19" y="129"/>
                </a:cubicBezTo>
                <a:cubicBezTo>
                  <a:pt x="19" y="127"/>
                  <a:pt x="18" y="126"/>
                  <a:pt x="18" y="126"/>
                </a:cubicBezTo>
                <a:close/>
                <a:moveTo>
                  <a:pt x="14" y="180"/>
                </a:moveTo>
                <a:cubicBezTo>
                  <a:pt x="15" y="178"/>
                  <a:pt x="15" y="177"/>
                  <a:pt x="15" y="177"/>
                </a:cubicBezTo>
                <a:cubicBezTo>
                  <a:pt x="16" y="167"/>
                  <a:pt x="17" y="157"/>
                  <a:pt x="19" y="168"/>
                </a:cubicBezTo>
                <a:cubicBezTo>
                  <a:pt x="18" y="177"/>
                  <a:pt x="18" y="177"/>
                  <a:pt x="18" y="177"/>
                </a:cubicBezTo>
                <a:cubicBezTo>
                  <a:pt x="18" y="173"/>
                  <a:pt x="18" y="173"/>
                  <a:pt x="18" y="172"/>
                </a:cubicBezTo>
                <a:cubicBezTo>
                  <a:pt x="16" y="179"/>
                  <a:pt x="18" y="183"/>
                  <a:pt x="18" y="188"/>
                </a:cubicBezTo>
                <a:cubicBezTo>
                  <a:pt x="17" y="185"/>
                  <a:pt x="17" y="175"/>
                  <a:pt x="15" y="177"/>
                </a:cubicBezTo>
                <a:cubicBezTo>
                  <a:pt x="14" y="184"/>
                  <a:pt x="14" y="184"/>
                  <a:pt x="14" y="184"/>
                </a:cubicBezTo>
                <a:cubicBezTo>
                  <a:pt x="15" y="186"/>
                  <a:pt x="15" y="187"/>
                  <a:pt x="14" y="189"/>
                </a:cubicBezTo>
                <a:cubicBezTo>
                  <a:pt x="14" y="189"/>
                  <a:pt x="14" y="189"/>
                  <a:pt x="14" y="189"/>
                </a:cubicBezTo>
                <a:cubicBezTo>
                  <a:pt x="14" y="188"/>
                  <a:pt x="14" y="186"/>
                  <a:pt x="14" y="184"/>
                </a:cubicBezTo>
                <a:cubicBezTo>
                  <a:pt x="14" y="183"/>
                  <a:pt x="14" y="181"/>
                  <a:pt x="14" y="180"/>
                </a:cubicBezTo>
                <a:close/>
                <a:moveTo>
                  <a:pt x="17" y="118"/>
                </a:moveTo>
                <a:cubicBezTo>
                  <a:pt x="17" y="117"/>
                  <a:pt x="16" y="119"/>
                  <a:pt x="16" y="116"/>
                </a:cubicBezTo>
                <a:cubicBezTo>
                  <a:pt x="16" y="111"/>
                  <a:pt x="16" y="111"/>
                  <a:pt x="16" y="111"/>
                </a:cubicBezTo>
                <a:cubicBezTo>
                  <a:pt x="17" y="105"/>
                  <a:pt x="17" y="112"/>
                  <a:pt x="17" y="118"/>
                </a:cubicBezTo>
                <a:close/>
                <a:moveTo>
                  <a:pt x="84" y="350"/>
                </a:moveTo>
                <a:cubicBezTo>
                  <a:pt x="86" y="350"/>
                  <a:pt x="100" y="351"/>
                  <a:pt x="101" y="350"/>
                </a:cubicBezTo>
                <a:cubicBezTo>
                  <a:pt x="105" y="352"/>
                  <a:pt x="105" y="352"/>
                  <a:pt x="105" y="352"/>
                </a:cubicBezTo>
                <a:cubicBezTo>
                  <a:pt x="97" y="351"/>
                  <a:pt x="89" y="352"/>
                  <a:pt x="93" y="353"/>
                </a:cubicBezTo>
                <a:cubicBezTo>
                  <a:pt x="87" y="351"/>
                  <a:pt x="81" y="351"/>
                  <a:pt x="84" y="350"/>
                </a:cubicBezTo>
                <a:close/>
                <a:moveTo>
                  <a:pt x="464" y="351"/>
                </a:moveTo>
                <a:cubicBezTo>
                  <a:pt x="460" y="352"/>
                  <a:pt x="441" y="352"/>
                  <a:pt x="438" y="354"/>
                </a:cubicBezTo>
                <a:cubicBezTo>
                  <a:pt x="432" y="352"/>
                  <a:pt x="454" y="351"/>
                  <a:pt x="464" y="351"/>
                </a:cubicBezTo>
                <a:close/>
                <a:moveTo>
                  <a:pt x="466" y="354"/>
                </a:moveTo>
                <a:cubicBezTo>
                  <a:pt x="471" y="353"/>
                  <a:pt x="471" y="353"/>
                  <a:pt x="471" y="353"/>
                </a:cubicBezTo>
                <a:cubicBezTo>
                  <a:pt x="477" y="353"/>
                  <a:pt x="476" y="351"/>
                  <a:pt x="486" y="351"/>
                </a:cubicBezTo>
                <a:cubicBezTo>
                  <a:pt x="484" y="352"/>
                  <a:pt x="480" y="351"/>
                  <a:pt x="477" y="352"/>
                </a:cubicBezTo>
                <a:cubicBezTo>
                  <a:pt x="478" y="353"/>
                  <a:pt x="476" y="353"/>
                  <a:pt x="471" y="353"/>
                </a:cubicBezTo>
                <a:cubicBezTo>
                  <a:pt x="470" y="354"/>
                  <a:pt x="468" y="354"/>
                  <a:pt x="466" y="354"/>
                </a:cubicBezTo>
                <a:close/>
                <a:moveTo>
                  <a:pt x="251" y="361"/>
                </a:moveTo>
                <a:cubicBezTo>
                  <a:pt x="262" y="362"/>
                  <a:pt x="262" y="362"/>
                  <a:pt x="262" y="362"/>
                </a:cubicBezTo>
                <a:cubicBezTo>
                  <a:pt x="269" y="360"/>
                  <a:pt x="269" y="360"/>
                  <a:pt x="269" y="360"/>
                </a:cubicBezTo>
                <a:lnTo>
                  <a:pt x="251" y="361"/>
                </a:lnTo>
                <a:close/>
                <a:moveTo>
                  <a:pt x="148" y="361"/>
                </a:moveTo>
                <a:cubicBezTo>
                  <a:pt x="157" y="361"/>
                  <a:pt x="157" y="361"/>
                  <a:pt x="157" y="361"/>
                </a:cubicBezTo>
                <a:cubicBezTo>
                  <a:pt x="154" y="361"/>
                  <a:pt x="154" y="361"/>
                  <a:pt x="154" y="361"/>
                </a:cubicBezTo>
                <a:cubicBezTo>
                  <a:pt x="154" y="360"/>
                  <a:pt x="153" y="359"/>
                  <a:pt x="155" y="359"/>
                </a:cubicBezTo>
                <a:cubicBezTo>
                  <a:pt x="157" y="359"/>
                  <a:pt x="158" y="359"/>
                  <a:pt x="159" y="359"/>
                </a:cubicBezTo>
                <a:cubicBezTo>
                  <a:pt x="157" y="359"/>
                  <a:pt x="156" y="359"/>
                  <a:pt x="155" y="359"/>
                </a:cubicBezTo>
                <a:cubicBezTo>
                  <a:pt x="148" y="359"/>
                  <a:pt x="140" y="358"/>
                  <a:pt x="139" y="360"/>
                </a:cubicBezTo>
                <a:cubicBezTo>
                  <a:pt x="142" y="359"/>
                  <a:pt x="154" y="360"/>
                  <a:pt x="153" y="361"/>
                </a:cubicBezTo>
                <a:lnTo>
                  <a:pt x="148" y="361"/>
                </a:lnTo>
                <a:close/>
                <a:moveTo>
                  <a:pt x="5" y="254"/>
                </a:moveTo>
                <a:cubicBezTo>
                  <a:pt x="6" y="258"/>
                  <a:pt x="6" y="259"/>
                  <a:pt x="6" y="267"/>
                </a:cubicBezTo>
                <a:cubicBezTo>
                  <a:pt x="5" y="262"/>
                  <a:pt x="5" y="255"/>
                  <a:pt x="5" y="254"/>
                </a:cubicBezTo>
                <a:close/>
                <a:moveTo>
                  <a:pt x="200" y="364"/>
                </a:moveTo>
                <a:cubicBezTo>
                  <a:pt x="201" y="363"/>
                  <a:pt x="213" y="364"/>
                  <a:pt x="209" y="363"/>
                </a:cubicBezTo>
                <a:cubicBezTo>
                  <a:pt x="204" y="362"/>
                  <a:pt x="204" y="362"/>
                  <a:pt x="204" y="362"/>
                </a:cubicBezTo>
                <a:cubicBezTo>
                  <a:pt x="211" y="363"/>
                  <a:pt x="208" y="360"/>
                  <a:pt x="219" y="361"/>
                </a:cubicBezTo>
                <a:cubicBezTo>
                  <a:pt x="213" y="361"/>
                  <a:pt x="213" y="361"/>
                  <a:pt x="213" y="361"/>
                </a:cubicBezTo>
                <a:cubicBezTo>
                  <a:pt x="221" y="362"/>
                  <a:pt x="202" y="363"/>
                  <a:pt x="215" y="364"/>
                </a:cubicBezTo>
                <a:cubicBezTo>
                  <a:pt x="220" y="364"/>
                  <a:pt x="206" y="365"/>
                  <a:pt x="200" y="364"/>
                </a:cubicBezTo>
                <a:close/>
                <a:moveTo>
                  <a:pt x="2" y="237"/>
                </a:moveTo>
                <a:cubicBezTo>
                  <a:pt x="2" y="245"/>
                  <a:pt x="5" y="243"/>
                  <a:pt x="4" y="255"/>
                </a:cubicBezTo>
                <a:cubicBezTo>
                  <a:pt x="3" y="246"/>
                  <a:pt x="1" y="247"/>
                  <a:pt x="2" y="237"/>
                </a:cubicBezTo>
                <a:close/>
                <a:moveTo>
                  <a:pt x="126" y="366"/>
                </a:moveTo>
                <a:cubicBezTo>
                  <a:pt x="127" y="366"/>
                  <a:pt x="127" y="366"/>
                  <a:pt x="127" y="366"/>
                </a:cubicBezTo>
                <a:cubicBezTo>
                  <a:pt x="137" y="366"/>
                  <a:pt x="137" y="366"/>
                  <a:pt x="137" y="366"/>
                </a:cubicBezTo>
                <a:cubicBezTo>
                  <a:pt x="136" y="366"/>
                  <a:pt x="136" y="366"/>
                  <a:pt x="136" y="366"/>
                </a:cubicBezTo>
                <a:lnTo>
                  <a:pt x="126" y="366"/>
                </a:lnTo>
                <a:close/>
                <a:moveTo>
                  <a:pt x="18" y="239"/>
                </a:moveTo>
                <a:cubicBezTo>
                  <a:pt x="18" y="236"/>
                  <a:pt x="18" y="234"/>
                  <a:pt x="18" y="233"/>
                </a:cubicBezTo>
                <a:cubicBezTo>
                  <a:pt x="18" y="235"/>
                  <a:pt x="18" y="237"/>
                  <a:pt x="18" y="239"/>
                </a:cubicBezTo>
                <a:close/>
                <a:moveTo>
                  <a:pt x="500" y="341"/>
                </a:moveTo>
                <a:cubicBezTo>
                  <a:pt x="501" y="342"/>
                  <a:pt x="502" y="342"/>
                  <a:pt x="503" y="342"/>
                </a:cubicBezTo>
                <a:cubicBezTo>
                  <a:pt x="503" y="342"/>
                  <a:pt x="502" y="341"/>
                  <a:pt x="500" y="341"/>
                </a:cubicBezTo>
                <a:close/>
                <a:moveTo>
                  <a:pt x="524" y="338"/>
                </a:moveTo>
                <a:cubicBezTo>
                  <a:pt x="525" y="338"/>
                  <a:pt x="525" y="338"/>
                  <a:pt x="525" y="338"/>
                </a:cubicBezTo>
                <a:cubicBezTo>
                  <a:pt x="525" y="338"/>
                  <a:pt x="525" y="338"/>
                  <a:pt x="525" y="338"/>
                </a:cubicBezTo>
                <a:lnTo>
                  <a:pt x="524" y="338"/>
                </a:lnTo>
                <a:close/>
                <a:moveTo>
                  <a:pt x="77" y="19"/>
                </a:moveTo>
                <a:cubicBezTo>
                  <a:pt x="72" y="21"/>
                  <a:pt x="82" y="19"/>
                  <a:pt x="86" y="19"/>
                </a:cubicBezTo>
                <a:cubicBezTo>
                  <a:pt x="82" y="19"/>
                  <a:pt x="80" y="18"/>
                  <a:pt x="77" y="19"/>
                </a:cubicBezTo>
                <a:close/>
                <a:moveTo>
                  <a:pt x="110" y="15"/>
                </a:moveTo>
                <a:cubicBezTo>
                  <a:pt x="107" y="16"/>
                  <a:pt x="104" y="16"/>
                  <a:pt x="99" y="17"/>
                </a:cubicBezTo>
                <a:cubicBezTo>
                  <a:pt x="102" y="17"/>
                  <a:pt x="105" y="16"/>
                  <a:pt x="110" y="15"/>
                </a:cubicBezTo>
                <a:close/>
                <a:moveTo>
                  <a:pt x="83" y="17"/>
                </a:moveTo>
                <a:cubicBezTo>
                  <a:pt x="89" y="17"/>
                  <a:pt x="95" y="17"/>
                  <a:pt x="99" y="17"/>
                </a:cubicBezTo>
                <a:cubicBezTo>
                  <a:pt x="95" y="17"/>
                  <a:pt x="92" y="16"/>
                  <a:pt x="83" y="17"/>
                </a:cubicBezTo>
                <a:close/>
                <a:moveTo>
                  <a:pt x="197" y="13"/>
                </a:moveTo>
                <a:cubicBezTo>
                  <a:pt x="192" y="15"/>
                  <a:pt x="182" y="14"/>
                  <a:pt x="182" y="14"/>
                </a:cubicBezTo>
                <a:cubicBezTo>
                  <a:pt x="204" y="15"/>
                  <a:pt x="178" y="16"/>
                  <a:pt x="176" y="17"/>
                </a:cubicBezTo>
                <a:cubicBezTo>
                  <a:pt x="190" y="16"/>
                  <a:pt x="190" y="15"/>
                  <a:pt x="197" y="13"/>
                </a:cubicBezTo>
                <a:close/>
                <a:moveTo>
                  <a:pt x="226" y="12"/>
                </a:moveTo>
                <a:cubicBezTo>
                  <a:pt x="223" y="12"/>
                  <a:pt x="221" y="12"/>
                  <a:pt x="220" y="12"/>
                </a:cubicBezTo>
                <a:cubicBezTo>
                  <a:pt x="222" y="12"/>
                  <a:pt x="224" y="12"/>
                  <a:pt x="226" y="12"/>
                </a:cubicBezTo>
                <a:close/>
                <a:moveTo>
                  <a:pt x="234" y="13"/>
                </a:moveTo>
                <a:cubicBezTo>
                  <a:pt x="241" y="13"/>
                  <a:pt x="244" y="11"/>
                  <a:pt x="247" y="10"/>
                </a:cubicBezTo>
                <a:cubicBezTo>
                  <a:pt x="238" y="10"/>
                  <a:pt x="232" y="12"/>
                  <a:pt x="226" y="12"/>
                </a:cubicBezTo>
                <a:cubicBezTo>
                  <a:pt x="231" y="12"/>
                  <a:pt x="236" y="12"/>
                  <a:pt x="234" y="13"/>
                </a:cubicBezTo>
                <a:close/>
                <a:moveTo>
                  <a:pt x="462" y="18"/>
                </a:moveTo>
                <a:cubicBezTo>
                  <a:pt x="461" y="18"/>
                  <a:pt x="457" y="18"/>
                  <a:pt x="457" y="18"/>
                </a:cubicBezTo>
                <a:cubicBezTo>
                  <a:pt x="469" y="19"/>
                  <a:pt x="469" y="19"/>
                  <a:pt x="469" y="19"/>
                </a:cubicBezTo>
                <a:cubicBezTo>
                  <a:pt x="474" y="18"/>
                  <a:pt x="465" y="18"/>
                  <a:pt x="462" y="18"/>
                </a:cubicBezTo>
                <a:close/>
                <a:moveTo>
                  <a:pt x="508" y="16"/>
                </a:moveTo>
                <a:cubicBezTo>
                  <a:pt x="518" y="17"/>
                  <a:pt x="513" y="18"/>
                  <a:pt x="518" y="18"/>
                </a:cubicBezTo>
                <a:cubicBezTo>
                  <a:pt x="517" y="16"/>
                  <a:pt x="517" y="16"/>
                  <a:pt x="517" y="16"/>
                </a:cubicBezTo>
                <a:lnTo>
                  <a:pt x="508" y="16"/>
                </a:lnTo>
                <a:close/>
                <a:moveTo>
                  <a:pt x="503" y="4"/>
                </a:moveTo>
                <a:cubicBezTo>
                  <a:pt x="500" y="4"/>
                  <a:pt x="500" y="4"/>
                  <a:pt x="500" y="4"/>
                </a:cubicBezTo>
                <a:cubicBezTo>
                  <a:pt x="504" y="4"/>
                  <a:pt x="504" y="4"/>
                  <a:pt x="504" y="4"/>
                </a:cubicBezTo>
                <a:lnTo>
                  <a:pt x="503" y="4"/>
                </a:lnTo>
                <a:close/>
                <a:moveTo>
                  <a:pt x="554" y="24"/>
                </a:moveTo>
                <a:cubicBezTo>
                  <a:pt x="552" y="25"/>
                  <a:pt x="549" y="25"/>
                  <a:pt x="547" y="25"/>
                </a:cubicBezTo>
                <a:cubicBezTo>
                  <a:pt x="551" y="26"/>
                  <a:pt x="553" y="26"/>
                  <a:pt x="553" y="25"/>
                </a:cubicBezTo>
                <a:cubicBezTo>
                  <a:pt x="554" y="25"/>
                  <a:pt x="554" y="25"/>
                  <a:pt x="554" y="24"/>
                </a:cubicBezTo>
                <a:close/>
                <a:moveTo>
                  <a:pt x="560" y="53"/>
                </a:moveTo>
                <a:cubicBezTo>
                  <a:pt x="559" y="48"/>
                  <a:pt x="559" y="48"/>
                  <a:pt x="559" y="48"/>
                </a:cubicBezTo>
                <a:cubicBezTo>
                  <a:pt x="560" y="53"/>
                  <a:pt x="561" y="59"/>
                  <a:pt x="561" y="65"/>
                </a:cubicBezTo>
                <a:cubicBezTo>
                  <a:pt x="561" y="61"/>
                  <a:pt x="561" y="57"/>
                  <a:pt x="560" y="53"/>
                </a:cubicBezTo>
                <a:close/>
                <a:moveTo>
                  <a:pt x="563" y="98"/>
                </a:moveTo>
                <a:cubicBezTo>
                  <a:pt x="563" y="100"/>
                  <a:pt x="563" y="100"/>
                  <a:pt x="563" y="100"/>
                </a:cubicBezTo>
                <a:cubicBezTo>
                  <a:pt x="564" y="112"/>
                  <a:pt x="564" y="112"/>
                  <a:pt x="564" y="112"/>
                </a:cubicBezTo>
                <a:lnTo>
                  <a:pt x="563" y="98"/>
                </a:lnTo>
                <a:close/>
                <a:moveTo>
                  <a:pt x="303" y="352"/>
                </a:moveTo>
                <a:cubicBezTo>
                  <a:pt x="301" y="354"/>
                  <a:pt x="321" y="353"/>
                  <a:pt x="327" y="354"/>
                </a:cubicBezTo>
                <a:cubicBezTo>
                  <a:pt x="323" y="351"/>
                  <a:pt x="311" y="355"/>
                  <a:pt x="303" y="352"/>
                </a:cubicBezTo>
                <a:close/>
                <a:moveTo>
                  <a:pt x="17" y="257"/>
                </a:moveTo>
                <a:cubicBezTo>
                  <a:pt x="18" y="263"/>
                  <a:pt x="19" y="269"/>
                  <a:pt x="19" y="275"/>
                </a:cubicBezTo>
                <a:cubicBezTo>
                  <a:pt x="19" y="261"/>
                  <a:pt x="19" y="271"/>
                  <a:pt x="17" y="257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5" name="Retângulo 14"/>
          <p:cNvSpPr/>
          <p:nvPr/>
        </p:nvSpPr>
        <p:spPr>
          <a:xfrm rot="5400000">
            <a:off x="4946864" y="3414600"/>
            <a:ext cx="3204000" cy="288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6" name="Retângulo 15"/>
          <p:cNvSpPr/>
          <p:nvPr/>
        </p:nvSpPr>
        <p:spPr>
          <a:xfrm>
            <a:off x="7500031" y="1080021"/>
            <a:ext cx="393458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defTabSz="1163638" fontAlgn="base">
              <a:spcBef>
                <a:spcPct val="0"/>
              </a:spcBef>
              <a:spcAft>
                <a:spcPct val="0"/>
              </a:spcAft>
            </a:pPr>
            <a:r>
              <a:rPr lang="pt-BR" altLang="pt-BR" sz="2400" b="1" dirty="0">
                <a:solidFill>
                  <a:srgbClr val="00A52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OBSERVAÇÕES IMPORTANTES</a:t>
            </a:r>
          </a:p>
        </p:txBody>
      </p:sp>
      <p:sp>
        <p:nvSpPr>
          <p:cNvPr id="7" name="Retângulo 6"/>
          <p:cNvSpPr/>
          <p:nvPr/>
        </p:nvSpPr>
        <p:spPr>
          <a:xfrm>
            <a:off x="7253938" y="2073393"/>
            <a:ext cx="4534491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 defTabSz="1163638" fontAlgn="base">
              <a:spcBef>
                <a:spcPct val="0"/>
              </a:spcBef>
              <a:spcAft>
                <a:spcPct val="0"/>
              </a:spcAft>
            </a:pPr>
            <a:r>
              <a:rPr lang="pt-BR" altLang="pt-BR" sz="2000" b="1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Instrução Normativa </a:t>
            </a:r>
            <a:r>
              <a:rPr lang="pt-BR" altLang="pt-BR" sz="2000" b="1" dirty="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INSS </a:t>
            </a:r>
            <a:r>
              <a:rPr lang="pt-BR" altLang="pt-BR" sz="2000" dirty="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de </a:t>
            </a:r>
            <a:r>
              <a:rPr lang="pt-BR" altLang="pt-BR" sz="2000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CTC com informação do período trabalhado sob condições especiais.</a:t>
            </a:r>
          </a:p>
        </p:txBody>
      </p:sp>
      <p:grpSp>
        <p:nvGrpSpPr>
          <p:cNvPr id="5" name="Grupo 4"/>
          <p:cNvGrpSpPr/>
          <p:nvPr/>
        </p:nvGrpSpPr>
        <p:grpSpPr>
          <a:xfrm>
            <a:off x="6900691" y="3678582"/>
            <a:ext cx="2976848" cy="3059531"/>
            <a:chOff x="6900128" y="3594980"/>
            <a:chExt cx="2976848" cy="3308771"/>
          </a:xfrm>
        </p:grpSpPr>
        <p:pic>
          <p:nvPicPr>
            <p:cNvPr id="18" name="Imagem 17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806102" y="3654696"/>
              <a:ext cx="722264" cy="722264"/>
            </a:xfrm>
            <a:prstGeom prst="rect">
              <a:avLst/>
            </a:prstGeom>
          </p:spPr>
        </p:pic>
        <p:sp>
          <p:nvSpPr>
            <p:cNvPr id="19" name="CaixaDeTexto 18"/>
            <p:cNvSpPr txBox="1"/>
            <p:nvPr/>
          </p:nvSpPr>
          <p:spPr>
            <a:xfrm>
              <a:off x="7090088" y="4499179"/>
              <a:ext cx="2596927" cy="129811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pt-BR" b="1" dirty="0">
                  <a:solidFill>
                    <a:schemeClr val="accent4">
                      <a:lumMod val="50000"/>
                    </a:schemeClr>
                  </a:solidFill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rPr>
                <a:t>Média aritmética </a:t>
              </a:r>
              <a:r>
                <a:rPr lang="pt-BR" dirty="0"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rPr>
                <a:t>das </a:t>
              </a:r>
              <a:r>
                <a:rPr lang="pt-BR" b="1" dirty="0"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rPr>
                <a:t>80%</a:t>
              </a:r>
              <a:r>
                <a:rPr lang="pt-BR" dirty="0"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rPr>
                <a:t> </a:t>
              </a:r>
              <a:r>
                <a:rPr lang="pt-BR" b="1" dirty="0"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rPr>
                <a:t>maiores bases </a:t>
              </a:r>
              <a:r>
                <a:rPr lang="pt-BR" dirty="0"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rPr>
                <a:t>de contribuição, </a:t>
              </a:r>
              <a:r>
                <a:rPr lang="pt-BR" b="1" dirty="0"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rPr>
                <a:t>a partir de julho/94,**</a:t>
              </a:r>
              <a:endParaRPr lang="pt-BR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20" name="Retângulo 19"/>
            <p:cNvSpPr/>
            <p:nvPr/>
          </p:nvSpPr>
          <p:spPr>
            <a:xfrm>
              <a:off x="7021149" y="5939911"/>
              <a:ext cx="2829054" cy="89869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pt-BR" sz="1600" b="1" dirty="0"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rPr>
                <a:t>*</a:t>
              </a:r>
              <a:r>
                <a:rPr lang="pt-BR" sz="1600" dirty="0"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rPr>
                <a:t>*respeitada a proporção sobre a última remuneração do cargo efetivo.</a:t>
              </a:r>
            </a:p>
          </p:txBody>
        </p:sp>
        <p:sp>
          <p:nvSpPr>
            <p:cNvPr id="23" name="Retângulo 22"/>
            <p:cNvSpPr/>
            <p:nvPr/>
          </p:nvSpPr>
          <p:spPr>
            <a:xfrm>
              <a:off x="6900128" y="3594980"/>
              <a:ext cx="2976848" cy="3308771"/>
            </a:xfrm>
            <a:prstGeom prst="rect">
              <a:avLst/>
            </a:prstGeom>
            <a:noFill/>
            <a:ln>
              <a:solidFill>
                <a:schemeClr val="accent4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</p:grpSp>
      <p:grpSp>
        <p:nvGrpSpPr>
          <p:cNvPr id="8" name="Grupo 7"/>
          <p:cNvGrpSpPr/>
          <p:nvPr/>
        </p:nvGrpSpPr>
        <p:grpSpPr>
          <a:xfrm>
            <a:off x="10192671" y="3678582"/>
            <a:ext cx="1864235" cy="2036417"/>
            <a:chOff x="9533398" y="3989311"/>
            <a:chExt cx="2518710" cy="2036417"/>
          </a:xfrm>
        </p:grpSpPr>
        <p:pic>
          <p:nvPicPr>
            <p:cNvPr id="21" name="Imagem 20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291951" y="3989311"/>
              <a:ext cx="873139" cy="873139"/>
            </a:xfrm>
            <a:prstGeom prst="rect">
              <a:avLst/>
            </a:prstGeom>
          </p:spPr>
        </p:pic>
        <p:sp>
          <p:nvSpPr>
            <p:cNvPr id="22" name="CaixaDeTexto 21"/>
            <p:cNvSpPr txBox="1"/>
            <p:nvPr/>
          </p:nvSpPr>
          <p:spPr>
            <a:xfrm>
              <a:off x="9533398" y="4937734"/>
              <a:ext cx="2518710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pt-BR" sz="2000" b="1" dirty="0">
                  <a:solidFill>
                    <a:schemeClr val="accent4">
                      <a:lumMod val="50000"/>
                    </a:schemeClr>
                  </a:solidFill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rPr>
                <a:t>Reajuste</a:t>
              </a:r>
              <a:r>
                <a:rPr lang="pt-BR" sz="2000" b="1" dirty="0">
                  <a:solidFill>
                    <a:srgbClr val="FFC000"/>
                  </a:solidFill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rPr>
                <a:t> </a:t>
              </a:r>
              <a:r>
                <a:rPr lang="pt-BR" sz="2000" dirty="0"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rPr>
                <a:t>pelo índice do </a:t>
              </a:r>
              <a:r>
                <a:rPr lang="pt-BR" sz="2000" b="1" dirty="0">
                  <a:solidFill>
                    <a:schemeClr val="accent4">
                      <a:lumMod val="50000"/>
                    </a:schemeClr>
                  </a:solidFill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rPr>
                <a:t>INPC/IBGE</a:t>
              </a:r>
            </a:p>
          </p:txBody>
        </p:sp>
        <p:sp>
          <p:nvSpPr>
            <p:cNvPr id="24" name="Retângulo 23"/>
            <p:cNvSpPr/>
            <p:nvPr/>
          </p:nvSpPr>
          <p:spPr>
            <a:xfrm>
              <a:off x="9533398" y="4015403"/>
              <a:ext cx="2514681" cy="2010325"/>
            </a:xfrm>
            <a:prstGeom prst="rect">
              <a:avLst/>
            </a:prstGeom>
            <a:noFill/>
            <a:ln>
              <a:solidFill>
                <a:schemeClr val="accent4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</p:grpSp>
    </p:spTree>
    <p:extLst>
      <p:ext uri="{BB962C8B-B14F-4D97-AF65-F5344CB8AC3E}">
        <p14:creationId xmlns:p14="http://schemas.microsoft.com/office/powerpoint/2010/main" val="315202717"/>
      </p:ext>
    </p:extLst>
  </p:cSld>
  <p:clrMapOvr>
    <a:masterClrMapping/>
  </p:clrMapOvr>
  <p:transition spd="med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"/>
                            </p:stCondLst>
                            <p:childTnLst>
                              <p:par>
                                <p:cTn id="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3" dur="2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"/>
                            </p:stCondLst>
                            <p:childTnLst>
                              <p:par>
                                <p:cTn id="3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"/>
                            </p:stCondLst>
                            <p:childTnLst>
                              <p:par>
                                <p:cTn id="3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000"/>
                            </p:stCondLst>
                            <p:childTnLst>
                              <p:par>
                                <p:cTn id="4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500"/>
                            </p:stCondLst>
                            <p:childTnLst>
                              <p:par>
                                <p:cTn id="4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10" grpId="0" animBg="1"/>
      <p:bldP spid="12" grpId="0" animBg="1"/>
      <p:bldP spid="6" grpId="0"/>
      <p:bldP spid="14" grpId="0" animBg="1"/>
      <p:bldP spid="15" grpId="0" animBg="1"/>
      <p:bldP spid="16" grpId="0"/>
      <p:bldP spid="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tângulo 22"/>
          <p:cNvSpPr/>
          <p:nvPr/>
        </p:nvSpPr>
        <p:spPr>
          <a:xfrm>
            <a:off x="203200" y="197807"/>
            <a:ext cx="11988800" cy="673100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24" name="CaixaDeTexto 23"/>
          <p:cNvSpPr txBox="1"/>
          <p:nvPr/>
        </p:nvSpPr>
        <p:spPr>
          <a:xfrm>
            <a:off x="446902" y="260573"/>
            <a:ext cx="11737889" cy="523220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sz="2800" b="1" dirty="0">
                <a:solidFill>
                  <a:srgbClr val="4E022C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BENEFÍCIOS CONCEDIDOS PELO IPRESB</a:t>
            </a:r>
          </a:p>
        </p:txBody>
      </p:sp>
      <p:sp>
        <p:nvSpPr>
          <p:cNvPr id="9" name="Retângulo 8"/>
          <p:cNvSpPr/>
          <p:nvPr/>
        </p:nvSpPr>
        <p:spPr>
          <a:xfrm>
            <a:off x="0" y="1"/>
            <a:ext cx="419100" cy="6857999"/>
          </a:xfrm>
          <a:prstGeom prst="rect">
            <a:avLst/>
          </a:prstGeom>
          <a:solidFill>
            <a:srgbClr val="00A24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65" name="Retângulo 64"/>
          <p:cNvSpPr/>
          <p:nvPr/>
        </p:nvSpPr>
        <p:spPr>
          <a:xfrm>
            <a:off x="1604454" y="1828800"/>
            <a:ext cx="9372599" cy="3912798"/>
          </a:xfrm>
          <a:prstGeom prst="rect">
            <a:avLst/>
          </a:prstGeom>
          <a:solidFill>
            <a:srgbClr val="F9F9F9"/>
          </a:solidFill>
          <a:ln>
            <a:solidFill>
              <a:srgbClr val="F9F9F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grpSp>
        <p:nvGrpSpPr>
          <p:cNvPr id="8" name="Grupo 7"/>
          <p:cNvGrpSpPr/>
          <p:nvPr/>
        </p:nvGrpSpPr>
        <p:grpSpPr>
          <a:xfrm>
            <a:off x="2442736" y="2316962"/>
            <a:ext cx="7696200" cy="1271134"/>
            <a:chOff x="5995986" y="2116420"/>
            <a:chExt cx="5304809" cy="881242"/>
          </a:xfrm>
        </p:grpSpPr>
        <p:sp>
          <p:nvSpPr>
            <p:cNvPr id="66" name="Retângulo 65"/>
            <p:cNvSpPr/>
            <p:nvPr/>
          </p:nvSpPr>
          <p:spPr>
            <a:xfrm>
              <a:off x="5995986" y="2116420"/>
              <a:ext cx="5304809" cy="881242"/>
            </a:xfrm>
            <a:prstGeom prst="rect">
              <a:avLst/>
            </a:prstGeom>
            <a:solidFill>
              <a:srgbClr val="F3FCFF"/>
            </a:solidFill>
            <a:ln>
              <a:solidFill>
                <a:srgbClr val="EFF5F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pic>
          <p:nvPicPr>
            <p:cNvPr id="67" name="Imagem 66"/>
            <p:cNvPicPr>
              <a:picLocks noChangeAspect="1"/>
            </p:cNvPicPr>
            <p:nvPr/>
          </p:nvPicPr>
          <p:blipFill>
            <a:blip r:embed="rId3" cstate="print">
              <a:duotone>
                <a:schemeClr val="accent5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204259" y="2356042"/>
              <a:ext cx="391003" cy="388189"/>
            </a:xfrm>
            <a:prstGeom prst="rect">
              <a:avLst/>
            </a:prstGeom>
          </p:spPr>
        </p:pic>
        <p:pic>
          <p:nvPicPr>
            <p:cNvPr id="68" name="Imagem 67"/>
            <p:cNvPicPr>
              <a:picLocks noChangeAspect="1"/>
            </p:cNvPicPr>
            <p:nvPr/>
          </p:nvPicPr>
          <p:blipFill>
            <a:blip r:embed="rId4" cstate="print">
              <a:duotone>
                <a:schemeClr val="accent5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414667" y="2255597"/>
              <a:ext cx="579296" cy="575126"/>
            </a:xfrm>
            <a:prstGeom prst="rect">
              <a:avLst/>
            </a:prstGeom>
          </p:spPr>
        </p:pic>
        <p:pic>
          <p:nvPicPr>
            <p:cNvPr id="69" name="Imagem 68"/>
            <p:cNvPicPr>
              <a:picLocks noChangeAspect="1"/>
            </p:cNvPicPr>
            <p:nvPr/>
          </p:nvPicPr>
          <p:blipFill>
            <a:blip r:embed="rId5" cstate="print">
              <a:duotone>
                <a:schemeClr val="accent5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805558" y="2372031"/>
              <a:ext cx="358792" cy="356209"/>
            </a:xfrm>
            <a:prstGeom prst="rect">
              <a:avLst/>
            </a:prstGeom>
          </p:spPr>
        </p:pic>
        <p:sp>
          <p:nvSpPr>
            <p:cNvPr id="27" name="CaixaDeTexto 26"/>
            <p:cNvSpPr txBox="1"/>
            <p:nvPr/>
          </p:nvSpPr>
          <p:spPr>
            <a:xfrm>
              <a:off x="8409367" y="2390105"/>
              <a:ext cx="2644494" cy="3200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pt-BR" sz="2400" b="1" dirty="0">
                  <a:solidFill>
                    <a:schemeClr val="accent5">
                      <a:lumMod val="50000"/>
                    </a:schemeClr>
                  </a:solidFill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rPr>
                <a:t>APOSENTADORIAS</a:t>
              </a:r>
            </a:p>
          </p:txBody>
        </p:sp>
      </p:grpSp>
      <p:grpSp>
        <p:nvGrpSpPr>
          <p:cNvPr id="10" name="Grupo 9"/>
          <p:cNvGrpSpPr/>
          <p:nvPr/>
        </p:nvGrpSpPr>
        <p:grpSpPr>
          <a:xfrm>
            <a:off x="2442736" y="4005283"/>
            <a:ext cx="3449423" cy="1258564"/>
            <a:chOff x="3547771" y="1746811"/>
            <a:chExt cx="2181907" cy="881242"/>
          </a:xfrm>
        </p:grpSpPr>
        <p:sp>
          <p:nvSpPr>
            <p:cNvPr id="72" name="Retângulo 71"/>
            <p:cNvSpPr/>
            <p:nvPr/>
          </p:nvSpPr>
          <p:spPr>
            <a:xfrm>
              <a:off x="3547771" y="1746811"/>
              <a:ext cx="2181907" cy="881242"/>
            </a:xfrm>
            <a:prstGeom prst="rect">
              <a:avLst/>
            </a:prstGeom>
            <a:solidFill>
              <a:srgbClr val="F2F2F2"/>
            </a:solidFill>
            <a:ln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pic>
          <p:nvPicPr>
            <p:cNvPr id="75" name="Imagem 74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627485" y="1959159"/>
              <a:ext cx="460141" cy="456546"/>
            </a:xfrm>
            <a:prstGeom prst="rect">
              <a:avLst/>
            </a:prstGeom>
          </p:spPr>
        </p:pic>
        <p:sp>
          <p:nvSpPr>
            <p:cNvPr id="76" name="CaixaDeTexto 75"/>
            <p:cNvSpPr txBox="1"/>
            <p:nvPr/>
          </p:nvSpPr>
          <p:spPr>
            <a:xfrm>
              <a:off x="4140961" y="2018155"/>
              <a:ext cx="1375445" cy="30170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pt-BR" sz="2200" b="1" dirty="0"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rPr>
                <a:t>PENSÕES</a:t>
              </a:r>
            </a:p>
          </p:txBody>
        </p:sp>
      </p:grpSp>
      <p:grpSp>
        <p:nvGrpSpPr>
          <p:cNvPr id="16" name="Grupo 15"/>
          <p:cNvGrpSpPr/>
          <p:nvPr/>
        </p:nvGrpSpPr>
        <p:grpSpPr>
          <a:xfrm>
            <a:off x="6176536" y="4005283"/>
            <a:ext cx="3962400" cy="1258564"/>
            <a:chOff x="6730984" y="4986958"/>
            <a:chExt cx="3790982" cy="881242"/>
          </a:xfrm>
        </p:grpSpPr>
        <p:sp>
          <p:nvSpPr>
            <p:cNvPr id="86" name="Retângulo 85"/>
            <p:cNvSpPr/>
            <p:nvPr/>
          </p:nvSpPr>
          <p:spPr>
            <a:xfrm>
              <a:off x="6730984" y="4986958"/>
              <a:ext cx="3790982" cy="881242"/>
            </a:xfrm>
            <a:prstGeom prst="rect">
              <a:avLst/>
            </a:prstGeom>
            <a:solidFill>
              <a:srgbClr val="EBFFF4"/>
            </a:solidFill>
            <a:ln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grpSp>
          <p:nvGrpSpPr>
            <p:cNvPr id="15" name="Grupo 14"/>
            <p:cNvGrpSpPr/>
            <p:nvPr/>
          </p:nvGrpSpPr>
          <p:grpSpPr>
            <a:xfrm>
              <a:off x="7133174" y="5186342"/>
              <a:ext cx="3116717" cy="536941"/>
              <a:chOff x="7133174" y="5186342"/>
              <a:chExt cx="3116717" cy="536941"/>
            </a:xfrm>
          </p:grpSpPr>
          <p:pic>
            <p:nvPicPr>
              <p:cNvPr id="87" name="Imagem 86"/>
              <p:cNvPicPr>
                <a:picLocks noChangeAspect="1"/>
              </p:cNvPicPr>
              <p:nvPr/>
            </p:nvPicPr>
            <p:blipFill>
              <a:blip r:embed="rId7" cstate="print">
                <a:duotone>
                  <a:schemeClr val="accent6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133174" y="5186342"/>
                <a:ext cx="536941" cy="536941"/>
              </a:xfrm>
              <a:prstGeom prst="rect">
                <a:avLst/>
              </a:prstGeom>
            </p:spPr>
          </p:pic>
          <p:sp>
            <p:nvSpPr>
              <p:cNvPr id="88" name="CaixaDeTexto 87"/>
              <p:cNvSpPr txBox="1"/>
              <p:nvPr/>
            </p:nvSpPr>
            <p:spPr>
              <a:xfrm>
                <a:off x="7767240" y="5258302"/>
                <a:ext cx="2482651" cy="30994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pt-BR" sz="2200" b="1" dirty="0">
                    <a:solidFill>
                      <a:schemeClr val="accent6">
                        <a:lumMod val="75000"/>
                      </a:schemeClr>
                    </a:solidFill>
                    <a:latin typeface="Segoe UI" panose="020B0502040204020203" pitchFamily="34" charset="0"/>
                    <a:ea typeface="Segoe UI" panose="020B0502040204020203" pitchFamily="34" charset="0"/>
                    <a:cs typeface="Segoe UI" panose="020B0502040204020203" pitchFamily="34" charset="0"/>
                  </a:rPr>
                  <a:t>ABONO ANUAL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965668712"/>
      </p:ext>
    </p:extLst>
  </p:cSld>
  <p:clrMapOvr>
    <a:masterClrMapping/>
  </p:clrMapOvr>
  <p:transition spd="med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Retângulo 57"/>
          <p:cNvSpPr/>
          <p:nvPr/>
        </p:nvSpPr>
        <p:spPr>
          <a:xfrm>
            <a:off x="203200" y="241300"/>
            <a:ext cx="11988800" cy="673100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9" name="Retângulo 8"/>
          <p:cNvSpPr/>
          <p:nvPr/>
        </p:nvSpPr>
        <p:spPr>
          <a:xfrm>
            <a:off x="0" y="1"/>
            <a:ext cx="419100" cy="6857999"/>
          </a:xfrm>
          <a:prstGeom prst="rect">
            <a:avLst/>
          </a:prstGeom>
          <a:solidFill>
            <a:srgbClr val="00A24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70" name="CaixaDeTexto 69"/>
          <p:cNvSpPr txBox="1"/>
          <p:nvPr/>
        </p:nvSpPr>
        <p:spPr>
          <a:xfrm>
            <a:off x="419100" y="300216"/>
            <a:ext cx="117729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 smtClean="0">
                <a:solidFill>
                  <a:srgbClr val="4E022C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DOCUMENTOS ORIGINAIS PARA REQUERER BENEFÍCIO – </a:t>
            </a:r>
            <a:r>
              <a:rPr lang="pt-BR" sz="2400" b="1" dirty="0" smtClean="0">
                <a:solidFill>
                  <a:srgbClr val="FF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MAGISTÉRIO *</a:t>
            </a:r>
            <a:endParaRPr lang="pt-BR" sz="2400" b="1" dirty="0">
              <a:solidFill>
                <a:srgbClr val="FF0000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50" name="CaixaDeTexto 49"/>
          <p:cNvSpPr txBox="1"/>
          <p:nvPr/>
        </p:nvSpPr>
        <p:spPr>
          <a:xfrm>
            <a:off x="2651515" y="3784455"/>
            <a:ext cx="177165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pt-BR" sz="8800" b="1" dirty="0">
              <a:solidFill>
                <a:srgbClr val="35088E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2" name="Retângulo 1"/>
          <p:cNvSpPr/>
          <p:nvPr/>
        </p:nvSpPr>
        <p:spPr>
          <a:xfrm>
            <a:off x="558800" y="1249915"/>
            <a:ext cx="11277600" cy="50690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80340" algn="just">
              <a:lnSpc>
                <a:spcPct val="115000"/>
              </a:lnSpc>
              <a:spcAft>
                <a:spcPts val="1000"/>
              </a:spcAft>
            </a:pPr>
            <a:r>
              <a:rPr lang="pt-BR" b="1" u="sng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 - cédula de </a:t>
            </a:r>
            <a:r>
              <a:rPr lang="pt-BR" b="1" u="sng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identidade (RG ou CNH);</a:t>
            </a:r>
            <a:endParaRPr lang="pt-BR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80340" algn="just">
              <a:lnSpc>
                <a:spcPct val="115000"/>
              </a:lnSpc>
              <a:spcAft>
                <a:spcPts val="1000"/>
              </a:spcAft>
            </a:pPr>
            <a:r>
              <a:rPr lang="pt-BR" b="1" u="sng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II - cadastro de pessoas </a:t>
            </a:r>
            <a:r>
              <a:rPr lang="pt-BR" b="1" u="sng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físicas ( CPF); </a:t>
            </a:r>
            <a:endParaRPr lang="pt-BR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80340" algn="just">
              <a:lnSpc>
                <a:spcPct val="115000"/>
              </a:lnSpc>
              <a:spcAft>
                <a:spcPts val="1000"/>
              </a:spcAft>
            </a:pPr>
            <a:r>
              <a:rPr lang="pt-BR" b="1" u="sng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III - inscrição do segurado no PIS/PASEP (cartão ou extrato);</a:t>
            </a:r>
            <a:endParaRPr lang="pt-BR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80340" algn="just">
              <a:lnSpc>
                <a:spcPct val="115000"/>
              </a:lnSpc>
              <a:spcAft>
                <a:spcPts val="1000"/>
              </a:spcAft>
            </a:pPr>
            <a:r>
              <a:rPr lang="pt-BR" b="1" u="sng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IV - certidão de nascimento ou casamento atualizada; (10 anos)</a:t>
            </a:r>
            <a:endParaRPr lang="pt-BR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80340" algn="just">
              <a:lnSpc>
                <a:spcPct val="115000"/>
              </a:lnSpc>
              <a:spcAft>
                <a:spcPts val="1000"/>
              </a:spcAft>
            </a:pPr>
            <a:r>
              <a:rPr lang="pt-BR" b="1" u="sng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 – comprovante de endereço atual; (2 meses)</a:t>
            </a:r>
            <a:endParaRPr lang="pt-BR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80340" algn="just">
              <a:lnSpc>
                <a:spcPct val="115000"/>
              </a:lnSpc>
              <a:spcAft>
                <a:spcPts val="1000"/>
              </a:spcAft>
            </a:pPr>
            <a:r>
              <a:rPr lang="pt-BR" b="1" u="sng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VI - último recibo de pagamento de salário do segurado;</a:t>
            </a:r>
            <a:endParaRPr lang="pt-BR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80340" algn="just">
              <a:lnSpc>
                <a:spcPct val="115000"/>
              </a:lnSpc>
              <a:spcAft>
                <a:spcPts val="1000"/>
              </a:spcAft>
            </a:pPr>
            <a:r>
              <a:rPr lang="pt-BR" b="1" u="sng" dirty="0" smtClean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* VII </a:t>
            </a:r>
            <a:r>
              <a:rPr lang="pt-BR" b="1" u="sng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– Carteira de Trabalho;</a:t>
            </a:r>
            <a:endParaRPr lang="pt-BR" sz="1400" dirty="0">
              <a:solidFill>
                <a:srgbClr val="FF000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80340" algn="just">
              <a:lnSpc>
                <a:spcPct val="115000"/>
              </a:lnSpc>
              <a:spcAft>
                <a:spcPts val="1000"/>
              </a:spcAft>
            </a:pPr>
            <a:r>
              <a:rPr lang="pt-BR" b="1" u="sng" dirty="0" smtClean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* VIII </a:t>
            </a:r>
            <a:r>
              <a:rPr lang="pt-BR" b="1" u="sng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– Declaração sobre as funções de magistério, conforme Art. 40, §5 º da CF/88 e Art. 225, §1 º da LC 434/2018;</a:t>
            </a:r>
            <a:endParaRPr lang="pt-BR" sz="1400" dirty="0">
              <a:solidFill>
                <a:srgbClr val="FF000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80340" algn="just">
              <a:lnSpc>
                <a:spcPct val="115000"/>
              </a:lnSpc>
              <a:spcAft>
                <a:spcPts val="1000"/>
              </a:spcAft>
            </a:pPr>
            <a:r>
              <a:rPr lang="pt-BR" b="1" u="sng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IX – certidão de Tempo de Contribuição fornecida pelo INSS, quando o funcionário tiver contribuído para o Regime Geral de Previdência Social; </a:t>
            </a:r>
            <a:endParaRPr lang="pt-BR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80340" algn="just">
              <a:lnSpc>
                <a:spcPct val="115000"/>
              </a:lnSpc>
              <a:spcAft>
                <a:spcPts val="1000"/>
              </a:spcAft>
            </a:pPr>
            <a:r>
              <a:rPr lang="pt-BR" b="1" u="sng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X – certidão de Tempo de Contribuição ou Tempo de Serviço fornecida por outros entes públicos onde o funcionário tiver trabalhado.</a:t>
            </a:r>
            <a:endParaRPr lang="pt-BR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02694430"/>
      </p:ext>
    </p:extLst>
  </p:cSld>
  <p:clrMapOvr>
    <a:masterClrMapping/>
  </p:clrMapOvr>
  <p:transition spd="med">
    <p:push dir="u"/>
  </p:transition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ângulo 2"/>
          <p:cNvSpPr/>
          <p:nvPr/>
        </p:nvSpPr>
        <p:spPr>
          <a:xfrm>
            <a:off x="1054100" y="2160197"/>
            <a:ext cx="10502900" cy="3276600"/>
          </a:xfrm>
          <a:prstGeom prst="rect">
            <a:avLst/>
          </a:prstGeom>
          <a:solidFill>
            <a:srgbClr val="F9F9F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8" name="Retângulo 57"/>
          <p:cNvSpPr/>
          <p:nvPr/>
        </p:nvSpPr>
        <p:spPr>
          <a:xfrm>
            <a:off x="203200" y="197807"/>
            <a:ext cx="11988800" cy="673100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9" name="Retângulo 8"/>
          <p:cNvSpPr/>
          <p:nvPr/>
        </p:nvSpPr>
        <p:spPr>
          <a:xfrm>
            <a:off x="18535" y="0"/>
            <a:ext cx="419100" cy="6857999"/>
          </a:xfrm>
          <a:prstGeom prst="rect">
            <a:avLst/>
          </a:prstGeom>
          <a:solidFill>
            <a:srgbClr val="00A24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70" name="CaixaDeTexto 69"/>
          <p:cNvSpPr txBox="1"/>
          <p:nvPr/>
        </p:nvSpPr>
        <p:spPr>
          <a:xfrm>
            <a:off x="419100" y="300216"/>
            <a:ext cx="117729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>
                <a:solidFill>
                  <a:srgbClr val="4E022C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PENSÃO POR MORTE</a:t>
            </a:r>
          </a:p>
        </p:txBody>
      </p:sp>
      <p:pic>
        <p:nvPicPr>
          <p:cNvPr id="23" name="Imagem 2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6165" y="2965513"/>
            <a:ext cx="1711550" cy="1698179"/>
          </a:xfrm>
          <a:prstGeom prst="rect">
            <a:avLst/>
          </a:prstGeom>
        </p:spPr>
      </p:pic>
      <p:sp>
        <p:nvSpPr>
          <p:cNvPr id="2" name="Retângulo 1"/>
          <p:cNvSpPr/>
          <p:nvPr/>
        </p:nvSpPr>
        <p:spPr>
          <a:xfrm>
            <a:off x="3709779" y="2808174"/>
            <a:ext cx="7455083" cy="20128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pt-BR" sz="2000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A </a:t>
            </a:r>
            <a:r>
              <a:rPr lang="pt-BR" sz="2400" b="1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Pensão por Morte </a:t>
            </a:r>
            <a:r>
              <a:rPr lang="pt-BR" sz="2000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será </a:t>
            </a:r>
            <a:r>
              <a:rPr lang="pt-BR" sz="2400" b="1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devida ao conjunto dos dependentes</a:t>
            </a:r>
            <a:r>
              <a:rPr lang="pt-BR" sz="2000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, do segurado que falecer, </a:t>
            </a:r>
            <a:r>
              <a:rPr lang="pt-BR" sz="2400" b="1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aposentado ou em atividade</a:t>
            </a:r>
            <a:r>
              <a:rPr lang="pt-BR" sz="2000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, comprovada a permanente </a:t>
            </a:r>
            <a:r>
              <a:rPr lang="pt-BR" sz="2400" b="1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dependência econômica ou o vínculo</a:t>
            </a:r>
            <a:r>
              <a:rPr lang="pt-BR" sz="2000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, quando exigidos.</a:t>
            </a:r>
          </a:p>
        </p:txBody>
      </p:sp>
    </p:spTree>
    <p:extLst>
      <p:ext uri="{BB962C8B-B14F-4D97-AF65-F5344CB8AC3E}">
        <p14:creationId xmlns:p14="http://schemas.microsoft.com/office/powerpoint/2010/main" val="3429016135"/>
      </p:ext>
    </p:extLst>
  </p:cSld>
  <p:clrMapOvr>
    <a:masterClrMapping/>
  </p:clrMapOvr>
  <p:transition spd="med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2" grpId="0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Retângulo 57"/>
          <p:cNvSpPr/>
          <p:nvPr/>
        </p:nvSpPr>
        <p:spPr>
          <a:xfrm>
            <a:off x="203200" y="197807"/>
            <a:ext cx="11988800" cy="673100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9" name="Retângulo 8"/>
          <p:cNvSpPr/>
          <p:nvPr/>
        </p:nvSpPr>
        <p:spPr>
          <a:xfrm>
            <a:off x="0" y="0"/>
            <a:ext cx="419100" cy="6857999"/>
          </a:xfrm>
          <a:prstGeom prst="rect">
            <a:avLst/>
          </a:prstGeom>
          <a:solidFill>
            <a:srgbClr val="00A24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70" name="CaixaDeTexto 69"/>
          <p:cNvSpPr txBox="1"/>
          <p:nvPr/>
        </p:nvSpPr>
        <p:spPr>
          <a:xfrm>
            <a:off x="419100" y="300216"/>
            <a:ext cx="117729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>
                <a:solidFill>
                  <a:srgbClr val="4E022C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PENSÃO POR MORTE - DEPENDENTES</a:t>
            </a:r>
          </a:p>
        </p:txBody>
      </p:sp>
      <p:grpSp>
        <p:nvGrpSpPr>
          <p:cNvPr id="5" name="Grupo 4"/>
          <p:cNvGrpSpPr/>
          <p:nvPr/>
        </p:nvGrpSpPr>
        <p:grpSpPr>
          <a:xfrm>
            <a:off x="350343" y="2320673"/>
            <a:ext cx="1634658" cy="685011"/>
            <a:chOff x="5170345" y="5094291"/>
            <a:chExt cx="1634658" cy="685011"/>
          </a:xfrm>
        </p:grpSpPr>
        <p:sp>
          <p:nvSpPr>
            <p:cNvPr id="27" name="Elipse 26"/>
            <p:cNvSpPr>
              <a:spLocks noChangeAspect="1"/>
            </p:cNvSpPr>
            <p:nvPr/>
          </p:nvSpPr>
          <p:spPr>
            <a:xfrm>
              <a:off x="5645169" y="5094291"/>
              <a:ext cx="685011" cy="685011"/>
            </a:xfrm>
            <a:prstGeom prst="ellipse">
              <a:avLst/>
            </a:prstGeom>
            <a:solidFill>
              <a:srgbClr val="FF7D7D"/>
            </a:solidFill>
            <a:ln w="19050">
              <a:solidFill>
                <a:srgbClr val="FF7D7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28" name="CaixaDeTexto 27"/>
            <p:cNvSpPr txBox="1"/>
            <p:nvPr/>
          </p:nvSpPr>
          <p:spPr>
            <a:xfrm>
              <a:off x="5170345" y="5144408"/>
              <a:ext cx="1634658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pt-BR" sz="3200" b="1" dirty="0">
                  <a:solidFill>
                    <a:schemeClr val="bg1"/>
                  </a:solidFill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rPr>
                <a:t>I</a:t>
              </a:r>
            </a:p>
          </p:txBody>
        </p:sp>
      </p:grpSp>
      <p:sp>
        <p:nvSpPr>
          <p:cNvPr id="45" name="Retângulo de cantos arredondados 44"/>
          <p:cNvSpPr/>
          <p:nvPr/>
        </p:nvSpPr>
        <p:spPr>
          <a:xfrm>
            <a:off x="1755340" y="1271196"/>
            <a:ext cx="4349044" cy="829625"/>
          </a:xfrm>
          <a:prstGeom prst="roundRect">
            <a:avLst/>
          </a:prstGeom>
          <a:solidFill>
            <a:srgbClr val="FFF3F3"/>
          </a:solidFill>
          <a:ln>
            <a:solidFill>
              <a:srgbClr val="FFCDC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dirty="0">
                <a:solidFill>
                  <a:schemeClr val="tx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CÔNJUGE/COMPANHEIRO(A)</a:t>
            </a:r>
          </a:p>
        </p:txBody>
      </p:sp>
      <p:sp>
        <p:nvSpPr>
          <p:cNvPr id="46" name="Retângulo de cantos arredondados 45"/>
          <p:cNvSpPr/>
          <p:nvPr/>
        </p:nvSpPr>
        <p:spPr>
          <a:xfrm>
            <a:off x="1745925" y="2250632"/>
            <a:ext cx="4349045" cy="844997"/>
          </a:xfrm>
          <a:prstGeom prst="roundRect">
            <a:avLst/>
          </a:prstGeom>
          <a:solidFill>
            <a:srgbClr val="FFF3F3"/>
          </a:solidFill>
          <a:ln>
            <a:solidFill>
              <a:srgbClr val="FFCDC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dirty="0">
                <a:solidFill>
                  <a:schemeClr val="tx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FILHO NÃO EMANCIPADO, </a:t>
            </a:r>
            <a:r>
              <a:rPr lang="pt-BR" dirty="0">
                <a:solidFill>
                  <a:schemeClr val="tx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de qualquer condição</a:t>
            </a:r>
            <a:r>
              <a:rPr lang="pt-BR" b="1" dirty="0">
                <a:solidFill>
                  <a:schemeClr val="tx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, MENOR DE 21 (VINTE E UM) ANOS </a:t>
            </a:r>
          </a:p>
        </p:txBody>
      </p:sp>
      <p:sp>
        <p:nvSpPr>
          <p:cNvPr id="47" name="Retângulo de cantos arredondados 46"/>
          <p:cNvSpPr/>
          <p:nvPr/>
        </p:nvSpPr>
        <p:spPr>
          <a:xfrm>
            <a:off x="1723270" y="3242360"/>
            <a:ext cx="4349045" cy="925803"/>
          </a:xfrm>
          <a:prstGeom prst="roundRect">
            <a:avLst/>
          </a:prstGeom>
          <a:solidFill>
            <a:srgbClr val="FFF3F3"/>
          </a:solidFill>
          <a:ln>
            <a:solidFill>
              <a:srgbClr val="FFCDC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dirty="0">
                <a:solidFill>
                  <a:schemeClr val="tx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FILHO INVÁLIDO </a:t>
            </a:r>
            <a:r>
              <a:rPr lang="pt-BR" dirty="0">
                <a:solidFill>
                  <a:schemeClr val="tx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ou que tenha </a:t>
            </a:r>
            <a:r>
              <a:rPr lang="pt-BR" b="1" dirty="0">
                <a:solidFill>
                  <a:schemeClr val="tx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DEFICIÊNCIA INTELECTUAL </a:t>
            </a:r>
            <a:r>
              <a:rPr lang="pt-BR" dirty="0">
                <a:solidFill>
                  <a:schemeClr val="tx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ou</a:t>
            </a:r>
            <a:r>
              <a:rPr lang="pt-BR" b="1" dirty="0">
                <a:solidFill>
                  <a:schemeClr val="tx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MENTAL </a:t>
            </a:r>
            <a:r>
              <a:rPr lang="pt-BR" dirty="0">
                <a:solidFill>
                  <a:schemeClr val="tx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ou</a:t>
            </a:r>
            <a:r>
              <a:rPr lang="pt-BR" b="1" dirty="0">
                <a:solidFill>
                  <a:schemeClr val="tx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DEFICIÊNCIA GRAVE</a:t>
            </a:r>
          </a:p>
        </p:txBody>
      </p:sp>
      <p:grpSp>
        <p:nvGrpSpPr>
          <p:cNvPr id="48" name="Grupo 47"/>
          <p:cNvGrpSpPr/>
          <p:nvPr/>
        </p:nvGrpSpPr>
        <p:grpSpPr>
          <a:xfrm>
            <a:off x="316637" y="4373662"/>
            <a:ext cx="1634658" cy="685011"/>
            <a:chOff x="5170345" y="5094291"/>
            <a:chExt cx="1634658" cy="685011"/>
          </a:xfrm>
        </p:grpSpPr>
        <p:sp>
          <p:nvSpPr>
            <p:cNvPr id="49" name="Elipse 48"/>
            <p:cNvSpPr>
              <a:spLocks noChangeAspect="1"/>
            </p:cNvSpPr>
            <p:nvPr/>
          </p:nvSpPr>
          <p:spPr>
            <a:xfrm>
              <a:off x="5645169" y="5094291"/>
              <a:ext cx="685011" cy="685011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  <a:ln w="19050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50" name="CaixaDeTexto 49"/>
            <p:cNvSpPr txBox="1"/>
            <p:nvPr/>
          </p:nvSpPr>
          <p:spPr>
            <a:xfrm>
              <a:off x="5170345" y="5144408"/>
              <a:ext cx="1634658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pt-BR" sz="3200" b="1" dirty="0">
                  <a:solidFill>
                    <a:schemeClr val="bg1"/>
                  </a:solidFill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rPr>
                <a:t>II</a:t>
              </a:r>
            </a:p>
          </p:txBody>
        </p:sp>
      </p:grpSp>
      <p:sp>
        <p:nvSpPr>
          <p:cNvPr id="51" name="Retângulo de cantos arredondados 50"/>
          <p:cNvSpPr/>
          <p:nvPr/>
        </p:nvSpPr>
        <p:spPr>
          <a:xfrm>
            <a:off x="1765637" y="4447647"/>
            <a:ext cx="1844891" cy="585987"/>
          </a:xfrm>
          <a:prstGeom prst="roundRect">
            <a:avLst/>
          </a:prstGeom>
          <a:solidFill>
            <a:srgbClr val="EDF5E7"/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dirty="0">
                <a:solidFill>
                  <a:schemeClr val="tx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PAIS</a:t>
            </a:r>
          </a:p>
        </p:txBody>
      </p:sp>
      <p:grpSp>
        <p:nvGrpSpPr>
          <p:cNvPr id="52" name="Grupo 51"/>
          <p:cNvGrpSpPr/>
          <p:nvPr/>
        </p:nvGrpSpPr>
        <p:grpSpPr>
          <a:xfrm>
            <a:off x="275000" y="5643927"/>
            <a:ext cx="1634658" cy="685011"/>
            <a:chOff x="5170345" y="5094291"/>
            <a:chExt cx="1634658" cy="685011"/>
          </a:xfrm>
        </p:grpSpPr>
        <p:sp>
          <p:nvSpPr>
            <p:cNvPr id="53" name="Elipse 52"/>
            <p:cNvSpPr>
              <a:spLocks noChangeAspect="1"/>
            </p:cNvSpPr>
            <p:nvPr/>
          </p:nvSpPr>
          <p:spPr>
            <a:xfrm>
              <a:off x="5645169" y="5094291"/>
              <a:ext cx="685011" cy="685011"/>
            </a:xfrm>
            <a:prstGeom prst="ellipse">
              <a:avLst/>
            </a:prstGeom>
            <a:solidFill>
              <a:srgbClr val="92D050"/>
            </a:solidFill>
            <a:ln w="19050">
              <a:solidFill>
                <a:srgbClr val="92D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54" name="CaixaDeTexto 53"/>
            <p:cNvSpPr txBox="1"/>
            <p:nvPr/>
          </p:nvSpPr>
          <p:spPr>
            <a:xfrm>
              <a:off x="5170345" y="5144408"/>
              <a:ext cx="1634658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pt-BR" sz="3200" b="1" dirty="0">
                  <a:solidFill>
                    <a:schemeClr val="bg1"/>
                  </a:solidFill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rPr>
                <a:t>III</a:t>
              </a:r>
            </a:p>
          </p:txBody>
        </p:sp>
      </p:grpSp>
      <p:sp>
        <p:nvSpPr>
          <p:cNvPr id="55" name="Retângulo de cantos arredondados 54"/>
          <p:cNvSpPr/>
          <p:nvPr/>
        </p:nvSpPr>
        <p:spPr>
          <a:xfrm>
            <a:off x="1724370" y="5363836"/>
            <a:ext cx="5146329" cy="585987"/>
          </a:xfrm>
          <a:prstGeom prst="roundRect">
            <a:avLst/>
          </a:prstGeom>
          <a:solidFill>
            <a:srgbClr val="FDFEFC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dirty="0">
                <a:solidFill>
                  <a:schemeClr val="tx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IRMÃO NÃO EMANCIPADO, </a:t>
            </a:r>
            <a:r>
              <a:rPr lang="pt-BR" dirty="0">
                <a:solidFill>
                  <a:schemeClr val="tx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de qualquer condição</a:t>
            </a:r>
            <a:r>
              <a:rPr lang="pt-BR" b="1" dirty="0">
                <a:solidFill>
                  <a:schemeClr val="tx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, MENOR DE 21 (VINTE E UM) ANOS</a:t>
            </a:r>
          </a:p>
        </p:txBody>
      </p:sp>
      <p:sp>
        <p:nvSpPr>
          <p:cNvPr id="56" name="Retângulo de cantos arredondados 55"/>
          <p:cNvSpPr/>
          <p:nvPr/>
        </p:nvSpPr>
        <p:spPr>
          <a:xfrm>
            <a:off x="1724369" y="6044737"/>
            <a:ext cx="5574821" cy="585987"/>
          </a:xfrm>
          <a:prstGeom prst="roundRect">
            <a:avLst/>
          </a:prstGeom>
          <a:solidFill>
            <a:srgbClr val="FDFEFC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dirty="0">
                <a:solidFill>
                  <a:schemeClr val="tx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IRMÃO INVÁLIDO </a:t>
            </a:r>
            <a:r>
              <a:rPr lang="pt-BR" dirty="0">
                <a:solidFill>
                  <a:schemeClr val="tx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ou que tenha </a:t>
            </a:r>
            <a:r>
              <a:rPr lang="pt-BR" b="1" dirty="0">
                <a:solidFill>
                  <a:schemeClr val="tx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DEFICIÊNCIA INTELECTUAL </a:t>
            </a:r>
            <a:r>
              <a:rPr lang="pt-BR" dirty="0">
                <a:solidFill>
                  <a:schemeClr val="tx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ou</a:t>
            </a:r>
            <a:r>
              <a:rPr lang="pt-BR" b="1" dirty="0">
                <a:solidFill>
                  <a:schemeClr val="tx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MENTAL </a:t>
            </a:r>
            <a:r>
              <a:rPr lang="pt-BR" dirty="0">
                <a:solidFill>
                  <a:schemeClr val="tx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ou</a:t>
            </a:r>
            <a:r>
              <a:rPr lang="pt-BR" b="1" dirty="0">
                <a:solidFill>
                  <a:schemeClr val="tx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DEFICIÊNCIA GRAVE</a:t>
            </a:r>
          </a:p>
        </p:txBody>
      </p:sp>
      <p:sp>
        <p:nvSpPr>
          <p:cNvPr id="57" name="CaixaDeTexto 56"/>
          <p:cNvSpPr txBox="1"/>
          <p:nvPr/>
        </p:nvSpPr>
        <p:spPr>
          <a:xfrm>
            <a:off x="8071193" y="1842179"/>
            <a:ext cx="3069881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b="1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Dependência Econômica</a:t>
            </a:r>
            <a:r>
              <a:rPr lang="pt-BR" sz="1600" b="1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pt-BR" sz="2400" b="1" dirty="0">
                <a:solidFill>
                  <a:srgbClr val="FF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PRESUMIDA</a:t>
            </a:r>
          </a:p>
        </p:txBody>
      </p:sp>
      <p:sp>
        <p:nvSpPr>
          <p:cNvPr id="59" name="Freeform 514"/>
          <p:cNvSpPr>
            <a:spLocks noEditPoints="1"/>
          </p:cNvSpPr>
          <p:nvPr/>
        </p:nvSpPr>
        <p:spPr bwMode="auto">
          <a:xfrm>
            <a:off x="7604470" y="1493484"/>
            <a:ext cx="3811835" cy="1330593"/>
          </a:xfrm>
          <a:custGeom>
            <a:avLst/>
            <a:gdLst>
              <a:gd name="T0" fmla="*/ 124 w 458"/>
              <a:gd name="T1" fmla="*/ 13 h 288"/>
              <a:gd name="T2" fmla="*/ 343 w 458"/>
              <a:gd name="T3" fmla="*/ 240 h 288"/>
              <a:gd name="T4" fmla="*/ 292 w 458"/>
              <a:gd name="T5" fmla="*/ 271 h 288"/>
              <a:gd name="T6" fmla="*/ 291 w 458"/>
              <a:gd name="T7" fmla="*/ 260 h 288"/>
              <a:gd name="T8" fmla="*/ 141 w 458"/>
              <a:gd name="T9" fmla="*/ 12 h 288"/>
              <a:gd name="T10" fmla="*/ 85 w 458"/>
              <a:gd name="T11" fmla="*/ 70 h 288"/>
              <a:gd name="T12" fmla="*/ 6 w 458"/>
              <a:gd name="T13" fmla="*/ 224 h 288"/>
              <a:gd name="T14" fmla="*/ 71 w 458"/>
              <a:gd name="T15" fmla="*/ 273 h 288"/>
              <a:gd name="T16" fmla="*/ 191 w 458"/>
              <a:gd name="T17" fmla="*/ 286 h 288"/>
              <a:gd name="T18" fmla="*/ 292 w 458"/>
              <a:gd name="T19" fmla="*/ 271 h 288"/>
              <a:gd name="T20" fmla="*/ 415 w 458"/>
              <a:gd name="T21" fmla="*/ 222 h 288"/>
              <a:gd name="T22" fmla="*/ 450 w 458"/>
              <a:gd name="T23" fmla="*/ 120 h 288"/>
              <a:gd name="T24" fmla="*/ 307 w 458"/>
              <a:gd name="T25" fmla="*/ 12 h 288"/>
              <a:gd name="T26" fmla="*/ 145 w 458"/>
              <a:gd name="T27" fmla="*/ 7 h 288"/>
              <a:gd name="T28" fmla="*/ 141 w 458"/>
              <a:gd name="T29" fmla="*/ 11 h 288"/>
              <a:gd name="T30" fmla="*/ 134 w 458"/>
              <a:gd name="T31" fmla="*/ 13 h 288"/>
              <a:gd name="T32" fmla="*/ 223 w 458"/>
              <a:gd name="T33" fmla="*/ 2 h 288"/>
              <a:gd name="T34" fmla="*/ 349 w 458"/>
              <a:gd name="T35" fmla="*/ 36 h 288"/>
              <a:gd name="T36" fmla="*/ 424 w 458"/>
              <a:gd name="T37" fmla="*/ 98 h 288"/>
              <a:gd name="T38" fmla="*/ 430 w 458"/>
              <a:gd name="T39" fmla="*/ 104 h 288"/>
              <a:gd name="T40" fmla="*/ 436 w 458"/>
              <a:gd name="T41" fmla="*/ 174 h 288"/>
              <a:gd name="T42" fmla="*/ 394 w 458"/>
              <a:gd name="T43" fmla="*/ 220 h 288"/>
              <a:gd name="T44" fmla="*/ 306 w 458"/>
              <a:gd name="T45" fmla="*/ 254 h 288"/>
              <a:gd name="T46" fmla="*/ 257 w 458"/>
              <a:gd name="T47" fmla="*/ 260 h 288"/>
              <a:gd name="T48" fmla="*/ 192 w 458"/>
              <a:gd name="T49" fmla="*/ 266 h 288"/>
              <a:gd name="T50" fmla="*/ 94 w 458"/>
              <a:gd name="T51" fmla="*/ 259 h 288"/>
              <a:gd name="T52" fmla="*/ 17 w 458"/>
              <a:gd name="T53" fmla="*/ 215 h 288"/>
              <a:gd name="T54" fmla="*/ 46 w 458"/>
              <a:gd name="T55" fmla="*/ 132 h 288"/>
              <a:gd name="T56" fmla="*/ 111 w 458"/>
              <a:gd name="T57" fmla="*/ 77 h 288"/>
              <a:gd name="T58" fmla="*/ 203 w 458"/>
              <a:gd name="T59" fmla="*/ 34 h 288"/>
              <a:gd name="T60" fmla="*/ 294 w 458"/>
              <a:gd name="T61" fmla="*/ 22 h 288"/>
              <a:gd name="T62" fmla="*/ 382 w 458"/>
              <a:gd name="T63" fmla="*/ 18 h 288"/>
              <a:gd name="T64" fmla="*/ 345 w 458"/>
              <a:gd name="T65" fmla="*/ 5 h 288"/>
              <a:gd name="T66" fmla="*/ 219 w 458"/>
              <a:gd name="T67" fmla="*/ 14 h 288"/>
              <a:gd name="T68" fmla="*/ 134 w 458"/>
              <a:gd name="T69" fmla="*/ 42 h 288"/>
              <a:gd name="T70" fmla="*/ 345 w 458"/>
              <a:gd name="T71" fmla="*/ 25 h 288"/>
              <a:gd name="T72" fmla="*/ 61 w 458"/>
              <a:gd name="T73" fmla="*/ 253 h 288"/>
              <a:gd name="T74" fmla="*/ 107 w 458"/>
              <a:gd name="T75" fmla="*/ 277 h 288"/>
              <a:gd name="T76" fmla="*/ 338 w 458"/>
              <a:gd name="T77" fmla="*/ 257 h 288"/>
              <a:gd name="T78" fmla="*/ 415 w 458"/>
              <a:gd name="T79" fmla="*/ 215 h 288"/>
              <a:gd name="T80" fmla="*/ 373 w 458"/>
              <a:gd name="T81" fmla="*/ 243 h 288"/>
              <a:gd name="T82" fmla="*/ 398 w 458"/>
              <a:gd name="T83" fmla="*/ 232 h 288"/>
              <a:gd name="T84" fmla="*/ 249 w 458"/>
              <a:gd name="T85" fmla="*/ 6 h 288"/>
              <a:gd name="T86" fmla="*/ 402 w 458"/>
              <a:gd name="T87" fmla="*/ 65 h 288"/>
              <a:gd name="T88" fmla="*/ 437 w 458"/>
              <a:gd name="T89" fmla="*/ 188 h 288"/>
              <a:gd name="T90" fmla="*/ 424 w 458"/>
              <a:gd name="T91" fmla="*/ 202 h 288"/>
              <a:gd name="T92" fmla="*/ 259 w 458"/>
              <a:gd name="T93" fmla="*/ 266 h 288"/>
              <a:gd name="T94" fmla="*/ 162 w 458"/>
              <a:gd name="T95" fmla="*/ 45 h 288"/>
              <a:gd name="T96" fmla="*/ 224 w 458"/>
              <a:gd name="T97" fmla="*/ 29 h 288"/>
              <a:gd name="T98" fmla="*/ 284 w 458"/>
              <a:gd name="T99" fmla="*/ 20 h 288"/>
              <a:gd name="T100" fmla="*/ 253 w 458"/>
              <a:gd name="T101" fmla="*/ 20 h 288"/>
              <a:gd name="T102" fmla="*/ 82 w 458"/>
              <a:gd name="T103" fmla="*/ 93 h 288"/>
              <a:gd name="T104" fmla="*/ 153 w 458"/>
              <a:gd name="T105" fmla="*/ 274 h 288"/>
              <a:gd name="T106" fmla="*/ 46 w 458"/>
              <a:gd name="T107" fmla="*/ 119 h 288"/>
              <a:gd name="T108" fmla="*/ 19 w 458"/>
              <a:gd name="T109" fmla="*/ 155 h 288"/>
              <a:gd name="T110" fmla="*/ 56 w 458"/>
              <a:gd name="T111" fmla="*/ 97 h 288"/>
              <a:gd name="T112" fmla="*/ 192 w 458"/>
              <a:gd name="T113" fmla="*/ 266 h 288"/>
              <a:gd name="T114" fmla="*/ 147 w 458"/>
              <a:gd name="T115" fmla="*/ 12 h 288"/>
              <a:gd name="T116" fmla="*/ 268 w 458"/>
              <a:gd name="T117" fmla="*/ 12 h 288"/>
              <a:gd name="T118" fmla="*/ 445 w 458"/>
              <a:gd name="T119" fmla="*/ 137 h 288"/>
              <a:gd name="T120" fmla="*/ 420 w 458"/>
              <a:gd name="T121" fmla="*/ 196 h 288"/>
              <a:gd name="T122" fmla="*/ 26 w 458"/>
              <a:gd name="T123" fmla="*/ 228 h 28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458" h="288">
                <a:moveTo>
                  <a:pt x="125" y="15"/>
                </a:moveTo>
                <a:cubicBezTo>
                  <a:pt x="125" y="15"/>
                  <a:pt x="125" y="15"/>
                  <a:pt x="125" y="15"/>
                </a:cubicBezTo>
                <a:cubicBezTo>
                  <a:pt x="125" y="15"/>
                  <a:pt x="125" y="15"/>
                  <a:pt x="125" y="15"/>
                </a:cubicBezTo>
                <a:close/>
                <a:moveTo>
                  <a:pt x="122" y="17"/>
                </a:moveTo>
                <a:cubicBezTo>
                  <a:pt x="123" y="17"/>
                  <a:pt x="124" y="16"/>
                  <a:pt x="125" y="15"/>
                </a:cubicBezTo>
                <a:cubicBezTo>
                  <a:pt x="124" y="15"/>
                  <a:pt x="122" y="14"/>
                  <a:pt x="122" y="17"/>
                </a:cubicBezTo>
                <a:close/>
                <a:moveTo>
                  <a:pt x="124" y="11"/>
                </a:moveTo>
                <a:cubicBezTo>
                  <a:pt x="123" y="12"/>
                  <a:pt x="123" y="12"/>
                  <a:pt x="123" y="12"/>
                </a:cubicBezTo>
                <a:cubicBezTo>
                  <a:pt x="124" y="12"/>
                  <a:pt x="124" y="11"/>
                  <a:pt x="124" y="11"/>
                </a:cubicBezTo>
                <a:close/>
                <a:moveTo>
                  <a:pt x="124" y="13"/>
                </a:moveTo>
                <a:cubicBezTo>
                  <a:pt x="125" y="14"/>
                  <a:pt x="125" y="14"/>
                  <a:pt x="125" y="14"/>
                </a:cubicBezTo>
                <a:cubicBezTo>
                  <a:pt x="125" y="13"/>
                  <a:pt x="125" y="13"/>
                  <a:pt x="125" y="13"/>
                </a:cubicBezTo>
                <a:lnTo>
                  <a:pt x="124" y="13"/>
                </a:lnTo>
                <a:close/>
                <a:moveTo>
                  <a:pt x="321" y="247"/>
                </a:moveTo>
                <a:cubicBezTo>
                  <a:pt x="322" y="246"/>
                  <a:pt x="322" y="246"/>
                  <a:pt x="321" y="245"/>
                </a:cubicBezTo>
                <a:lnTo>
                  <a:pt x="321" y="247"/>
                </a:lnTo>
                <a:close/>
                <a:moveTo>
                  <a:pt x="296" y="258"/>
                </a:moveTo>
                <a:cubicBezTo>
                  <a:pt x="294" y="259"/>
                  <a:pt x="293" y="259"/>
                  <a:pt x="291" y="260"/>
                </a:cubicBezTo>
                <a:cubicBezTo>
                  <a:pt x="293" y="259"/>
                  <a:pt x="294" y="259"/>
                  <a:pt x="296" y="258"/>
                </a:cubicBezTo>
                <a:close/>
                <a:moveTo>
                  <a:pt x="343" y="240"/>
                </a:moveTo>
                <a:cubicBezTo>
                  <a:pt x="339" y="241"/>
                  <a:pt x="339" y="241"/>
                  <a:pt x="339" y="241"/>
                </a:cubicBezTo>
                <a:cubicBezTo>
                  <a:pt x="340" y="241"/>
                  <a:pt x="342" y="240"/>
                  <a:pt x="343" y="240"/>
                </a:cubicBezTo>
                <a:close/>
                <a:moveTo>
                  <a:pt x="362" y="45"/>
                </a:moveTo>
                <a:cubicBezTo>
                  <a:pt x="358" y="43"/>
                  <a:pt x="354" y="42"/>
                  <a:pt x="351" y="41"/>
                </a:cubicBezTo>
                <a:cubicBezTo>
                  <a:pt x="358" y="45"/>
                  <a:pt x="360" y="44"/>
                  <a:pt x="362" y="45"/>
                </a:cubicBezTo>
                <a:close/>
                <a:moveTo>
                  <a:pt x="176" y="284"/>
                </a:moveTo>
                <a:cubicBezTo>
                  <a:pt x="175" y="284"/>
                  <a:pt x="175" y="284"/>
                  <a:pt x="175" y="284"/>
                </a:cubicBezTo>
                <a:cubicBezTo>
                  <a:pt x="173" y="284"/>
                  <a:pt x="173" y="284"/>
                  <a:pt x="176" y="284"/>
                </a:cubicBezTo>
                <a:close/>
                <a:moveTo>
                  <a:pt x="293" y="272"/>
                </a:moveTo>
                <a:cubicBezTo>
                  <a:pt x="293" y="272"/>
                  <a:pt x="293" y="271"/>
                  <a:pt x="292" y="271"/>
                </a:cubicBezTo>
                <a:cubicBezTo>
                  <a:pt x="291" y="272"/>
                  <a:pt x="291" y="272"/>
                  <a:pt x="291" y="272"/>
                </a:cubicBezTo>
                <a:lnTo>
                  <a:pt x="293" y="272"/>
                </a:lnTo>
                <a:close/>
                <a:moveTo>
                  <a:pt x="361" y="235"/>
                </a:moveTo>
                <a:cubicBezTo>
                  <a:pt x="361" y="235"/>
                  <a:pt x="361" y="234"/>
                  <a:pt x="361" y="234"/>
                </a:cubicBezTo>
                <a:cubicBezTo>
                  <a:pt x="365" y="233"/>
                  <a:pt x="365" y="233"/>
                  <a:pt x="365" y="233"/>
                </a:cubicBezTo>
                <a:cubicBezTo>
                  <a:pt x="363" y="233"/>
                  <a:pt x="362" y="234"/>
                  <a:pt x="361" y="235"/>
                </a:cubicBezTo>
                <a:close/>
                <a:moveTo>
                  <a:pt x="138" y="283"/>
                </a:moveTo>
                <a:cubicBezTo>
                  <a:pt x="136" y="284"/>
                  <a:pt x="135" y="284"/>
                  <a:pt x="133" y="285"/>
                </a:cubicBezTo>
                <a:cubicBezTo>
                  <a:pt x="137" y="285"/>
                  <a:pt x="139" y="284"/>
                  <a:pt x="138" y="283"/>
                </a:cubicBezTo>
                <a:close/>
                <a:moveTo>
                  <a:pt x="291" y="260"/>
                </a:moveTo>
                <a:cubicBezTo>
                  <a:pt x="291" y="260"/>
                  <a:pt x="291" y="260"/>
                  <a:pt x="291" y="260"/>
                </a:cubicBezTo>
                <a:cubicBezTo>
                  <a:pt x="291" y="260"/>
                  <a:pt x="291" y="260"/>
                  <a:pt x="291" y="260"/>
                </a:cubicBezTo>
                <a:close/>
                <a:moveTo>
                  <a:pt x="331" y="261"/>
                </a:moveTo>
                <a:cubicBezTo>
                  <a:pt x="325" y="263"/>
                  <a:pt x="325" y="263"/>
                  <a:pt x="325" y="263"/>
                </a:cubicBezTo>
                <a:cubicBezTo>
                  <a:pt x="327" y="262"/>
                  <a:pt x="330" y="262"/>
                  <a:pt x="331" y="261"/>
                </a:cubicBezTo>
                <a:close/>
                <a:moveTo>
                  <a:pt x="362" y="45"/>
                </a:moveTo>
                <a:cubicBezTo>
                  <a:pt x="366" y="46"/>
                  <a:pt x="366" y="46"/>
                  <a:pt x="366" y="46"/>
                </a:cubicBezTo>
                <a:cubicBezTo>
                  <a:pt x="364" y="45"/>
                  <a:pt x="363" y="45"/>
                  <a:pt x="362" y="45"/>
                </a:cubicBezTo>
                <a:close/>
                <a:moveTo>
                  <a:pt x="136" y="14"/>
                </a:moveTo>
                <a:cubicBezTo>
                  <a:pt x="140" y="14"/>
                  <a:pt x="141" y="13"/>
                  <a:pt x="141" y="12"/>
                </a:cubicBezTo>
                <a:cubicBezTo>
                  <a:pt x="139" y="13"/>
                  <a:pt x="138" y="14"/>
                  <a:pt x="136" y="14"/>
                </a:cubicBezTo>
                <a:close/>
                <a:moveTo>
                  <a:pt x="373" y="14"/>
                </a:moveTo>
                <a:cubicBezTo>
                  <a:pt x="375" y="14"/>
                  <a:pt x="375" y="14"/>
                  <a:pt x="375" y="14"/>
                </a:cubicBezTo>
                <a:cubicBezTo>
                  <a:pt x="374" y="14"/>
                  <a:pt x="374" y="14"/>
                  <a:pt x="373" y="14"/>
                </a:cubicBezTo>
                <a:close/>
                <a:moveTo>
                  <a:pt x="234" y="28"/>
                </a:moveTo>
                <a:cubicBezTo>
                  <a:pt x="233" y="29"/>
                  <a:pt x="232" y="29"/>
                  <a:pt x="232" y="29"/>
                </a:cubicBezTo>
                <a:cubicBezTo>
                  <a:pt x="233" y="29"/>
                  <a:pt x="234" y="29"/>
                  <a:pt x="234" y="28"/>
                </a:cubicBezTo>
                <a:close/>
                <a:moveTo>
                  <a:pt x="109" y="53"/>
                </a:moveTo>
                <a:cubicBezTo>
                  <a:pt x="103" y="58"/>
                  <a:pt x="96" y="64"/>
                  <a:pt x="90" y="69"/>
                </a:cubicBezTo>
                <a:cubicBezTo>
                  <a:pt x="88" y="69"/>
                  <a:pt x="79" y="75"/>
                  <a:pt x="85" y="70"/>
                </a:cubicBezTo>
                <a:cubicBezTo>
                  <a:pt x="83" y="72"/>
                  <a:pt x="80" y="75"/>
                  <a:pt x="78" y="77"/>
                </a:cubicBezTo>
                <a:cubicBezTo>
                  <a:pt x="78" y="76"/>
                  <a:pt x="78" y="76"/>
                  <a:pt x="78" y="76"/>
                </a:cubicBezTo>
                <a:cubicBezTo>
                  <a:pt x="62" y="87"/>
                  <a:pt x="49" y="101"/>
                  <a:pt x="38" y="116"/>
                </a:cubicBezTo>
                <a:cubicBezTo>
                  <a:pt x="27" y="131"/>
                  <a:pt x="17" y="147"/>
                  <a:pt x="7" y="166"/>
                </a:cubicBezTo>
                <a:cubicBezTo>
                  <a:pt x="7" y="165"/>
                  <a:pt x="7" y="165"/>
                  <a:pt x="7" y="165"/>
                </a:cubicBezTo>
                <a:cubicBezTo>
                  <a:pt x="5" y="173"/>
                  <a:pt x="3" y="182"/>
                  <a:pt x="3" y="190"/>
                </a:cubicBezTo>
                <a:cubicBezTo>
                  <a:pt x="3" y="195"/>
                  <a:pt x="0" y="196"/>
                  <a:pt x="0" y="204"/>
                </a:cubicBezTo>
                <a:cubicBezTo>
                  <a:pt x="1" y="202"/>
                  <a:pt x="1" y="206"/>
                  <a:pt x="2" y="211"/>
                </a:cubicBezTo>
                <a:cubicBezTo>
                  <a:pt x="2" y="213"/>
                  <a:pt x="3" y="216"/>
                  <a:pt x="3" y="218"/>
                </a:cubicBezTo>
                <a:cubicBezTo>
                  <a:pt x="4" y="220"/>
                  <a:pt x="5" y="223"/>
                  <a:pt x="6" y="224"/>
                </a:cubicBezTo>
                <a:cubicBezTo>
                  <a:pt x="7" y="230"/>
                  <a:pt x="4" y="224"/>
                  <a:pt x="3" y="222"/>
                </a:cubicBezTo>
                <a:cubicBezTo>
                  <a:pt x="5" y="229"/>
                  <a:pt x="8" y="235"/>
                  <a:pt x="12" y="240"/>
                </a:cubicBezTo>
                <a:cubicBezTo>
                  <a:pt x="16" y="246"/>
                  <a:pt x="20" y="250"/>
                  <a:pt x="25" y="253"/>
                </a:cubicBezTo>
                <a:cubicBezTo>
                  <a:pt x="34" y="260"/>
                  <a:pt x="45" y="265"/>
                  <a:pt x="57" y="270"/>
                </a:cubicBezTo>
                <a:cubicBezTo>
                  <a:pt x="45" y="264"/>
                  <a:pt x="40" y="260"/>
                  <a:pt x="35" y="257"/>
                </a:cubicBezTo>
                <a:cubicBezTo>
                  <a:pt x="31" y="254"/>
                  <a:pt x="27" y="252"/>
                  <a:pt x="20" y="244"/>
                </a:cubicBezTo>
                <a:cubicBezTo>
                  <a:pt x="29" y="252"/>
                  <a:pt x="34" y="255"/>
                  <a:pt x="39" y="258"/>
                </a:cubicBezTo>
                <a:cubicBezTo>
                  <a:pt x="45" y="262"/>
                  <a:pt x="50" y="265"/>
                  <a:pt x="60" y="268"/>
                </a:cubicBezTo>
                <a:cubicBezTo>
                  <a:pt x="57" y="267"/>
                  <a:pt x="54" y="267"/>
                  <a:pt x="51" y="265"/>
                </a:cubicBezTo>
                <a:cubicBezTo>
                  <a:pt x="55" y="269"/>
                  <a:pt x="63" y="272"/>
                  <a:pt x="71" y="273"/>
                </a:cubicBezTo>
                <a:cubicBezTo>
                  <a:pt x="78" y="275"/>
                  <a:pt x="84" y="276"/>
                  <a:pt x="85" y="278"/>
                </a:cubicBezTo>
                <a:cubicBezTo>
                  <a:pt x="98" y="280"/>
                  <a:pt x="109" y="278"/>
                  <a:pt x="124" y="280"/>
                </a:cubicBezTo>
                <a:cubicBezTo>
                  <a:pt x="117" y="283"/>
                  <a:pt x="117" y="283"/>
                  <a:pt x="117" y="283"/>
                </a:cubicBezTo>
                <a:cubicBezTo>
                  <a:pt x="121" y="283"/>
                  <a:pt x="126" y="284"/>
                  <a:pt x="130" y="284"/>
                </a:cubicBezTo>
                <a:cubicBezTo>
                  <a:pt x="131" y="282"/>
                  <a:pt x="131" y="282"/>
                  <a:pt x="131" y="282"/>
                </a:cubicBezTo>
                <a:cubicBezTo>
                  <a:pt x="135" y="282"/>
                  <a:pt x="137" y="283"/>
                  <a:pt x="138" y="283"/>
                </a:cubicBezTo>
                <a:cubicBezTo>
                  <a:pt x="147" y="282"/>
                  <a:pt x="160" y="284"/>
                  <a:pt x="173" y="283"/>
                </a:cubicBezTo>
                <a:cubicBezTo>
                  <a:pt x="175" y="284"/>
                  <a:pt x="175" y="284"/>
                  <a:pt x="175" y="284"/>
                </a:cubicBezTo>
                <a:cubicBezTo>
                  <a:pt x="176" y="283"/>
                  <a:pt x="177" y="283"/>
                  <a:pt x="177" y="283"/>
                </a:cubicBezTo>
                <a:cubicBezTo>
                  <a:pt x="180" y="285"/>
                  <a:pt x="190" y="284"/>
                  <a:pt x="191" y="286"/>
                </a:cubicBezTo>
                <a:cubicBezTo>
                  <a:pt x="187" y="286"/>
                  <a:pt x="177" y="287"/>
                  <a:pt x="178" y="286"/>
                </a:cubicBezTo>
                <a:cubicBezTo>
                  <a:pt x="167" y="288"/>
                  <a:pt x="191" y="287"/>
                  <a:pt x="198" y="287"/>
                </a:cubicBezTo>
                <a:cubicBezTo>
                  <a:pt x="190" y="286"/>
                  <a:pt x="200" y="286"/>
                  <a:pt x="204" y="285"/>
                </a:cubicBezTo>
                <a:cubicBezTo>
                  <a:pt x="205" y="286"/>
                  <a:pt x="203" y="286"/>
                  <a:pt x="203" y="286"/>
                </a:cubicBezTo>
                <a:cubicBezTo>
                  <a:pt x="216" y="287"/>
                  <a:pt x="220" y="281"/>
                  <a:pt x="229" y="284"/>
                </a:cubicBezTo>
                <a:cubicBezTo>
                  <a:pt x="231" y="282"/>
                  <a:pt x="231" y="282"/>
                  <a:pt x="231" y="282"/>
                </a:cubicBezTo>
                <a:cubicBezTo>
                  <a:pt x="234" y="283"/>
                  <a:pt x="238" y="283"/>
                  <a:pt x="241" y="283"/>
                </a:cubicBezTo>
                <a:cubicBezTo>
                  <a:pt x="242" y="279"/>
                  <a:pt x="255" y="281"/>
                  <a:pt x="257" y="277"/>
                </a:cubicBezTo>
                <a:cubicBezTo>
                  <a:pt x="268" y="275"/>
                  <a:pt x="255" y="279"/>
                  <a:pt x="259" y="278"/>
                </a:cubicBezTo>
                <a:cubicBezTo>
                  <a:pt x="270" y="278"/>
                  <a:pt x="288" y="270"/>
                  <a:pt x="292" y="271"/>
                </a:cubicBezTo>
                <a:cubicBezTo>
                  <a:pt x="301" y="268"/>
                  <a:pt x="311" y="266"/>
                  <a:pt x="319" y="263"/>
                </a:cubicBezTo>
                <a:cubicBezTo>
                  <a:pt x="320" y="265"/>
                  <a:pt x="320" y="265"/>
                  <a:pt x="320" y="265"/>
                </a:cubicBezTo>
                <a:cubicBezTo>
                  <a:pt x="324" y="263"/>
                  <a:pt x="328" y="261"/>
                  <a:pt x="332" y="260"/>
                </a:cubicBezTo>
                <a:cubicBezTo>
                  <a:pt x="332" y="260"/>
                  <a:pt x="331" y="260"/>
                  <a:pt x="331" y="261"/>
                </a:cubicBezTo>
                <a:cubicBezTo>
                  <a:pt x="351" y="253"/>
                  <a:pt x="351" y="253"/>
                  <a:pt x="351" y="253"/>
                </a:cubicBezTo>
                <a:cubicBezTo>
                  <a:pt x="357" y="250"/>
                  <a:pt x="363" y="248"/>
                  <a:pt x="369" y="246"/>
                </a:cubicBezTo>
                <a:cubicBezTo>
                  <a:pt x="368" y="247"/>
                  <a:pt x="369" y="248"/>
                  <a:pt x="362" y="251"/>
                </a:cubicBezTo>
                <a:cubicBezTo>
                  <a:pt x="373" y="248"/>
                  <a:pt x="392" y="238"/>
                  <a:pt x="408" y="228"/>
                </a:cubicBezTo>
                <a:cubicBezTo>
                  <a:pt x="407" y="229"/>
                  <a:pt x="407" y="229"/>
                  <a:pt x="407" y="229"/>
                </a:cubicBezTo>
                <a:cubicBezTo>
                  <a:pt x="410" y="227"/>
                  <a:pt x="413" y="225"/>
                  <a:pt x="415" y="222"/>
                </a:cubicBezTo>
                <a:cubicBezTo>
                  <a:pt x="414" y="224"/>
                  <a:pt x="415" y="223"/>
                  <a:pt x="416" y="224"/>
                </a:cubicBezTo>
                <a:cubicBezTo>
                  <a:pt x="423" y="219"/>
                  <a:pt x="431" y="211"/>
                  <a:pt x="437" y="204"/>
                </a:cubicBezTo>
                <a:cubicBezTo>
                  <a:pt x="443" y="196"/>
                  <a:pt x="446" y="189"/>
                  <a:pt x="447" y="183"/>
                </a:cubicBezTo>
                <a:cubicBezTo>
                  <a:pt x="445" y="188"/>
                  <a:pt x="453" y="176"/>
                  <a:pt x="449" y="187"/>
                </a:cubicBezTo>
                <a:cubicBezTo>
                  <a:pt x="453" y="178"/>
                  <a:pt x="456" y="167"/>
                  <a:pt x="457" y="155"/>
                </a:cubicBezTo>
                <a:cubicBezTo>
                  <a:pt x="458" y="144"/>
                  <a:pt x="456" y="132"/>
                  <a:pt x="452" y="122"/>
                </a:cubicBezTo>
                <a:cubicBezTo>
                  <a:pt x="452" y="123"/>
                  <a:pt x="452" y="123"/>
                  <a:pt x="452" y="123"/>
                </a:cubicBezTo>
                <a:cubicBezTo>
                  <a:pt x="450" y="120"/>
                  <a:pt x="449" y="117"/>
                  <a:pt x="447" y="115"/>
                </a:cubicBezTo>
                <a:cubicBezTo>
                  <a:pt x="447" y="114"/>
                  <a:pt x="447" y="114"/>
                  <a:pt x="447" y="114"/>
                </a:cubicBezTo>
                <a:cubicBezTo>
                  <a:pt x="448" y="116"/>
                  <a:pt x="449" y="118"/>
                  <a:pt x="450" y="120"/>
                </a:cubicBezTo>
                <a:cubicBezTo>
                  <a:pt x="447" y="112"/>
                  <a:pt x="443" y="105"/>
                  <a:pt x="438" y="100"/>
                </a:cubicBezTo>
                <a:cubicBezTo>
                  <a:pt x="438" y="99"/>
                  <a:pt x="438" y="96"/>
                  <a:pt x="436" y="92"/>
                </a:cubicBezTo>
                <a:cubicBezTo>
                  <a:pt x="435" y="93"/>
                  <a:pt x="432" y="88"/>
                  <a:pt x="427" y="82"/>
                </a:cubicBezTo>
                <a:cubicBezTo>
                  <a:pt x="423" y="76"/>
                  <a:pt x="417" y="70"/>
                  <a:pt x="413" y="67"/>
                </a:cubicBezTo>
                <a:cubicBezTo>
                  <a:pt x="412" y="66"/>
                  <a:pt x="416" y="70"/>
                  <a:pt x="414" y="67"/>
                </a:cubicBezTo>
                <a:cubicBezTo>
                  <a:pt x="405" y="59"/>
                  <a:pt x="392" y="49"/>
                  <a:pt x="378" y="41"/>
                </a:cubicBezTo>
                <a:cubicBezTo>
                  <a:pt x="364" y="33"/>
                  <a:pt x="349" y="26"/>
                  <a:pt x="336" y="20"/>
                </a:cubicBezTo>
                <a:cubicBezTo>
                  <a:pt x="334" y="21"/>
                  <a:pt x="327" y="19"/>
                  <a:pt x="319" y="17"/>
                </a:cubicBezTo>
                <a:cubicBezTo>
                  <a:pt x="311" y="15"/>
                  <a:pt x="301" y="13"/>
                  <a:pt x="293" y="12"/>
                </a:cubicBezTo>
                <a:cubicBezTo>
                  <a:pt x="290" y="9"/>
                  <a:pt x="302" y="13"/>
                  <a:pt x="307" y="12"/>
                </a:cubicBezTo>
                <a:cubicBezTo>
                  <a:pt x="298" y="11"/>
                  <a:pt x="306" y="9"/>
                  <a:pt x="290" y="7"/>
                </a:cubicBezTo>
                <a:cubicBezTo>
                  <a:pt x="291" y="7"/>
                  <a:pt x="290" y="6"/>
                  <a:pt x="293" y="7"/>
                </a:cubicBezTo>
                <a:cubicBezTo>
                  <a:pt x="285" y="5"/>
                  <a:pt x="295" y="10"/>
                  <a:pt x="281" y="7"/>
                </a:cubicBezTo>
                <a:cubicBezTo>
                  <a:pt x="281" y="5"/>
                  <a:pt x="281" y="5"/>
                  <a:pt x="281" y="5"/>
                </a:cubicBezTo>
                <a:cubicBezTo>
                  <a:pt x="273" y="6"/>
                  <a:pt x="273" y="6"/>
                  <a:pt x="273" y="6"/>
                </a:cubicBezTo>
                <a:cubicBezTo>
                  <a:pt x="245" y="1"/>
                  <a:pt x="221" y="1"/>
                  <a:pt x="197" y="0"/>
                </a:cubicBezTo>
                <a:cubicBezTo>
                  <a:pt x="195" y="0"/>
                  <a:pt x="196" y="1"/>
                  <a:pt x="199" y="2"/>
                </a:cubicBezTo>
                <a:cubicBezTo>
                  <a:pt x="188" y="2"/>
                  <a:pt x="175" y="5"/>
                  <a:pt x="163" y="5"/>
                </a:cubicBezTo>
                <a:cubicBezTo>
                  <a:pt x="166" y="4"/>
                  <a:pt x="166" y="4"/>
                  <a:pt x="166" y="4"/>
                </a:cubicBezTo>
                <a:cubicBezTo>
                  <a:pt x="156" y="5"/>
                  <a:pt x="151" y="6"/>
                  <a:pt x="145" y="7"/>
                </a:cubicBezTo>
                <a:cubicBezTo>
                  <a:pt x="136" y="10"/>
                  <a:pt x="136" y="10"/>
                  <a:pt x="136" y="10"/>
                </a:cubicBezTo>
                <a:cubicBezTo>
                  <a:pt x="130" y="12"/>
                  <a:pt x="130" y="12"/>
                  <a:pt x="130" y="12"/>
                </a:cubicBezTo>
                <a:cubicBezTo>
                  <a:pt x="127" y="13"/>
                  <a:pt x="127" y="13"/>
                  <a:pt x="127" y="13"/>
                </a:cubicBezTo>
                <a:cubicBezTo>
                  <a:pt x="127" y="13"/>
                  <a:pt x="127" y="13"/>
                  <a:pt x="126" y="13"/>
                </a:cubicBezTo>
                <a:cubicBezTo>
                  <a:pt x="127" y="13"/>
                  <a:pt x="127" y="13"/>
                  <a:pt x="127" y="13"/>
                </a:cubicBezTo>
                <a:cubicBezTo>
                  <a:pt x="127" y="13"/>
                  <a:pt x="127" y="13"/>
                  <a:pt x="127" y="13"/>
                </a:cubicBezTo>
                <a:cubicBezTo>
                  <a:pt x="127" y="13"/>
                  <a:pt x="127" y="13"/>
                  <a:pt x="127" y="13"/>
                </a:cubicBezTo>
                <a:cubicBezTo>
                  <a:pt x="128" y="13"/>
                  <a:pt x="128" y="13"/>
                  <a:pt x="128" y="13"/>
                </a:cubicBezTo>
                <a:cubicBezTo>
                  <a:pt x="130" y="12"/>
                  <a:pt x="132" y="12"/>
                  <a:pt x="133" y="11"/>
                </a:cubicBezTo>
                <a:cubicBezTo>
                  <a:pt x="137" y="10"/>
                  <a:pt x="141" y="10"/>
                  <a:pt x="141" y="11"/>
                </a:cubicBezTo>
                <a:cubicBezTo>
                  <a:pt x="140" y="12"/>
                  <a:pt x="137" y="13"/>
                  <a:pt x="133" y="13"/>
                </a:cubicBezTo>
                <a:cubicBezTo>
                  <a:pt x="131" y="14"/>
                  <a:pt x="130" y="14"/>
                  <a:pt x="128" y="14"/>
                </a:cubicBezTo>
                <a:cubicBezTo>
                  <a:pt x="127" y="14"/>
                  <a:pt x="127" y="14"/>
                  <a:pt x="127" y="14"/>
                </a:cubicBezTo>
                <a:cubicBezTo>
                  <a:pt x="127" y="14"/>
                  <a:pt x="127" y="14"/>
                  <a:pt x="127" y="14"/>
                </a:cubicBezTo>
                <a:cubicBezTo>
                  <a:pt x="127" y="14"/>
                  <a:pt x="127" y="14"/>
                  <a:pt x="127" y="14"/>
                </a:cubicBezTo>
                <a:cubicBezTo>
                  <a:pt x="127" y="14"/>
                  <a:pt x="127" y="14"/>
                  <a:pt x="127" y="14"/>
                </a:cubicBezTo>
                <a:cubicBezTo>
                  <a:pt x="127" y="16"/>
                  <a:pt x="127" y="16"/>
                  <a:pt x="127" y="16"/>
                </a:cubicBezTo>
                <a:cubicBezTo>
                  <a:pt x="127" y="16"/>
                  <a:pt x="127" y="16"/>
                  <a:pt x="127" y="15"/>
                </a:cubicBezTo>
                <a:cubicBezTo>
                  <a:pt x="128" y="15"/>
                  <a:pt x="128" y="15"/>
                  <a:pt x="129" y="15"/>
                </a:cubicBezTo>
                <a:cubicBezTo>
                  <a:pt x="130" y="14"/>
                  <a:pt x="132" y="14"/>
                  <a:pt x="134" y="13"/>
                </a:cubicBezTo>
                <a:cubicBezTo>
                  <a:pt x="144" y="11"/>
                  <a:pt x="144" y="11"/>
                  <a:pt x="144" y="11"/>
                </a:cubicBezTo>
                <a:cubicBezTo>
                  <a:pt x="142" y="11"/>
                  <a:pt x="142" y="12"/>
                  <a:pt x="141" y="12"/>
                </a:cubicBezTo>
                <a:cubicBezTo>
                  <a:pt x="147" y="11"/>
                  <a:pt x="155" y="10"/>
                  <a:pt x="163" y="8"/>
                </a:cubicBezTo>
                <a:cubicBezTo>
                  <a:pt x="159" y="8"/>
                  <a:pt x="155" y="9"/>
                  <a:pt x="151" y="9"/>
                </a:cubicBezTo>
                <a:cubicBezTo>
                  <a:pt x="156" y="7"/>
                  <a:pt x="171" y="7"/>
                  <a:pt x="176" y="6"/>
                </a:cubicBezTo>
                <a:cubicBezTo>
                  <a:pt x="176" y="8"/>
                  <a:pt x="169" y="8"/>
                  <a:pt x="176" y="9"/>
                </a:cubicBezTo>
                <a:cubicBezTo>
                  <a:pt x="186" y="9"/>
                  <a:pt x="189" y="8"/>
                  <a:pt x="192" y="7"/>
                </a:cubicBezTo>
                <a:cubicBezTo>
                  <a:pt x="194" y="6"/>
                  <a:pt x="197" y="5"/>
                  <a:pt x="207" y="4"/>
                </a:cubicBezTo>
                <a:cubicBezTo>
                  <a:pt x="203" y="3"/>
                  <a:pt x="203" y="3"/>
                  <a:pt x="203" y="3"/>
                </a:cubicBezTo>
                <a:cubicBezTo>
                  <a:pt x="209" y="3"/>
                  <a:pt x="214" y="1"/>
                  <a:pt x="223" y="2"/>
                </a:cubicBezTo>
                <a:cubicBezTo>
                  <a:pt x="223" y="4"/>
                  <a:pt x="216" y="4"/>
                  <a:pt x="213" y="4"/>
                </a:cubicBezTo>
                <a:cubicBezTo>
                  <a:pt x="214" y="5"/>
                  <a:pt x="224" y="2"/>
                  <a:pt x="230" y="4"/>
                </a:cubicBezTo>
                <a:cubicBezTo>
                  <a:pt x="225" y="5"/>
                  <a:pt x="210" y="6"/>
                  <a:pt x="200" y="6"/>
                </a:cubicBezTo>
                <a:cubicBezTo>
                  <a:pt x="201" y="7"/>
                  <a:pt x="201" y="7"/>
                  <a:pt x="200" y="8"/>
                </a:cubicBezTo>
                <a:cubicBezTo>
                  <a:pt x="229" y="6"/>
                  <a:pt x="262" y="6"/>
                  <a:pt x="291" y="13"/>
                </a:cubicBezTo>
                <a:cubicBezTo>
                  <a:pt x="275" y="13"/>
                  <a:pt x="297" y="15"/>
                  <a:pt x="293" y="17"/>
                </a:cubicBezTo>
                <a:cubicBezTo>
                  <a:pt x="296" y="15"/>
                  <a:pt x="304" y="19"/>
                  <a:pt x="312" y="21"/>
                </a:cubicBezTo>
                <a:cubicBezTo>
                  <a:pt x="315" y="24"/>
                  <a:pt x="296" y="18"/>
                  <a:pt x="302" y="21"/>
                </a:cubicBezTo>
                <a:cubicBezTo>
                  <a:pt x="317" y="24"/>
                  <a:pt x="338" y="28"/>
                  <a:pt x="356" y="38"/>
                </a:cubicBezTo>
                <a:cubicBezTo>
                  <a:pt x="355" y="38"/>
                  <a:pt x="350" y="36"/>
                  <a:pt x="349" y="36"/>
                </a:cubicBezTo>
                <a:cubicBezTo>
                  <a:pt x="356" y="38"/>
                  <a:pt x="363" y="41"/>
                  <a:pt x="370" y="44"/>
                </a:cubicBezTo>
                <a:cubicBezTo>
                  <a:pt x="376" y="47"/>
                  <a:pt x="382" y="50"/>
                  <a:pt x="385" y="54"/>
                </a:cubicBezTo>
                <a:cubicBezTo>
                  <a:pt x="379" y="51"/>
                  <a:pt x="372" y="48"/>
                  <a:pt x="366" y="46"/>
                </a:cubicBezTo>
                <a:cubicBezTo>
                  <a:pt x="367" y="47"/>
                  <a:pt x="369" y="48"/>
                  <a:pt x="372" y="50"/>
                </a:cubicBezTo>
                <a:cubicBezTo>
                  <a:pt x="370" y="50"/>
                  <a:pt x="368" y="50"/>
                  <a:pt x="367" y="49"/>
                </a:cubicBezTo>
                <a:cubicBezTo>
                  <a:pt x="380" y="58"/>
                  <a:pt x="379" y="53"/>
                  <a:pt x="387" y="57"/>
                </a:cubicBezTo>
                <a:cubicBezTo>
                  <a:pt x="389" y="59"/>
                  <a:pt x="392" y="62"/>
                  <a:pt x="394" y="64"/>
                </a:cubicBezTo>
                <a:cubicBezTo>
                  <a:pt x="407" y="76"/>
                  <a:pt x="419" y="88"/>
                  <a:pt x="428" y="95"/>
                </a:cubicBezTo>
                <a:cubicBezTo>
                  <a:pt x="431" y="98"/>
                  <a:pt x="438" y="109"/>
                  <a:pt x="433" y="106"/>
                </a:cubicBezTo>
                <a:cubicBezTo>
                  <a:pt x="430" y="103"/>
                  <a:pt x="427" y="101"/>
                  <a:pt x="424" y="98"/>
                </a:cubicBezTo>
                <a:cubicBezTo>
                  <a:pt x="421" y="95"/>
                  <a:pt x="417" y="91"/>
                  <a:pt x="411" y="84"/>
                </a:cubicBezTo>
                <a:cubicBezTo>
                  <a:pt x="410" y="81"/>
                  <a:pt x="421" y="93"/>
                  <a:pt x="418" y="89"/>
                </a:cubicBezTo>
                <a:cubicBezTo>
                  <a:pt x="413" y="84"/>
                  <a:pt x="404" y="73"/>
                  <a:pt x="398" y="71"/>
                </a:cubicBezTo>
                <a:cubicBezTo>
                  <a:pt x="403" y="75"/>
                  <a:pt x="408" y="79"/>
                  <a:pt x="412" y="84"/>
                </a:cubicBezTo>
                <a:cubicBezTo>
                  <a:pt x="410" y="85"/>
                  <a:pt x="407" y="78"/>
                  <a:pt x="403" y="77"/>
                </a:cubicBezTo>
                <a:cubicBezTo>
                  <a:pt x="406" y="82"/>
                  <a:pt x="415" y="88"/>
                  <a:pt x="419" y="95"/>
                </a:cubicBezTo>
                <a:cubicBezTo>
                  <a:pt x="418" y="94"/>
                  <a:pt x="418" y="94"/>
                  <a:pt x="418" y="94"/>
                </a:cubicBezTo>
                <a:cubicBezTo>
                  <a:pt x="423" y="99"/>
                  <a:pt x="425" y="102"/>
                  <a:pt x="427" y="104"/>
                </a:cubicBezTo>
                <a:cubicBezTo>
                  <a:pt x="428" y="107"/>
                  <a:pt x="430" y="110"/>
                  <a:pt x="434" y="116"/>
                </a:cubicBezTo>
                <a:cubicBezTo>
                  <a:pt x="437" y="115"/>
                  <a:pt x="434" y="110"/>
                  <a:pt x="430" y="104"/>
                </a:cubicBezTo>
                <a:cubicBezTo>
                  <a:pt x="437" y="114"/>
                  <a:pt x="445" y="127"/>
                  <a:pt x="448" y="141"/>
                </a:cubicBezTo>
                <a:cubicBezTo>
                  <a:pt x="449" y="148"/>
                  <a:pt x="449" y="156"/>
                  <a:pt x="447" y="163"/>
                </a:cubicBezTo>
                <a:cubicBezTo>
                  <a:pt x="445" y="169"/>
                  <a:pt x="442" y="176"/>
                  <a:pt x="439" y="180"/>
                </a:cubicBezTo>
                <a:cubicBezTo>
                  <a:pt x="440" y="176"/>
                  <a:pt x="441" y="171"/>
                  <a:pt x="442" y="166"/>
                </a:cubicBezTo>
                <a:cubicBezTo>
                  <a:pt x="441" y="171"/>
                  <a:pt x="439" y="176"/>
                  <a:pt x="436" y="181"/>
                </a:cubicBezTo>
                <a:cubicBezTo>
                  <a:pt x="434" y="185"/>
                  <a:pt x="432" y="188"/>
                  <a:pt x="431" y="187"/>
                </a:cubicBezTo>
                <a:cubicBezTo>
                  <a:pt x="434" y="183"/>
                  <a:pt x="434" y="181"/>
                  <a:pt x="434" y="180"/>
                </a:cubicBezTo>
                <a:cubicBezTo>
                  <a:pt x="434" y="180"/>
                  <a:pt x="434" y="179"/>
                  <a:pt x="435" y="177"/>
                </a:cubicBezTo>
                <a:cubicBezTo>
                  <a:pt x="435" y="176"/>
                  <a:pt x="435" y="176"/>
                  <a:pt x="435" y="176"/>
                </a:cubicBezTo>
                <a:cubicBezTo>
                  <a:pt x="436" y="175"/>
                  <a:pt x="437" y="172"/>
                  <a:pt x="436" y="174"/>
                </a:cubicBezTo>
                <a:cubicBezTo>
                  <a:pt x="434" y="181"/>
                  <a:pt x="428" y="192"/>
                  <a:pt x="423" y="199"/>
                </a:cubicBezTo>
                <a:cubicBezTo>
                  <a:pt x="425" y="195"/>
                  <a:pt x="419" y="201"/>
                  <a:pt x="417" y="201"/>
                </a:cubicBezTo>
                <a:cubicBezTo>
                  <a:pt x="412" y="207"/>
                  <a:pt x="418" y="202"/>
                  <a:pt x="419" y="202"/>
                </a:cubicBezTo>
                <a:cubicBezTo>
                  <a:pt x="416" y="206"/>
                  <a:pt x="412" y="212"/>
                  <a:pt x="408" y="213"/>
                </a:cubicBezTo>
                <a:cubicBezTo>
                  <a:pt x="405" y="214"/>
                  <a:pt x="406" y="212"/>
                  <a:pt x="408" y="210"/>
                </a:cubicBezTo>
                <a:cubicBezTo>
                  <a:pt x="411" y="208"/>
                  <a:pt x="413" y="205"/>
                  <a:pt x="414" y="204"/>
                </a:cubicBezTo>
                <a:cubicBezTo>
                  <a:pt x="408" y="210"/>
                  <a:pt x="402" y="216"/>
                  <a:pt x="395" y="221"/>
                </a:cubicBezTo>
                <a:cubicBezTo>
                  <a:pt x="395" y="220"/>
                  <a:pt x="395" y="220"/>
                  <a:pt x="395" y="220"/>
                </a:cubicBezTo>
                <a:cubicBezTo>
                  <a:pt x="393" y="221"/>
                  <a:pt x="390" y="224"/>
                  <a:pt x="388" y="224"/>
                </a:cubicBezTo>
                <a:cubicBezTo>
                  <a:pt x="385" y="224"/>
                  <a:pt x="390" y="222"/>
                  <a:pt x="394" y="220"/>
                </a:cubicBezTo>
                <a:cubicBezTo>
                  <a:pt x="381" y="225"/>
                  <a:pt x="374" y="233"/>
                  <a:pt x="361" y="234"/>
                </a:cubicBezTo>
                <a:cubicBezTo>
                  <a:pt x="355" y="238"/>
                  <a:pt x="355" y="238"/>
                  <a:pt x="355" y="238"/>
                </a:cubicBezTo>
                <a:cubicBezTo>
                  <a:pt x="354" y="238"/>
                  <a:pt x="352" y="238"/>
                  <a:pt x="354" y="238"/>
                </a:cubicBezTo>
                <a:cubicBezTo>
                  <a:pt x="347" y="241"/>
                  <a:pt x="347" y="241"/>
                  <a:pt x="347" y="241"/>
                </a:cubicBezTo>
                <a:cubicBezTo>
                  <a:pt x="334" y="247"/>
                  <a:pt x="343" y="240"/>
                  <a:pt x="338" y="241"/>
                </a:cubicBezTo>
                <a:cubicBezTo>
                  <a:pt x="339" y="241"/>
                  <a:pt x="339" y="241"/>
                  <a:pt x="339" y="241"/>
                </a:cubicBezTo>
                <a:cubicBezTo>
                  <a:pt x="335" y="242"/>
                  <a:pt x="331" y="242"/>
                  <a:pt x="334" y="241"/>
                </a:cubicBezTo>
                <a:cubicBezTo>
                  <a:pt x="330" y="243"/>
                  <a:pt x="325" y="245"/>
                  <a:pt x="321" y="247"/>
                </a:cubicBezTo>
                <a:cubicBezTo>
                  <a:pt x="321" y="247"/>
                  <a:pt x="321" y="247"/>
                  <a:pt x="321" y="247"/>
                </a:cubicBezTo>
                <a:cubicBezTo>
                  <a:pt x="318" y="249"/>
                  <a:pt x="312" y="251"/>
                  <a:pt x="306" y="254"/>
                </a:cubicBezTo>
                <a:cubicBezTo>
                  <a:pt x="301" y="256"/>
                  <a:pt x="296" y="258"/>
                  <a:pt x="296" y="260"/>
                </a:cubicBezTo>
                <a:cubicBezTo>
                  <a:pt x="292" y="261"/>
                  <a:pt x="289" y="261"/>
                  <a:pt x="291" y="260"/>
                </a:cubicBezTo>
                <a:cubicBezTo>
                  <a:pt x="280" y="262"/>
                  <a:pt x="293" y="257"/>
                  <a:pt x="275" y="261"/>
                </a:cubicBezTo>
                <a:cubicBezTo>
                  <a:pt x="275" y="260"/>
                  <a:pt x="277" y="260"/>
                  <a:pt x="280" y="259"/>
                </a:cubicBezTo>
                <a:cubicBezTo>
                  <a:pt x="275" y="260"/>
                  <a:pt x="274" y="260"/>
                  <a:pt x="273" y="261"/>
                </a:cubicBezTo>
                <a:cubicBezTo>
                  <a:pt x="273" y="261"/>
                  <a:pt x="272" y="260"/>
                  <a:pt x="271" y="260"/>
                </a:cubicBezTo>
                <a:cubicBezTo>
                  <a:pt x="271" y="261"/>
                  <a:pt x="264" y="262"/>
                  <a:pt x="260" y="263"/>
                </a:cubicBezTo>
                <a:cubicBezTo>
                  <a:pt x="266" y="259"/>
                  <a:pt x="266" y="259"/>
                  <a:pt x="266" y="259"/>
                </a:cubicBezTo>
                <a:cubicBezTo>
                  <a:pt x="262" y="261"/>
                  <a:pt x="260" y="262"/>
                  <a:pt x="252" y="262"/>
                </a:cubicBezTo>
                <a:cubicBezTo>
                  <a:pt x="257" y="260"/>
                  <a:pt x="257" y="260"/>
                  <a:pt x="257" y="260"/>
                </a:cubicBezTo>
                <a:cubicBezTo>
                  <a:pt x="245" y="262"/>
                  <a:pt x="256" y="264"/>
                  <a:pt x="242" y="264"/>
                </a:cubicBezTo>
                <a:cubicBezTo>
                  <a:pt x="246" y="264"/>
                  <a:pt x="251" y="264"/>
                  <a:pt x="255" y="264"/>
                </a:cubicBezTo>
                <a:cubicBezTo>
                  <a:pt x="240" y="266"/>
                  <a:pt x="245" y="268"/>
                  <a:pt x="239" y="271"/>
                </a:cubicBezTo>
                <a:cubicBezTo>
                  <a:pt x="223" y="275"/>
                  <a:pt x="203" y="271"/>
                  <a:pt x="190" y="276"/>
                </a:cubicBezTo>
                <a:cubicBezTo>
                  <a:pt x="188" y="274"/>
                  <a:pt x="190" y="274"/>
                  <a:pt x="186" y="272"/>
                </a:cubicBezTo>
                <a:cubicBezTo>
                  <a:pt x="196" y="272"/>
                  <a:pt x="201" y="271"/>
                  <a:pt x="206" y="269"/>
                </a:cubicBezTo>
                <a:cubicBezTo>
                  <a:pt x="225" y="266"/>
                  <a:pt x="211" y="274"/>
                  <a:pt x="233" y="269"/>
                </a:cubicBezTo>
                <a:cubicBezTo>
                  <a:pt x="231" y="268"/>
                  <a:pt x="225" y="268"/>
                  <a:pt x="219" y="269"/>
                </a:cubicBezTo>
                <a:cubicBezTo>
                  <a:pt x="218" y="268"/>
                  <a:pt x="225" y="266"/>
                  <a:pt x="230" y="265"/>
                </a:cubicBezTo>
                <a:cubicBezTo>
                  <a:pt x="218" y="267"/>
                  <a:pt x="200" y="266"/>
                  <a:pt x="192" y="266"/>
                </a:cubicBezTo>
                <a:cubicBezTo>
                  <a:pt x="189" y="267"/>
                  <a:pt x="179" y="268"/>
                  <a:pt x="175" y="267"/>
                </a:cubicBezTo>
                <a:cubicBezTo>
                  <a:pt x="175" y="269"/>
                  <a:pt x="156" y="269"/>
                  <a:pt x="162" y="271"/>
                </a:cubicBezTo>
                <a:cubicBezTo>
                  <a:pt x="148" y="271"/>
                  <a:pt x="153" y="268"/>
                  <a:pt x="140" y="270"/>
                </a:cubicBezTo>
                <a:cubicBezTo>
                  <a:pt x="145" y="268"/>
                  <a:pt x="132" y="267"/>
                  <a:pt x="138" y="266"/>
                </a:cubicBezTo>
                <a:cubicBezTo>
                  <a:pt x="142" y="268"/>
                  <a:pt x="156" y="266"/>
                  <a:pt x="163" y="265"/>
                </a:cubicBezTo>
                <a:cubicBezTo>
                  <a:pt x="157" y="264"/>
                  <a:pt x="150" y="264"/>
                  <a:pt x="144" y="263"/>
                </a:cubicBezTo>
                <a:cubicBezTo>
                  <a:pt x="149" y="264"/>
                  <a:pt x="142" y="265"/>
                  <a:pt x="139" y="265"/>
                </a:cubicBezTo>
                <a:cubicBezTo>
                  <a:pt x="137" y="263"/>
                  <a:pt x="137" y="263"/>
                  <a:pt x="137" y="263"/>
                </a:cubicBezTo>
                <a:cubicBezTo>
                  <a:pt x="135" y="265"/>
                  <a:pt x="127" y="263"/>
                  <a:pt x="118" y="261"/>
                </a:cubicBezTo>
                <a:cubicBezTo>
                  <a:pt x="109" y="260"/>
                  <a:pt x="99" y="257"/>
                  <a:pt x="94" y="259"/>
                </a:cubicBezTo>
                <a:cubicBezTo>
                  <a:pt x="100" y="260"/>
                  <a:pt x="105" y="262"/>
                  <a:pt x="108" y="260"/>
                </a:cubicBezTo>
                <a:cubicBezTo>
                  <a:pt x="119" y="263"/>
                  <a:pt x="105" y="263"/>
                  <a:pt x="110" y="265"/>
                </a:cubicBezTo>
                <a:cubicBezTo>
                  <a:pt x="101" y="265"/>
                  <a:pt x="90" y="263"/>
                  <a:pt x="80" y="260"/>
                </a:cubicBezTo>
                <a:cubicBezTo>
                  <a:pt x="69" y="257"/>
                  <a:pt x="58" y="254"/>
                  <a:pt x="49" y="251"/>
                </a:cubicBezTo>
                <a:cubicBezTo>
                  <a:pt x="53" y="251"/>
                  <a:pt x="61" y="255"/>
                  <a:pt x="62" y="253"/>
                </a:cubicBezTo>
                <a:cubicBezTo>
                  <a:pt x="56" y="250"/>
                  <a:pt x="49" y="248"/>
                  <a:pt x="42" y="245"/>
                </a:cubicBezTo>
                <a:cubicBezTo>
                  <a:pt x="34" y="241"/>
                  <a:pt x="27" y="237"/>
                  <a:pt x="22" y="231"/>
                </a:cubicBezTo>
                <a:cubicBezTo>
                  <a:pt x="23" y="231"/>
                  <a:pt x="24" y="231"/>
                  <a:pt x="25" y="232"/>
                </a:cubicBezTo>
                <a:cubicBezTo>
                  <a:pt x="21" y="227"/>
                  <a:pt x="20" y="226"/>
                  <a:pt x="20" y="224"/>
                </a:cubicBezTo>
                <a:cubicBezTo>
                  <a:pt x="20" y="223"/>
                  <a:pt x="19" y="221"/>
                  <a:pt x="17" y="215"/>
                </a:cubicBezTo>
                <a:cubicBezTo>
                  <a:pt x="17" y="215"/>
                  <a:pt x="17" y="217"/>
                  <a:pt x="16" y="214"/>
                </a:cubicBezTo>
                <a:cubicBezTo>
                  <a:pt x="15" y="208"/>
                  <a:pt x="15" y="208"/>
                  <a:pt x="16" y="208"/>
                </a:cubicBezTo>
                <a:cubicBezTo>
                  <a:pt x="16" y="208"/>
                  <a:pt x="17" y="209"/>
                  <a:pt x="17" y="205"/>
                </a:cubicBezTo>
                <a:cubicBezTo>
                  <a:pt x="15" y="198"/>
                  <a:pt x="16" y="196"/>
                  <a:pt x="17" y="194"/>
                </a:cubicBezTo>
                <a:cubicBezTo>
                  <a:pt x="18" y="192"/>
                  <a:pt x="18" y="189"/>
                  <a:pt x="20" y="180"/>
                </a:cubicBezTo>
                <a:cubicBezTo>
                  <a:pt x="20" y="182"/>
                  <a:pt x="20" y="182"/>
                  <a:pt x="20" y="182"/>
                </a:cubicBezTo>
                <a:cubicBezTo>
                  <a:pt x="21" y="175"/>
                  <a:pt x="24" y="167"/>
                  <a:pt x="29" y="160"/>
                </a:cubicBezTo>
                <a:cubicBezTo>
                  <a:pt x="33" y="153"/>
                  <a:pt x="39" y="146"/>
                  <a:pt x="43" y="140"/>
                </a:cubicBezTo>
                <a:cubicBezTo>
                  <a:pt x="42" y="140"/>
                  <a:pt x="36" y="150"/>
                  <a:pt x="35" y="148"/>
                </a:cubicBezTo>
                <a:cubicBezTo>
                  <a:pt x="38" y="142"/>
                  <a:pt x="42" y="137"/>
                  <a:pt x="46" y="132"/>
                </a:cubicBezTo>
                <a:cubicBezTo>
                  <a:pt x="47" y="131"/>
                  <a:pt x="53" y="125"/>
                  <a:pt x="50" y="130"/>
                </a:cubicBezTo>
                <a:cubicBezTo>
                  <a:pt x="49" y="132"/>
                  <a:pt x="47" y="134"/>
                  <a:pt x="46" y="135"/>
                </a:cubicBezTo>
                <a:cubicBezTo>
                  <a:pt x="48" y="134"/>
                  <a:pt x="48" y="134"/>
                  <a:pt x="48" y="134"/>
                </a:cubicBezTo>
                <a:cubicBezTo>
                  <a:pt x="59" y="119"/>
                  <a:pt x="45" y="132"/>
                  <a:pt x="43" y="131"/>
                </a:cubicBezTo>
                <a:cubicBezTo>
                  <a:pt x="50" y="124"/>
                  <a:pt x="51" y="120"/>
                  <a:pt x="56" y="115"/>
                </a:cubicBezTo>
                <a:cubicBezTo>
                  <a:pt x="59" y="114"/>
                  <a:pt x="49" y="126"/>
                  <a:pt x="56" y="121"/>
                </a:cubicBezTo>
                <a:cubicBezTo>
                  <a:pt x="58" y="119"/>
                  <a:pt x="62" y="115"/>
                  <a:pt x="67" y="110"/>
                </a:cubicBezTo>
                <a:cubicBezTo>
                  <a:pt x="71" y="105"/>
                  <a:pt x="75" y="100"/>
                  <a:pt x="77" y="97"/>
                </a:cubicBezTo>
                <a:cubicBezTo>
                  <a:pt x="82" y="96"/>
                  <a:pt x="90" y="90"/>
                  <a:pt x="97" y="85"/>
                </a:cubicBezTo>
                <a:cubicBezTo>
                  <a:pt x="104" y="80"/>
                  <a:pt x="110" y="76"/>
                  <a:pt x="111" y="77"/>
                </a:cubicBezTo>
                <a:cubicBezTo>
                  <a:pt x="110" y="77"/>
                  <a:pt x="112" y="74"/>
                  <a:pt x="116" y="72"/>
                </a:cubicBezTo>
                <a:cubicBezTo>
                  <a:pt x="115" y="75"/>
                  <a:pt x="115" y="75"/>
                  <a:pt x="115" y="75"/>
                </a:cubicBezTo>
                <a:cubicBezTo>
                  <a:pt x="127" y="69"/>
                  <a:pt x="124" y="65"/>
                  <a:pt x="132" y="61"/>
                </a:cubicBezTo>
                <a:cubicBezTo>
                  <a:pt x="132" y="62"/>
                  <a:pt x="130" y="64"/>
                  <a:pt x="129" y="65"/>
                </a:cubicBezTo>
                <a:cubicBezTo>
                  <a:pt x="146" y="57"/>
                  <a:pt x="153" y="48"/>
                  <a:pt x="171" y="43"/>
                </a:cubicBezTo>
                <a:cubicBezTo>
                  <a:pt x="171" y="44"/>
                  <a:pt x="170" y="44"/>
                  <a:pt x="168" y="45"/>
                </a:cubicBezTo>
                <a:cubicBezTo>
                  <a:pt x="168" y="46"/>
                  <a:pt x="171" y="44"/>
                  <a:pt x="176" y="41"/>
                </a:cubicBezTo>
                <a:cubicBezTo>
                  <a:pt x="170" y="42"/>
                  <a:pt x="170" y="42"/>
                  <a:pt x="170" y="42"/>
                </a:cubicBezTo>
                <a:cubicBezTo>
                  <a:pt x="177" y="35"/>
                  <a:pt x="195" y="35"/>
                  <a:pt x="209" y="30"/>
                </a:cubicBezTo>
                <a:cubicBezTo>
                  <a:pt x="208" y="31"/>
                  <a:pt x="197" y="35"/>
                  <a:pt x="203" y="34"/>
                </a:cubicBezTo>
                <a:cubicBezTo>
                  <a:pt x="213" y="31"/>
                  <a:pt x="211" y="27"/>
                  <a:pt x="223" y="27"/>
                </a:cubicBezTo>
                <a:cubicBezTo>
                  <a:pt x="218" y="28"/>
                  <a:pt x="220" y="30"/>
                  <a:pt x="215" y="32"/>
                </a:cubicBezTo>
                <a:cubicBezTo>
                  <a:pt x="223" y="30"/>
                  <a:pt x="228" y="30"/>
                  <a:pt x="230" y="28"/>
                </a:cubicBezTo>
                <a:cubicBezTo>
                  <a:pt x="233" y="28"/>
                  <a:pt x="234" y="28"/>
                  <a:pt x="234" y="28"/>
                </a:cubicBezTo>
                <a:cubicBezTo>
                  <a:pt x="238" y="26"/>
                  <a:pt x="246" y="26"/>
                  <a:pt x="251" y="25"/>
                </a:cubicBezTo>
                <a:cubicBezTo>
                  <a:pt x="250" y="26"/>
                  <a:pt x="250" y="26"/>
                  <a:pt x="250" y="26"/>
                </a:cubicBezTo>
                <a:cubicBezTo>
                  <a:pt x="259" y="20"/>
                  <a:pt x="266" y="23"/>
                  <a:pt x="278" y="21"/>
                </a:cubicBezTo>
                <a:cubicBezTo>
                  <a:pt x="277" y="23"/>
                  <a:pt x="277" y="23"/>
                  <a:pt x="277" y="23"/>
                </a:cubicBezTo>
                <a:cubicBezTo>
                  <a:pt x="282" y="21"/>
                  <a:pt x="290" y="19"/>
                  <a:pt x="299" y="20"/>
                </a:cubicBezTo>
                <a:cubicBezTo>
                  <a:pt x="294" y="22"/>
                  <a:pt x="294" y="22"/>
                  <a:pt x="294" y="22"/>
                </a:cubicBezTo>
                <a:cubicBezTo>
                  <a:pt x="302" y="20"/>
                  <a:pt x="315" y="21"/>
                  <a:pt x="321" y="19"/>
                </a:cubicBezTo>
                <a:cubicBezTo>
                  <a:pt x="324" y="19"/>
                  <a:pt x="315" y="22"/>
                  <a:pt x="327" y="21"/>
                </a:cubicBezTo>
                <a:cubicBezTo>
                  <a:pt x="329" y="20"/>
                  <a:pt x="339" y="19"/>
                  <a:pt x="342" y="20"/>
                </a:cubicBezTo>
                <a:cubicBezTo>
                  <a:pt x="342" y="21"/>
                  <a:pt x="340" y="22"/>
                  <a:pt x="337" y="21"/>
                </a:cubicBezTo>
                <a:cubicBezTo>
                  <a:pt x="335" y="21"/>
                  <a:pt x="336" y="21"/>
                  <a:pt x="337" y="20"/>
                </a:cubicBezTo>
                <a:cubicBezTo>
                  <a:pt x="333" y="22"/>
                  <a:pt x="333" y="22"/>
                  <a:pt x="333" y="22"/>
                </a:cubicBezTo>
                <a:cubicBezTo>
                  <a:pt x="342" y="22"/>
                  <a:pt x="341" y="20"/>
                  <a:pt x="350" y="21"/>
                </a:cubicBezTo>
                <a:cubicBezTo>
                  <a:pt x="352" y="22"/>
                  <a:pt x="347" y="22"/>
                  <a:pt x="346" y="23"/>
                </a:cubicBezTo>
                <a:cubicBezTo>
                  <a:pt x="358" y="22"/>
                  <a:pt x="370" y="21"/>
                  <a:pt x="382" y="21"/>
                </a:cubicBezTo>
                <a:cubicBezTo>
                  <a:pt x="383" y="20"/>
                  <a:pt x="378" y="19"/>
                  <a:pt x="382" y="18"/>
                </a:cubicBezTo>
                <a:cubicBezTo>
                  <a:pt x="369" y="17"/>
                  <a:pt x="369" y="17"/>
                  <a:pt x="369" y="17"/>
                </a:cubicBezTo>
                <a:cubicBezTo>
                  <a:pt x="363" y="15"/>
                  <a:pt x="376" y="15"/>
                  <a:pt x="381" y="15"/>
                </a:cubicBezTo>
                <a:cubicBezTo>
                  <a:pt x="373" y="14"/>
                  <a:pt x="373" y="14"/>
                  <a:pt x="373" y="14"/>
                </a:cubicBezTo>
                <a:cubicBezTo>
                  <a:pt x="372" y="14"/>
                  <a:pt x="373" y="14"/>
                  <a:pt x="373" y="14"/>
                </a:cubicBezTo>
                <a:cubicBezTo>
                  <a:pt x="367" y="14"/>
                  <a:pt x="367" y="14"/>
                  <a:pt x="367" y="14"/>
                </a:cubicBezTo>
                <a:cubicBezTo>
                  <a:pt x="384" y="11"/>
                  <a:pt x="349" y="10"/>
                  <a:pt x="368" y="9"/>
                </a:cubicBezTo>
                <a:cubicBezTo>
                  <a:pt x="363" y="9"/>
                  <a:pt x="358" y="10"/>
                  <a:pt x="355" y="11"/>
                </a:cubicBezTo>
                <a:cubicBezTo>
                  <a:pt x="346" y="11"/>
                  <a:pt x="348" y="10"/>
                  <a:pt x="345" y="10"/>
                </a:cubicBezTo>
                <a:cubicBezTo>
                  <a:pt x="358" y="8"/>
                  <a:pt x="358" y="8"/>
                  <a:pt x="358" y="8"/>
                </a:cubicBezTo>
                <a:cubicBezTo>
                  <a:pt x="338" y="9"/>
                  <a:pt x="360" y="6"/>
                  <a:pt x="345" y="5"/>
                </a:cubicBezTo>
                <a:cubicBezTo>
                  <a:pt x="328" y="7"/>
                  <a:pt x="318" y="2"/>
                  <a:pt x="309" y="2"/>
                </a:cubicBezTo>
                <a:cubicBezTo>
                  <a:pt x="292" y="4"/>
                  <a:pt x="316" y="4"/>
                  <a:pt x="305" y="6"/>
                </a:cubicBezTo>
                <a:cubicBezTo>
                  <a:pt x="296" y="7"/>
                  <a:pt x="301" y="5"/>
                  <a:pt x="295" y="5"/>
                </a:cubicBezTo>
                <a:cubicBezTo>
                  <a:pt x="291" y="8"/>
                  <a:pt x="291" y="8"/>
                  <a:pt x="291" y="8"/>
                </a:cubicBezTo>
                <a:cubicBezTo>
                  <a:pt x="280" y="9"/>
                  <a:pt x="290" y="6"/>
                  <a:pt x="284" y="7"/>
                </a:cubicBezTo>
                <a:cubicBezTo>
                  <a:pt x="275" y="7"/>
                  <a:pt x="286" y="6"/>
                  <a:pt x="288" y="4"/>
                </a:cubicBezTo>
                <a:cubicBezTo>
                  <a:pt x="286" y="5"/>
                  <a:pt x="277" y="7"/>
                  <a:pt x="273" y="6"/>
                </a:cubicBezTo>
                <a:cubicBezTo>
                  <a:pt x="273" y="6"/>
                  <a:pt x="284" y="4"/>
                  <a:pt x="277" y="5"/>
                </a:cubicBezTo>
                <a:cubicBezTo>
                  <a:pt x="263" y="7"/>
                  <a:pt x="255" y="8"/>
                  <a:pt x="247" y="9"/>
                </a:cubicBezTo>
                <a:cubicBezTo>
                  <a:pt x="239" y="10"/>
                  <a:pt x="231" y="11"/>
                  <a:pt x="219" y="14"/>
                </a:cubicBezTo>
                <a:cubicBezTo>
                  <a:pt x="221" y="12"/>
                  <a:pt x="221" y="12"/>
                  <a:pt x="221" y="12"/>
                </a:cubicBezTo>
                <a:cubicBezTo>
                  <a:pt x="218" y="13"/>
                  <a:pt x="216" y="14"/>
                  <a:pt x="213" y="15"/>
                </a:cubicBezTo>
                <a:cubicBezTo>
                  <a:pt x="215" y="13"/>
                  <a:pt x="215" y="13"/>
                  <a:pt x="215" y="13"/>
                </a:cubicBezTo>
                <a:cubicBezTo>
                  <a:pt x="213" y="14"/>
                  <a:pt x="206" y="16"/>
                  <a:pt x="198" y="19"/>
                </a:cubicBezTo>
                <a:cubicBezTo>
                  <a:pt x="172" y="28"/>
                  <a:pt x="172" y="28"/>
                  <a:pt x="172" y="28"/>
                </a:cubicBezTo>
                <a:cubicBezTo>
                  <a:pt x="179" y="23"/>
                  <a:pt x="179" y="23"/>
                  <a:pt x="179" y="23"/>
                </a:cubicBezTo>
                <a:cubicBezTo>
                  <a:pt x="175" y="26"/>
                  <a:pt x="170" y="28"/>
                  <a:pt x="166" y="30"/>
                </a:cubicBezTo>
                <a:cubicBezTo>
                  <a:pt x="167" y="27"/>
                  <a:pt x="167" y="27"/>
                  <a:pt x="167" y="27"/>
                </a:cubicBezTo>
                <a:cubicBezTo>
                  <a:pt x="163" y="31"/>
                  <a:pt x="146" y="36"/>
                  <a:pt x="134" y="43"/>
                </a:cubicBezTo>
                <a:cubicBezTo>
                  <a:pt x="134" y="42"/>
                  <a:pt x="134" y="42"/>
                  <a:pt x="134" y="42"/>
                </a:cubicBezTo>
                <a:cubicBezTo>
                  <a:pt x="131" y="43"/>
                  <a:pt x="129" y="45"/>
                  <a:pt x="126" y="46"/>
                </a:cubicBezTo>
                <a:cubicBezTo>
                  <a:pt x="128" y="44"/>
                  <a:pt x="128" y="44"/>
                  <a:pt x="128" y="44"/>
                </a:cubicBezTo>
                <a:cubicBezTo>
                  <a:pt x="121" y="48"/>
                  <a:pt x="113" y="55"/>
                  <a:pt x="105" y="59"/>
                </a:cubicBezTo>
                <a:cubicBezTo>
                  <a:pt x="110" y="56"/>
                  <a:pt x="110" y="54"/>
                  <a:pt x="109" y="53"/>
                </a:cubicBezTo>
                <a:close/>
                <a:moveTo>
                  <a:pt x="136" y="282"/>
                </a:moveTo>
                <a:cubicBezTo>
                  <a:pt x="140" y="282"/>
                  <a:pt x="140" y="282"/>
                  <a:pt x="140" y="282"/>
                </a:cubicBezTo>
                <a:cubicBezTo>
                  <a:pt x="138" y="282"/>
                  <a:pt x="137" y="282"/>
                  <a:pt x="136" y="282"/>
                </a:cubicBezTo>
                <a:cubicBezTo>
                  <a:pt x="130" y="282"/>
                  <a:pt x="130" y="282"/>
                  <a:pt x="130" y="282"/>
                </a:cubicBezTo>
                <a:cubicBezTo>
                  <a:pt x="131" y="281"/>
                  <a:pt x="133" y="282"/>
                  <a:pt x="136" y="282"/>
                </a:cubicBezTo>
                <a:close/>
                <a:moveTo>
                  <a:pt x="345" y="25"/>
                </a:moveTo>
                <a:cubicBezTo>
                  <a:pt x="348" y="27"/>
                  <a:pt x="351" y="28"/>
                  <a:pt x="354" y="29"/>
                </a:cubicBezTo>
                <a:cubicBezTo>
                  <a:pt x="352" y="28"/>
                  <a:pt x="346" y="26"/>
                  <a:pt x="349" y="26"/>
                </a:cubicBezTo>
                <a:cubicBezTo>
                  <a:pt x="347" y="26"/>
                  <a:pt x="344" y="24"/>
                  <a:pt x="345" y="25"/>
                </a:cubicBezTo>
                <a:close/>
                <a:moveTo>
                  <a:pt x="124" y="268"/>
                </a:moveTo>
                <a:cubicBezTo>
                  <a:pt x="129" y="267"/>
                  <a:pt x="129" y="267"/>
                  <a:pt x="129" y="267"/>
                </a:cubicBezTo>
                <a:cubicBezTo>
                  <a:pt x="132" y="269"/>
                  <a:pt x="132" y="269"/>
                  <a:pt x="132" y="269"/>
                </a:cubicBezTo>
                <a:lnTo>
                  <a:pt x="124" y="268"/>
                </a:lnTo>
                <a:close/>
                <a:moveTo>
                  <a:pt x="52" y="251"/>
                </a:moveTo>
                <a:cubicBezTo>
                  <a:pt x="55" y="251"/>
                  <a:pt x="57" y="252"/>
                  <a:pt x="60" y="253"/>
                </a:cubicBezTo>
                <a:cubicBezTo>
                  <a:pt x="61" y="253"/>
                  <a:pt x="61" y="253"/>
                  <a:pt x="61" y="253"/>
                </a:cubicBezTo>
                <a:cubicBezTo>
                  <a:pt x="58" y="253"/>
                  <a:pt x="55" y="252"/>
                  <a:pt x="53" y="251"/>
                </a:cubicBezTo>
                <a:lnTo>
                  <a:pt x="52" y="251"/>
                </a:lnTo>
                <a:close/>
                <a:moveTo>
                  <a:pt x="12" y="163"/>
                </a:moveTo>
                <a:cubicBezTo>
                  <a:pt x="12" y="169"/>
                  <a:pt x="9" y="170"/>
                  <a:pt x="8" y="177"/>
                </a:cubicBezTo>
                <a:cubicBezTo>
                  <a:pt x="8" y="178"/>
                  <a:pt x="8" y="178"/>
                  <a:pt x="8" y="179"/>
                </a:cubicBezTo>
                <a:cubicBezTo>
                  <a:pt x="8" y="178"/>
                  <a:pt x="8" y="178"/>
                  <a:pt x="8" y="177"/>
                </a:cubicBezTo>
                <a:cubicBezTo>
                  <a:pt x="8" y="173"/>
                  <a:pt x="7" y="168"/>
                  <a:pt x="12" y="163"/>
                </a:cubicBezTo>
                <a:close/>
                <a:moveTo>
                  <a:pt x="117" y="278"/>
                </a:moveTo>
                <a:cubicBezTo>
                  <a:pt x="117" y="279"/>
                  <a:pt x="107" y="278"/>
                  <a:pt x="104" y="278"/>
                </a:cubicBezTo>
                <a:cubicBezTo>
                  <a:pt x="100" y="278"/>
                  <a:pt x="106" y="277"/>
                  <a:pt x="107" y="277"/>
                </a:cubicBezTo>
                <a:cubicBezTo>
                  <a:pt x="105" y="276"/>
                  <a:pt x="104" y="276"/>
                  <a:pt x="101" y="276"/>
                </a:cubicBezTo>
                <a:cubicBezTo>
                  <a:pt x="103" y="273"/>
                  <a:pt x="109" y="278"/>
                  <a:pt x="117" y="278"/>
                </a:cubicBezTo>
                <a:close/>
                <a:moveTo>
                  <a:pt x="301" y="267"/>
                </a:moveTo>
                <a:cubicBezTo>
                  <a:pt x="294" y="270"/>
                  <a:pt x="294" y="270"/>
                  <a:pt x="294" y="270"/>
                </a:cubicBezTo>
                <a:cubicBezTo>
                  <a:pt x="296" y="269"/>
                  <a:pt x="296" y="269"/>
                  <a:pt x="296" y="269"/>
                </a:cubicBezTo>
                <a:lnTo>
                  <a:pt x="301" y="267"/>
                </a:lnTo>
                <a:close/>
                <a:moveTo>
                  <a:pt x="338" y="257"/>
                </a:moveTo>
                <a:cubicBezTo>
                  <a:pt x="347" y="254"/>
                  <a:pt x="353" y="250"/>
                  <a:pt x="351" y="249"/>
                </a:cubicBezTo>
                <a:cubicBezTo>
                  <a:pt x="344" y="252"/>
                  <a:pt x="334" y="255"/>
                  <a:pt x="330" y="258"/>
                </a:cubicBezTo>
                <a:cubicBezTo>
                  <a:pt x="334" y="256"/>
                  <a:pt x="329" y="262"/>
                  <a:pt x="338" y="257"/>
                </a:cubicBezTo>
                <a:close/>
                <a:moveTo>
                  <a:pt x="36" y="250"/>
                </a:moveTo>
                <a:cubicBezTo>
                  <a:pt x="33" y="248"/>
                  <a:pt x="29" y="246"/>
                  <a:pt x="27" y="244"/>
                </a:cubicBezTo>
                <a:cubicBezTo>
                  <a:pt x="31" y="248"/>
                  <a:pt x="40" y="250"/>
                  <a:pt x="49" y="256"/>
                </a:cubicBezTo>
                <a:cubicBezTo>
                  <a:pt x="46" y="255"/>
                  <a:pt x="43" y="254"/>
                  <a:pt x="41" y="253"/>
                </a:cubicBezTo>
                <a:cubicBezTo>
                  <a:pt x="42" y="254"/>
                  <a:pt x="42" y="254"/>
                  <a:pt x="42" y="254"/>
                </a:cubicBezTo>
                <a:cubicBezTo>
                  <a:pt x="40" y="254"/>
                  <a:pt x="40" y="254"/>
                  <a:pt x="40" y="254"/>
                </a:cubicBezTo>
                <a:cubicBezTo>
                  <a:pt x="42" y="253"/>
                  <a:pt x="39" y="252"/>
                  <a:pt x="36" y="250"/>
                </a:cubicBezTo>
                <a:close/>
                <a:moveTo>
                  <a:pt x="405" y="226"/>
                </a:moveTo>
                <a:cubicBezTo>
                  <a:pt x="407" y="225"/>
                  <a:pt x="410" y="222"/>
                  <a:pt x="412" y="220"/>
                </a:cubicBezTo>
                <a:cubicBezTo>
                  <a:pt x="414" y="218"/>
                  <a:pt x="416" y="215"/>
                  <a:pt x="415" y="215"/>
                </a:cubicBezTo>
                <a:cubicBezTo>
                  <a:pt x="416" y="215"/>
                  <a:pt x="414" y="217"/>
                  <a:pt x="411" y="220"/>
                </a:cubicBezTo>
                <a:cubicBezTo>
                  <a:pt x="407" y="223"/>
                  <a:pt x="403" y="227"/>
                  <a:pt x="400" y="229"/>
                </a:cubicBezTo>
                <a:cubicBezTo>
                  <a:pt x="402" y="227"/>
                  <a:pt x="403" y="227"/>
                  <a:pt x="405" y="226"/>
                </a:cubicBezTo>
                <a:close/>
                <a:moveTo>
                  <a:pt x="401" y="226"/>
                </a:moveTo>
                <a:cubicBezTo>
                  <a:pt x="397" y="227"/>
                  <a:pt x="398" y="226"/>
                  <a:pt x="391" y="230"/>
                </a:cubicBezTo>
                <a:cubicBezTo>
                  <a:pt x="393" y="230"/>
                  <a:pt x="392" y="235"/>
                  <a:pt x="381" y="238"/>
                </a:cubicBezTo>
                <a:cubicBezTo>
                  <a:pt x="388" y="233"/>
                  <a:pt x="388" y="232"/>
                  <a:pt x="398" y="225"/>
                </a:cubicBezTo>
                <a:lnTo>
                  <a:pt x="401" y="226"/>
                </a:lnTo>
                <a:close/>
                <a:moveTo>
                  <a:pt x="386" y="238"/>
                </a:moveTo>
                <a:cubicBezTo>
                  <a:pt x="382" y="240"/>
                  <a:pt x="377" y="241"/>
                  <a:pt x="373" y="243"/>
                </a:cubicBezTo>
                <a:cubicBezTo>
                  <a:pt x="379" y="237"/>
                  <a:pt x="381" y="239"/>
                  <a:pt x="386" y="238"/>
                </a:cubicBezTo>
                <a:cubicBezTo>
                  <a:pt x="390" y="237"/>
                  <a:pt x="390" y="237"/>
                  <a:pt x="390" y="237"/>
                </a:cubicBezTo>
                <a:cubicBezTo>
                  <a:pt x="389" y="237"/>
                  <a:pt x="387" y="238"/>
                  <a:pt x="386" y="238"/>
                </a:cubicBezTo>
                <a:close/>
                <a:moveTo>
                  <a:pt x="453" y="169"/>
                </a:moveTo>
                <a:cubicBezTo>
                  <a:pt x="452" y="169"/>
                  <a:pt x="453" y="168"/>
                  <a:pt x="454" y="163"/>
                </a:cubicBezTo>
                <a:cubicBezTo>
                  <a:pt x="454" y="164"/>
                  <a:pt x="454" y="165"/>
                  <a:pt x="454" y="167"/>
                </a:cubicBezTo>
                <a:cubicBezTo>
                  <a:pt x="455" y="166"/>
                  <a:pt x="455" y="167"/>
                  <a:pt x="454" y="172"/>
                </a:cubicBezTo>
                <a:cubicBezTo>
                  <a:pt x="454" y="170"/>
                  <a:pt x="454" y="169"/>
                  <a:pt x="454" y="167"/>
                </a:cubicBezTo>
                <a:cubicBezTo>
                  <a:pt x="454" y="167"/>
                  <a:pt x="453" y="169"/>
                  <a:pt x="453" y="169"/>
                </a:cubicBezTo>
                <a:close/>
                <a:moveTo>
                  <a:pt x="398" y="232"/>
                </a:moveTo>
                <a:cubicBezTo>
                  <a:pt x="402" y="230"/>
                  <a:pt x="406" y="227"/>
                  <a:pt x="410" y="225"/>
                </a:cubicBezTo>
                <a:cubicBezTo>
                  <a:pt x="406" y="227"/>
                  <a:pt x="398" y="231"/>
                  <a:pt x="398" y="232"/>
                </a:cubicBezTo>
                <a:close/>
                <a:moveTo>
                  <a:pt x="448" y="179"/>
                </a:moveTo>
                <a:cubicBezTo>
                  <a:pt x="447" y="183"/>
                  <a:pt x="444" y="186"/>
                  <a:pt x="444" y="186"/>
                </a:cubicBezTo>
                <a:cubicBezTo>
                  <a:pt x="443" y="187"/>
                  <a:pt x="445" y="184"/>
                  <a:pt x="447" y="181"/>
                </a:cubicBezTo>
                <a:cubicBezTo>
                  <a:pt x="449" y="177"/>
                  <a:pt x="450" y="172"/>
                  <a:pt x="451" y="169"/>
                </a:cubicBezTo>
                <a:cubicBezTo>
                  <a:pt x="451" y="171"/>
                  <a:pt x="450" y="175"/>
                  <a:pt x="448" y="179"/>
                </a:cubicBezTo>
                <a:close/>
                <a:moveTo>
                  <a:pt x="253" y="5"/>
                </a:moveTo>
                <a:cubicBezTo>
                  <a:pt x="257" y="7"/>
                  <a:pt x="257" y="7"/>
                  <a:pt x="257" y="7"/>
                </a:cubicBezTo>
                <a:cubicBezTo>
                  <a:pt x="249" y="6"/>
                  <a:pt x="249" y="6"/>
                  <a:pt x="249" y="6"/>
                </a:cubicBezTo>
                <a:lnTo>
                  <a:pt x="253" y="5"/>
                </a:lnTo>
                <a:close/>
                <a:moveTo>
                  <a:pt x="335" y="26"/>
                </a:moveTo>
                <a:cubicBezTo>
                  <a:pt x="336" y="27"/>
                  <a:pt x="338" y="27"/>
                  <a:pt x="339" y="28"/>
                </a:cubicBezTo>
                <a:cubicBezTo>
                  <a:pt x="341" y="29"/>
                  <a:pt x="341" y="29"/>
                  <a:pt x="341" y="29"/>
                </a:cubicBezTo>
                <a:cubicBezTo>
                  <a:pt x="339" y="28"/>
                  <a:pt x="337" y="27"/>
                  <a:pt x="335" y="26"/>
                </a:cubicBezTo>
                <a:close/>
                <a:moveTo>
                  <a:pt x="415" y="80"/>
                </a:moveTo>
                <a:cubicBezTo>
                  <a:pt x="413" y="79"/>
                  <a:pt x="413" y="78"/>
                  <a:pt x="413" y="78"/>
                </a:cubicBezTo>
                <a:cubicBezTo>
                  <a:pt x="409" y="72"/>
                  <a:pt x="396" y="60"/>
                  <a:pt x="388" y="55"/>
                </a:cubicBezTo>
                <a:cubicBezTo>
                  <a:pt x="386" y="52"/>
                  <a:pt x="396" y="58"/>
                  <a:pt x="399" y="59"/>
                </a:cubicBezTo>
                <a:cubicBezTo>
                  <a:pt x="395" y="60"/>
                  <a:pt x="398" y="62"/>
                  <a:pt x="402" y="65"/>
                </a:cubicBezTo>
                <a:cubicBezTo>
                  <a:pt x="406" y="67"/>
                  <a:pt x="412" y="71"/>
                  <a:pt x="414" y="75"/>
                </a:cubicBezTo>
                <a:cubicBezTo>
                  <a:pt x="412" y="74"/>
                  <a:pt x="408" y="70"/>
                  <a:pt x="406" y="69"/>
                </a:cubicBezTo>
                <a:cubicBezTo>
                  <a:pt x="408" y="71"/>
                  <a:pt x="412" y="75"/>
                  <a:pt x="414" y="77"/>
                </a:cubicBezTo>
                <a:cubicBezTo>
                  <a:pt x="415" y="78"/>
                  <a:pt x="416" y="78"/>
                  <a:pt x="417" y="79"/>
                </a:cubicBezTo>
                <a:cubicBezTo>
                  <a:pt x="416" y="79"/>
                  <a:pt x="415" y="78"/>
                  <a:pt x="414" y="77"/>
                </a:cubicBezTo>
                <a:cubicBezTo>
                  <a:pt x="413" y="77"/>
                  <a:pt x="413" y="77"/>
                  <a:pt x="413" y="78"/>
                </a:cubicBezTo>
                <a:cubicBezTo>
                  <a:pt x="414" y="79"/>
                  <a:pt x="414" y="80"/>
                  <a:pt x="415" y="80"/>
                </a:cubicBezTo>
                <a:close/>
                <a:moveTo>
                  <a:pt x="437" y="188"/>
                </a:moveTo>
                <a:cubicBezTo>
                  <a:pt x="436" y="190"/>
                  <a:pt x="439" y="186"/>
                  <a:pt x="436" y="193"/>
                </a:cubicBezTo>
                <a:cubicBezTo>
                  <a:pt x="435" y="193"/>
                  <a:pt x="436" y="191"/>
                  <a:pt x="437" y="188"/>
                </a:cubicBezTo>
                <a:cubicBezTo>
                  <a:pt x="437" y="187"/>
                  <a:pt x="438" y="186"/>
                  <a:pt x="439" y="183"/>
                </a:cubicBezTo>
                <a:cubicBezTo>
                  <a:pt x="438" y="185"/>
                  <a:pt x="438" y="186"/>
                  <a:pt x="437" y="188"/>
                </a:cubicBezTo>
                <a:close/>
                <a:moveTo>
                  <a:pt x="437" y="181"/>
                </a:moveTo>
                <a:cubicBezTo>
                  <a:pt x="436" y="186"/>
                  <a:pt x="433" y="191"/>
                  <a:pt x="430" y="196"/>
                </a:cubicBezTo>
                <a:cubicBezTo>
                  <a:pt x="431" y="194"/>
                  <a:pt x="432" y="192"/>
                  <a:pt x="433" y="191"/>
                </a:cubicBezTo>
                <a:cubicBezTo>
                  <a:pt x="431" y="194"/>
                  <a:pt x="429" y="197"/>
                  <a:pt x="427" y="200"/>
                </a:cubicBezTo>
                <a:cubicBezTo>
                  <a:pt x="427" y="198"/>
                  <a:pt x="432" y="189"/>
                  <a:pt x="437" y="181"/>
                </a:cubicBezTo>
                <a:close/>
                <a:moveTo>
                  <a:pt x="411" y="214"/>
                </a:moveTo>
                <a:cubicBezTo>
                  <a:pt x="416" y="210"/>
                  <a:pt x="420" y="206"/>
                  <a:pt x="424" y="201"/>
                </a:cubicBezTo>
                <a:cubicBezTo>
                  <a:pt x="424" y="202"/>
                  <a:pt x="424" y="202"/>
                  <a:pt x="424" y="202"/>
                </a:cubicBezTo>
                <a:cubicBezTo>
                  <a:pt x="424" y="201"/>
                  <a:pt x="424" y="201"/>
                  <a:pt x="424" y="201"/>
                </a:cubicBezTo>
                <a:cubicBezTo>
                  <a:pt x="424" y="202"/>
                  <a:pt x="423" y="203"/>
                  <a:pt x="423" y="204"/>
                </a:cubicBezTo>
                <a:cubicBezTo>
                  <a:pt x="424" y="202"/>
                  <a:pt x="424" y="202"/>
                  <a:pt x="424" y="202"/>
                </a:cubicBezTo>
                <a:cubicBezTo>
                  <a:pt x="420" y="206"/>
                  <a:pt x="415" y="210"/>
                  <a:pt x="411" y="214"/>
                </a:cubicBezTo>
                <a:close/>
                <a:moveTo>
                  <a:pt x="273" y="268"/>
                </a:moveTo>
                <a:cubicBezTo>
                  <a:pt x="265" y="269"/>
                  <a:pt x="265" y="269"/>
                  <a:pt x="265" y="269"/>
                </a:cubicBezTo>
                <a:cubicBezTo>
                  <a:pt x="266" y="269"/>
                  <a:pt x="275" y="266"/>
                  <a:pt x="282" y="265"/>
                </a:cubicBezTo>
                <a:cubicBezTo>
                  <a:pt x="272" y="263"/>
                  <a:pt x="279" y="266"/>
                  <a:pt x="263" y="267"/>
                </a:cubicBezTo>
                <a:cubicBezTo>
                  <a:pt x="281" y="264"/>
                  <a:pt x="274" y="263"/>
                  <a:pt x="273" y="262"/>
                </a:cubicBezTo>
                <a:cubicBezTo>
                  <a:pt x="271" y="263"/>
                  <a:pt x="265" y="265"/>
                  <a:pt x="259" y="266"/>
                </a:cubicBezTo>
                <a:cubicBezTo>
                  <a:pt x="254" y="267"/>
                  <a:pt x="250" y="268"/>
                  <a:pt x="254" y="270"/>
                </a:cubicBezTo>
                <a:cubicBezTo>
                  <a:pt x="260" y="269"/>
                  <a:pt x="269" y="271"/>
                  <a:pt x="273" y="268"/>
                </a:cubicBezTo>
                <a:close/>
                <a:moveTo>
                  <a:pt x="160" y="273"/>
                </a:moveTo>
                <a:cubicBezTo>
                  <a:pt x="149" y="273"/>
                  <a:pt x="149" y="273"/>
                  <a:pt x="149" y="273"/>
                </a:cubicBezTo>
                <a:cubicBezTo>
                  <a:pt x="161" y="273"/>
                  <a:pt x="161" y="273"/>
                  <a:pt x="161" y="273"/>
                </a:cubicBezTo>
                <a:lnTo>
                  <a:pt x="160" y="273"/>
                </a:lnTo>
                <a:close/>
                <a:moveTo>
                  <a:pt x="71" y="103"/>
                </a:moveTo>
                <a:cubicBezTo>
                  <a:pt x="70" y="106"/>
                  <a:pt x="58" y="115"/>
                  <a:pt x="58" y="114"/>
                </a:cubicBezTo>
                <a:cubicBezTo>
                  <a:pt x="60" y="113"/>
                  <a:pt x="66" y="107"/>
                  <a:pt x="71" y="103"/>
                </a:cubicBezTo>
                <a:close/>
                <a:moveTo>
                  <a:pt x="162" y="45"/>
                </a:moveTo>
                <a:cubicBezTo>
                  <a:pt x="156" y="47"/>
                  <a:pt x="149" y="53"/>
                  <a:pt x="146" y="52"/>
                </a:cubicBezTo>
                <a:cubicBezTo>
                  <a:pt x="149" y="50"/>
                  <a:pt x="153" y="48"/>
                  <a:pt x="157" y="46"/>
                </a:cubicBezTo>
                <a:cubicBezTo>
                  <a:pt x="159" y="46"/>
                  <a:pt x="163" y="44"/>
                  <a:pt x="162" y="45"/>
                </a:cubicBezTo>
                <a:close/>
                <a:moveTo>
                  <a:pt x="237" y="24"/>
                </a:moveTo>
                <a:cubicBezTo>
                  <a:pt x="240" y="21"/>
                  <a:pt x="240" y="21"/>
                  <a:pt x="240" y="21"/>
                </a:cubicBezTo>
                <a:cubicBezTo>
                  <a:pt x="236" y="22"/>
                  <a:pt x="236" y="22"/>
                  <a:pt x="236" y="22"/>
                </a:cubicBezTo>
                <a:lnTo>
                  <a:pt x="237" y="24"/>
                </a:lnTo>
                <a:close/>
                <a:moveTo>
                  <a:pt x="224" y="29"/>
                </a:moveTo>
                <a:cubicBezTo>
                  <a:pt x="226" y="29"/>
                  <a:pt x="234" y="27"/>
                  <a:pt x="232" y="26"/>
                </a:cubicBezTo>
                <a:lnTo>
                  <a:pt x="224" y="29"/>
                </a:lnTo>
                <a:close/>
                <a:moveTo>
                  <a:pt x="305" y="15"/>
                </a:moveTo>
                <a:cubicBezTo>
                  <a:pt x="300" y="18"/>
                  <a:pt x="300" y="18"/>
                  <a:pt x="300" y="18"/>
                </a:cubicBezTo>
                <a:cubicBezTo>
                  <a:pt x="305" y="17"/>
                  <a:pt x="305" y="17"/>
                  <a:pt x="305" y="17"/>
                </a:cubicBezTo>
                <a:lnTo>
                  <a:pt x="305" y="15"/>
                </a:lnTo>
                <a:close/>
                <a:moveTo>
                  <a:pt x="299" y="14"/>
                </a:moveTo>
                <a:cubicBezTo>
                  <a:pt x="298" y="14"/>
                  <a:pt x="297" y="15"/>
                  <a:pt x="297" y="16"/>
                </a:cubicBezTo>
                <a:cubicBezTo>
                  <a:pt x="294" y="16"/>
                  <a:pt x="289" y="17"/>
                  <a:pt x="285" y="17"/>
                </a:cubicBezTo>
                <a:cubicBezTo>
                  <a:pt x="285" y="16"/>
                  <a:pt x="289" y="16"/>
                  <a:pt x="291" y="16"/>
                </a:cubicBezTo>
                <a:cubicBezTo>
                  <a:pt x="289" y="16"/>
                  <a:pt x="286" y="15"/>
                  <a:pt x="282" y="16"/>
                </a:cubicBezTo>
                <a:cubicBezTo>
                  <a:pt x="287" y="18"/>
                  <a:pt x="284" y="18"/>
                  <a:pt x="284" y="20"/>
                </a:cubicBezTo>
                <a:cubicBezTo>
                  <a:pt x="296" y="19"/>
                  <a:pt x="296" y="17"/>
                  <a:pt x="297" y="16"/>
                </a:cubicBezTo>
                <a:cubicBezTo>
                  <a:pt x="298" y="15"/>
                  <a:pt x="299" y="14"/>
                  <a:pt x="299" y="14"/>
                </a:cubicBezTo>
                <a:close/>
                <a:moveTo>
                  <a:pt x="256" y="19"/>
                </a:moveTo>
                <a:cubicBezTo>
                  <a:pt x="258" y="19"/>
                  <a:pt x="258" y="19"/>
                  <a:pt x="259" y="19"/>
                </a:cubicBezTo>
                <a:cubicBezTo>
                  <a:pt x="266" y="19"/>
                  <a:pt x="274" y="18"/>
                  <a:pt x="266" y="21"/>
                </a:cubicBezTo>
                <a:cubicBezTo>
                  <a:pt x="259" y="22"/>
                  <a:pt x="259" y="22"/>
                  <a:pt x="259" y="22"/>
                </a:cubicBezTo>
                <a:cubicBezTo>
                  <a:pt x="262" y="22"/>
                  <a:pt x="262" y="21"/>
                  <a:pt x="262" y="21"/>
                </a:cubicBezTo>
                <a:cubicBezTo>
                  <a:pt x="257" y="21"/>
                  <a:pt x="254" y="23"/>
                  <a:pt x="250" y="24"/>
                </a:cubicBezTo>
                <a:cubicBezTo>
                  <a:pt x="252" y="23"/>
                  <a:pt x="260" y="21"/>
                  <a:pt x="259" y="19"/>
                </a:cubicBezTo>
                <a:cubicBezTo>
                  <a:pt x="253" y="20"/>
                  <a:pt x="253" y="20"/>
                  <a:pt x="253" y="20"/>
                </a:cubicBezTo>
                <a:cubicBezTo>
                  <a:pt x="251" y="20"/>
                  <a:pt x="250" y="21"/>
                  <a:pt x="248" y="20"/>
                </a:cubicBezTo>
                <a:cubicBezTo>
                  <a:pt x="249" y="20"/>
                  <a:pt x="249" y="20"/>
                  <a:pt x="249" y="20"/>
                </a:cubicBezTo>
                <a:cubicBezTo>
                  <a:pt x="250" y="20"/>
                  <a:pt x="251" y="20"/>
                  <a:pt x="253" y="20"/>
                </a:cubicBezTo>
                <a:cubicBezTo>
                  <a:pt x="254" y="19"/>
                  <a:pt x="255" y="19"/>
                  <a:pt x="256" y="19"/>
                </a:cubicBezTo>
                <a:close/>
                <a:moveTo>
                  <a:pt x="305" y="12"/>
                </a:moveTo>
                <a:cubicBezTo>
                  <a:pt x="306" y="11"/>
                  <a:pt x="305" y="11"/>
                  <a:pt x="307" y="10"/>
                </a:cubicBezTo>
                <a:cubicBezTo>
                  <a:pt x="311" y="10"/>
                  <a:pt x="311" y="10"/>
                  <a:pt x="311" y="10"/>
                </a:cubicBezTo>
                <a:cubicBezTo>
                  <a:pt x="316" y="10"/>
                  <a:pt x="310" y="11"/>
                  <a:pt x="305" y="12"/>
                </a:cubicBezTo>
                <a:close/>
                <a:moveTo>
                  <a:pt x="92" y="83"/>
                </a:moveTo>
                <a:cubicBezTo>
                  <a:pt x="91" y="84"/>
                  <a:pt x="81" y="92"/>
                  <a:pt x="82" y="93"/>
                </a:cubicBezTo>
                <a:cubicBezTo>
                  <a:pt x="79" y="93"/>
                  <a:pt x="79" y="93"/>
                  <a:pt x="79" y="93"/>
                </a:cubicBezTo>
                <a:cubicBezTo>
                  <a:pt x="83" y="90"/>
                  <a:pt x="87" y="85"/>
                  <a:pt x="85" y="86"/>
                </a:cubicBezTo>
                <a:cubicBezTo>
                  <a:pt x="89" y="84"/>
                  <a:pt x="93" y="81"/>
                  <a:pt x="92" y="83"/>
                </a:cubicBezTo>
                <a:close/>
                <a:moveTo>
                  <a:pt x="142" y="272"/>
                </a:moveTo>
                <a:cubicBezTo>
                  <a:pt x="139" y="272"/>
                  <a:pt x="123" y="269"/>
                  <a:pt x="121" y="272"/>
                </a:cubicBezTo>
                <a:cubicBezTo>
                  <a:pt x="116" y="268"/>
                  <a:pt x="134" y="271"/>
                  <a:pt x="142" y="272"/>
                </a:cubicBezTo>
                <a:close/>
                <a:moveTo>
                  <a:pt x="144" y="275"/>
                </a:moveTo>
                <a:cubicBezTo>
                  <a:pt x="145" y="275"/>
                  <a:pt x="146" y="275"/>
                  <a:pt x="148" y="275"/>
                </a:cubicBezTo>
                <a:cubicBezTo>
                  <a:pt x="152" y="275"/>
                  <a:pt x="152" y="273"/>
                  <a:pt x="160" y="274"/>
                </a:cubicBezTo>
                <a:cubicBezTo>
                  <a:pt x="158" y="275"/>
                  <a:pt x="155" y="274"/>
                  <a:pt x="153" y="274"/>
                </a:cubicBezTo>
                <a:cubicBezTo>
                  <a:pt x="153" y="276"/>
                  <a:pt x="152" y="275"/>
                  <a:pt x="148" y="275"/>
                </a:cubicBezTo>
                <a:cubicBezTo>
                  <a:pt x="146" y="275"/>
                  <a:pt x="145" y="275"/>
                  <a:pt x="144" y="275"/>
                </a:cubicBezTo>
                <a:close/>
                <a:moveTo>
                  <a:pt x="9" y="190"/>
                </a:moveTo>
                <a:cubicBezTo>
                  <a:pt x="9" y="193"/>
                  <a:pt x="9" y="196"/>
                  <a:pt x="9" y="199"/>
                </a:cubicBezTo>
                <a:cubicBezTo>
                  <a:pt x="9" y="201"/>
                  <a:pt x="10" y="203"/>
                  <a:pt x="11" y="205"/>
                </a:cubicBezTo>
                <a:cubicBezTo>
                  <a:pt x="10" y="200"/>
                  <a:pt x="9" y="195"/>
                  <a:pt x="9" y="190"/>
                </a:cubicBezTo>
                <a:close/>
                <a:moveTo>
                  <a:pt x="48" y="114"/>
                </a:moveTo>
                <a:cubicBezTo>
                  <a:pt x="46" y="116"/>
                  <a:pt x="45" y="117"/>
                  <a:pt x="43" y="119"/>
                </a:cubicBezTo>
                <a:cubicBezTo>
                  <a:pt x="45" y="118"/>
                  <a:pt x="45" y="118"/>
                  <a:pt x="45" y="118"/>
                </a:cubicBezTo>
                <a:cubicBezTo>
                  <a:pt x="45" y="118"/>
                  <a:pt x="47" y="117"/>
                  <a:pt x="46" y="119"/>
                </a:cubicBezTo>
                <a:cubicBezTo>
                  <a:pt x="45" y="120"/>
                  <a:pt x="44" y="121"/>
                  <a:pt x="44" y="122"/>
                </a:cubicBezTo>
                <a:cubicBezTo>
                  <a:pt x="45" y="121"/>
                  <a:pt x="46" y="120"/>
                  <a:pt x="46" y="119"/>
                </a:cubicBezTo>
                <a:cubicBezTo>
                  <a:pt x="49" y="115"/>
                  <a:pt x="54" y="110"/>
                  <a:pt x="54" y="109"/>
                </a:cubicBezTo>
                <a:cubicBezTo>
                  <a:pt x="52" y="111"/>
                  <a:pt x="46" y="118"/>
                  <a:pt x="45" y="117"/>
                </a:cubicBezTo>
                <a:lnTo>
                  <a:pt x="48" y="114"/>
                </a:lnTo>
                <a:close/>
                <a:moveTo>
                  <a:pt x="196" y="24"/>
                </a:moveTo>
                <a:cubicBezTo>
                  <a:pt x="192" y="25"/>
                  <a:pt x="191" y="26"/>
                  <a:pt x="185" y="26"/>
                </a:cubicBezTo>
                <a:cubicBezTo>
                  <a:pt x="189" y="25"/>
                  <a:pt x="194" y="23"/>
                  <a:pt x="196" y="24"/>
                </a:cubicBezTo>
                <a:close/>
                <a:moveTo>
                  <a:pt x="20" y="148"/>
                </a:moveTo>
                <a:cubicBezTo>
                  <a:pt x="21" y="149"/>
                  <a:pt x="16" y="157"/>
                  <a:pt x="19" y="155"/>
                </a:cubicBezTo>
                <a:cubicBezTo>
                  <a:pt x="21" y="151"/>
                  <a:pt x="21" y="151"/>
                  <a:pt x="21" y="151"/>
                </a:cubicBezTo>
                <a:cubicBezTo>
                  <a:pt x="18" y="157"/>
                  <a:pt x="21" y="156"/>
                  <a:pt x="16" y="163"/>
                </a:cubicBezTo>
                <a:cubicBezTo>
                  <a:pt x="17" y="162"/>
                  <a:pt x="18" y="160"/>
                  <a:pt x="19" y="158"/>
                </a:cubicBezTo>
                <a:cubicBezTo>
                  <a:pt x="15" y="164"/>
                  <a:pt x="21" y="150"/>
                  <a:pt x="15" y="159"/>
                </a:cubicBezTo>
                <a:cubicBezTo>
                  <a:pt x="13" y="163"/>
                  <a:pt x="17" y="152"/>
                  <a:pt x="20" y="148"/>
                </a:cubicBezTo>
                <a:close/>
                <a:moveTo>
                  <a:pt x="208" y="17"/>
                </a:moveTo>
                <a:cubicBezTo>
                  <a:pt x="202" y="19"/>
                  <a:pt x="204" y="21"/>
                  <a:pt x="194" y="23"/>
                </a:cubicBezTo>
                <a:cubicBezTo>
                  <a:pt x="201" y="20"/>
                  <a:pt x="199" y="18"/>
                  <a:pt x="208" y="17"/>
                </a:cubicBezTo>
                <a:close/>
                <a:moveTo>
                  <a:pt x="57" y="96"/>
                </a:moveTo>
                <a:cubicBezTo>
                  <a:pt x="56" y="97"/>
                  <a:pt x="56" y="97"/>
                  <a:pt x="56" y="97"/>
                </a:cubicBezTo>
                <a:cubicBezTo>
                  <a:pt x="50" y="103"/>
                  <a:pt x="50" y="103"/>
                  <a:pt x="50" y="103"/>
                </a:cubicBezTo>
                <a:cubicBezTo>
                  <a:pt x="51" y="103"/>
                  <a:pt x="51" y="103"/>
                  <a:pt x="51" y="103"/>
                </a:cubicBezTo>
                <a:lnTo>
                  <a:pt x="57" y="96"/>
                </a:lnTo>
                <a:close/>
                <a:moveTo>
                  <a:pt x="210" y="33"/>
                </a:moveTo>
                <a:cubicBezTo>
                  <a:pt x="212" y="33"/>
                  <a:pt x="214" y="32"/>
                  <a:pt x="215" y="32"/>
                </a:cubicBezTo>
                <a:cubicBezTo>
                  <a:pt x="213" y="32"/>
                  <a:pt x="212" y="32"/>
                  <a:pt x="210" y="33"/>
                </a:cubicBezTo>
                <a:close/>
                <a:moveTo>
                  <a:pt x="172" y="266"/>
                </a:moveTo>
                <a:cubicBezTo>
                  <a:pt x="173" y="267"/>
                  <a:pt x="173" y="267"/>
                  <a:pt x="175" y="267"/>
                </a:cubicBezTo>
                <a:cubicBezTo>
                  <a:pt x="174" y="267"/>
                  <a:pt x="174" y="267"/>
                  <a:pt x="172" y="266"/>
                </a:cubicBezTo>
                <a:close/>
                <a:moveTo>
                  <a:pt x="192" y="266"/>
                </a:moveTo>
                <a:cubicBezTo>
                  <a:pt x="192" y="266"/>
                  <a:pt x="192" y="266"/>
                  <a:pt x="192" y="266"/>
                </a:cubicBezTo>
                <a:cubicBezTo>
                  <a:pt x="193" y="266"/>
                  <a:pt x="193" y="266"/>
                  <a:pt x="193" y="266"/>
                </a:cubicBezTo>
                <a:lnTo>
                  <a:pt x="192" y="266"/>
                </a:lnTo>
                <a:close/>
                <a:moveTo>
                  <a:pt x="142" y="15"/>
                </a:moveTo>
                <a:cubicBezTo>
                  <a:pt x="139" y="18"/>
                  <a:pt x="146" y="15"/>
                  <a:pt x="150" y="14"/>
                </a:cubicBezTo>
                <a:cubicBezTo>
                  <a:pt x="146" y="15"/>
                  <a:pt x="145" y="14"/>
                  <a:pt x="142" y="15"/>
                </a:cubicBezTo>
                <a:close/>
                <a:moveTo>
                  <a:pt x="168" y="9"/>
                </a:moveTo>
                <a:cubicBezTo>
                  <a:pt x="166" y="10"/>
                  <a:pt x="163" y="10"/>
                  <a:pt x="160" y="11"/>
                </a:cubicBezTo>
                <a:cubicBezTo>
                  <a:pt x="162" y="11"/>
                  <a:pt x="165" y="10"/>
                  <a:pt x="168" y="9"/>
                </a:cubicBezTo>
                <a:close/>
                <a:moveTo>
                  <a:pt x="147" y="12"/>
                </a:moveTo>
                <a:cubicBezTo>
                  <a:pt x="152" y="12"/>
                  <a:pt x="156" y="11"/>
                  <a:pt x="160" y="11"/>
                </a:cubicBezTo>
                <a:cubicBezTo>
                  <a:pt x="157" y="11"/>
                  <a:pt x="154" y="11"/>
                  <a:pt x="147" y="12"/>
                </a:cubicBezTo>
                <a:close/>
                <a:moveTo>
                  <a:pt x="239" y="8"/>
                </a:moveTo>
                <a:cubicBezTo>
                  <a:pt x="235" y="9"/>
                  <a:pt x="227" y="8"/>
                  <a:pt x="227" y="8"/>
                </a:cubicBezTo>
                <a:cubicBezTo>
                  <a:pt x="244" y="10"/>
                  <a:pt x="223" y="10"/>
                  <a:pt x="222" y="11"/>
                </a:cubicBezTo>
                <a:cubicBezTo>
                  <a:pt x="233" y="11"/>
                  <a:pt x="233" y="9"/>
                  <a:pt x="239" y="8"/>
                </a:cubicBezTo>
                <a:close/>
                <a:moveTo>
                  <a:pt x="262" y="10"/>
                </a:moveTo>
                <a:cubicBezTo>
                  <a:pt x="260" y="10"/>
                  <a:pt x="259" y="9"/>
                  <a:pt x="257" y="9"/>
                </a:cubicBezTo>
                <a:cubicBezTo>
                  <a:pt x="259" y="9"/>
                  <a:pt x="261" y="10"/>
                  <a:pt x="262" y="10"/>
                </a:cubicBezTo>
                <a:close/>
                <a:moveTo>
                  <a:pt x="268" y="12"/>
                </a:moveTo>
                <a:cubicBezTo>
                  <a:pt x="274" y="12"/>
                  <a:pt x="277" y="12"/>
                  <a:pt x="280" y="11"/>
                </a:cubicBezTo>
                <a:cubicBezTo>
                  <a:pt x="272" y="9"/>
                  <a:pt x="268" y="10"/>
                  <a:pt x="262" y="10"/>
                </a:cubicBezTo>
                <a:cubicBezTo>
                  <a:pt x="266" y="10"/>
                  <a:pt x="271" y="11"/>
                  <a:pt x="268" y="12"/>
                </a:cubicBezTo>
                <a:close/>
                <a:moveTo>
                  <a:pt x="422" y="101"/>
                </a:moveTo>
                <a:cubicBezTo>
                  <a:pt x="421" y="100"/>
                  <a:pt x="420" y="97"/>
                  <a:pt x="419" y="98"/>
                </a:cubicBezTo>
                <a:cubicBezTo>
                  <a:pt x="421" y="100"/>
                  <a:pt x="423" y="103"/>
                  <a:pt x="425" y="105"/>
                </a:cubicBezTo>
                <a:cubicBezTo>
                  <a:pt x="427" y="108"/>
                  <a:pt x="423" y="102"/>
                  <a:pt x="422" y="101"/>
                </a:cubicBezTo>
                <a:close/>
                <a:moveTo>
                  <a:pt x="442" y="130"/>
                </a:moveTo>
                <a:cubicBezTo>
                  <a:pt x="444" y="137"/>
                  <a:pt x="441" y="134"/>
                  <a:pt x="443" y="138"/>
                </a:cubicBezTo>
                <a:cubicBezTo>
                  <a:pt x="445" y="137"/>
                  <a:pt x="445" y="137"/>
                  <a:pt x="445" y="137"/>
                </a:cubicBezTo>
                <a:cubicBezTo>
                  <a:pt x="444" y="134"/>
                  <a:pt x="443" y="132"/>
                  <a:pt x="442" y="130"/>
                </a:cubicBezTo>
                <a:close/>
                <a:moveTo>
                  <a:pt x="452" y="122"/>
                </a:moveTo>
                <a:cubicBezTo>
                  <a:pt x="450" y="120"/>
                  <a:pt x="450" y="120"/>
                  <a:pt x="450" y="120"/>
                </a:cubicBezTo>
                <a:cubicBezTo>
                  <a:pt x="452" y="122"/>
                  <a:pt x="452" y="122"/>
                  <a:pt x="452" y="122"/>
                </a:cubicBezTo>
                <a:close/>
                <a:moveTo>
                  <a:pt x="441" y="165"/>
                </a:moveTo>
                <a:cubicBezTo>
                  <a:pt x="440" y="163"/>
                  <a:pt x="440" y="162"/>
                  <a:pt x="439" y="160"/>
                </a:cubicBezTo>
                <a:cubicBezTo>
                  <a:pt x="439" y="166"/>
                  <a:pt x="440" y="166"/>
                  <a:pt x="441" y="165"/>
                </a:cubicBezTo>
                <a:close/>
                <a:moveTo>
                  <a:pt x="426" y="189"/>
                </a:moveTo>
                <a:cubicBezTo>
                  <a:pt x="427" y="188"/>
                  <a:pt x="427" y="187"/>
                  <a:pt x="428" y="185"/>
                </a:cubicBezTo>
                <a:cubicBezTo>
                  <a:pt x="426" y="189"/>
                  <a:pt x="423" y="193"/>
                  <a:pt x="420" y="196"/>
                </a:cubicBezTo>
                <a:cubicBezTo>
                  <a:pt x="422" y="194"/>
                  <a:pt x="424" y="192"/>
                  <a:pt x="426" y="189"/>
                </a:cubicBezTo>
                <a:close/>
                <a:moveTo>
                  <a:pt x="402" y="214"/>
                </a:moveTo>
                <a:cubicBezTo>
                  <a:pt x="400" y="214"/>
                  <a:pt x="400" y="214"/>
                  <a:pt x="400" y="214"/>
                </a:cubicBezTo>
                <a:cubicBezTo>
                  <a:pt x="398" y="216"/>
                  <a:pt x="395" y="218"/>
                  <a:pt x="393" y="220"/>
                </a:cubicBezTo>
                <a:cubicBezTo>
                  <a:pt x="396" y="218"/>
                  <a:pt x="399" y="216"/>
                  <a:pt x="402" y="214"/>
                </a:cubicBezTo>
                <a:close/>
                <a:moveTo>
                  <a:pt x="26" y="228"/>
                </a:moveTo>
                <a:cubicBezTo>
                  <a:pt x="25" y="228"/>
                  <a:pt x="26" y="231"/>
                  <a:pt x="29" y="234"/>
                </a:cubicBezTo>
                <a:cubicBezTo>
                  <a:pt x="32" y="237"/>
                  <a:pt x="36" y="240"/>
                  <a:pt x="37" y="242"/>
                </a:cubicBezTo>
                <a:cubicBezTo>
                  <a:pt x="37" y="240"/>
                  <a:pt x="34" y="238"/>
                  <a:pt x="32" y="236"/>
                </a:cubicBezTo>
                <a:cubicBezTo>
                  <a:pt x="29" y="234"/>
                  <a:pt x="26" y="231"/>
                  <a:pt x="26" y="228"/>
                </a:cubicBezTo>
                <a:close/>
                <a:moveTo>
                  <a:pt x="196" y="36"/>
                </a:moveTo>
                <a:cubicBezTo>
                  <a:pt x="191" y="38"/>
                  <a:pt x="187" y="39"/>
                  <a:pt x="182" y="41"/>
                </a:cubicBezTo>
                <a:cubicBezTo>
                  <a:pt x="193" y="38"/>
                  <a:pt x="185" y="40"/>
                  <a:pt x="196" y="36"/>
                </a:cubicBezTo>
                <a:close/>
              </a:path>
            </a:pathLst>
          </a:custGeom>
          <a:solidFill>
            <a:srgbClr val="FF4747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0" name="CaixaDeTexto 59"/>
          <p:cNvSpPr txBox="1"/>
          <p:nvPr/>
        </p:nvSpPr>
        <p:spPr>
          <a:xfrm>
            <a:off x="7299190" y="4544245"/>
            <a:ext cx="465676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b="1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Dependência Econômica</a:t>
            </a:r>
            <a:br>
              <a:rPr lang="pt-BR" b="1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</a:br>
            <a:r>
              <a:rPr lang="pt-BR" sz="1600" b="1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pt-BR" b="1" dirty="0">
                <a:solidFill>
                  <a:srgbClr val="008E4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COMPROVADA COM DOCUMENTOS </a:t>
            </a:r>
            <a:endParaRPr lang="pt-BR" b="1" dirty="0" smtClean="0">
              <a:solidFill>
                <a:srgbClr val="008E40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  <a:p>
            <a:pPr algn="ctr"/>
            <a:r>
              <a:rPr lang="pt-BR" sz="1600" b="1" dirty="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e </a:t>
            </a:r>
            <a:r>
              <a:rPr lang="pt-BR" b="1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realização de</a:t>
            </a:r>
            <a:r>
              <a:rPr lang="pt-BR" sz="1600" b="1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pt-BR" b="1" dirty="0">
                <a:solidFill>
                  <a:srgbClr val="008E4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ESTUDO SOCIOECONÔMICO</a:t>
            </a:r>
            <a:endParaRPr lang="pt-BR" sz="2000" b="1" dirty="0">
              <a:solidFill>
                <a:srgbClr val="008E40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61" name="Freeform 514"/>
          <p:cNvSpPr>
            <a:spLocks noEditPoints="1"/>
          </p:cNvSpPr>
          <p:nvPr/>
        </p:nvSpPr>
        <p:spPr bwMode="auto">
          <a:xfrm>
            <a:off x="7060781" y="4130342"/>
            <a:ext cx="5027123" cy="1760597"/>
          </a:xfrm>
          <a:custGeom>
            <a:avLst/>
            <a:gdLst>
              <a:gd name="T0" fmla="*/ 124 w 458"/>
              <a:gd name="T1" fmla="*/ 13 h 288"/>
              <a:gd name="T2" fmla="*/ 343 w 458"/>
              <a:gd name="T3" fmla="*/ 240 h 288"/>
              <a:gd name="T4" fmla="*/ 292 w 458"/>
              <a:gd name="T5" fmla="*/ 271 h 288"/>
              <a:gd name="T6" fmla="*/ 291 w 458"/>
              <a:gd name="T7" fmla="*/ 260 h 288"/>
              <a:gd name="T8" fmla="*/ 141 w 458"/>
              <a:gd name="T9" fmla="*/ 12 h 288"/>
              <a:gd name="T10" fmla="*/ 85 w 458"/>
              <a:gd name="T11" fmla="*/ 70 h 288"/>
              <a:gd name="T12" fmla="*/ 6 w 458"/>
              <a:gd name="T13" fmla="*/ 224 h 288"/>
              <a:gd name="T14" fmla="*/ 71 w 458"/>
              <a:gd name="T15" fmla="*/ 273 h 288"/>
              <a:gd name="T16" fmla="*/ 191 w 458"/>
              <a:gd name="T17" fmla="*/ 286 h 288"/>
              <a:gd name="T18" fmla="*/ 292 w 458"/>
              <a:gd name="T19" fmla="*/ 271 h 288"/>
              <a:gd name="T20" fmla="*/ 415 w 458"/>
              <a:gd name="T21" fmla="*/ 222 h 288"/>
              <a:gd name="T22" fmla="*/ 450 w 458"/>
              <a:gd name="T23" fmla="*/ 120 h 288"/>
              <a:gd name="T24" fmla="*/ 307 w 458"/>
              <a:gd name="T25" fmla="*/ 12 h 288"/>
              <a:gd name="T26" fmla="*/ 145 w 458"/>
              <a:gd name="T27" fmla="*/ 7 h 288"/>
              <a:gd name="T28" fmla="*/ 141 w 458"/>
              <a:gd name="T29" fmla="*/ 11 h 288"/>
              <a:gd name="T30" fmla="*/ 134 w 458"/>
              <a:gd name="T31" fmla="*/ 13 h 288"/>
              <a:gd name="T32" fmla="*/ 223 w 458"/>
              <a:gd name="T33" fmla="*/ 2 h 288"/>
              <a:gd name="T34" fmla="*/ 349 w 458"/>
              <a:gd name="T35" fmla="*/ 36 h 288"/>
              <a:gd name="T36" fmla="*/ 424 w 458"/>
              <a:gd name="T37" fmla="*/ 98 h 288"/>
              <a:gd name="T38" fmla="*/ 430 w 458"/>
              <a:gd name="T39" fmla="*/ 104 h 288"/>
              <a:gd name="T40" fmla="*/ 436 w 458"/>
              <a:gd name="T41" fmla="*/ 174 h 288"/>
              <a:gd name="T42" fmla="*/ 394 w 458"/>
              <a:gd name="T43" fmla="*/ 220 h 288"/>
              <a:gd name="T44" fmla="*/ 306 w 458"/>
              <a:gd name="T45" fmla="*/ 254 h 288"/>
              <a:gd name="T46" fmla="*/ 257 w 458"/>
              <a:gd name="T47" fmla="*/ 260 h 288"/>
              <a:gd name="T48" fmla="*/ 192 w 458"/>
              <a:gd name="T49" fmla="*/ 266 h 288"/>
              <a:gd name="T50" fmla="*/ 94 w 458"/>
              <a:gd name="T51" fmla="*/ 259 h 288"/>
              <a:gd name="T52" fmla="*/ 17 w 458"/>
              <a:gd name="T53" fmla="*/ 215 h 288"/>
              <a:gd name="T54" fmla="*/ 46 w 458"/>
              <a:gd name="T55" fmla="*/ 132 h 288"/>
              <a:gd name="T56" fmla="*/ 111 w 458"/>
              <a:gd name="T57" fmla="*/ 77 h 288"/>
              <a:gd name="T58" fmla="*/ 203 w 458"/>
              <a:gd name="T59" fmla="*/ 34 h 288"/>
              <a:gd name="T60" fmla="*/ 294 w 458"/>
              <a:gd name="T61" fmla="*/ 22 h 288"/>
              <a:gd name="T62" fmla="*/ 382 w 458"/>
              <a:gd name="T63" fmla="*/ 18 h 288"/>
              <a:gd name="T64" fmla="*/ 345 w 458"/>
              <a:gd name="T65" fmla="*/ 5 h 288"/>
              <a:gd name="T66" fmla="*/ 219 w 458"/>
              <a:gd name="T67" fmla="*/ 14 h 288"/>
              <a:gd name="T68" fmla="*/ 134 w 458"/>
              <a:gd name="T69" fmla="*/ 42 h 288"/>
              <a:gd name="T70" fmla="*/ 345 w 458"/>
              <a:gd name="T71" fmla="*/ 25 h 288"/>
              <a:gd name="T72" fmla="*/ 61 w 458"/>
              <a:gd name="T73" fmla="*/ 253 h 288"/>
              <a:gd name="T74" fmla="*/ 107 w 458"/>
              <a:gd name="T75" fmla="*/ 277 h 288"/>
              <a:gd name="T76" fmla="*/ 338 w 458"/>
              <a:gd name="T77" fmla="*/ 257 h 288"/>
              <a:gd name="T78" fmla="*/ 415 w 458"/>
              <a:gd name="T79" fmla="*/ 215 h 288"/>
              <a:gd name="T80" fmla="*/ 373 w 458"/>
              <a:gd name="T81" fmla="*/ 243 h 288"/>
              <a:gd name="T82" fmla="*/ 398 w 458"/>
              <a:gd name="T83" fmla="*/ 232 h 288"/>
              <a:gd name="T84" fmla="*/ 249 w 458"/>
              <a:gd name="T85" fmla="*/ 6 h 288"/>
              <a:gd name="T86" fmla="*/ 402 w 458"/>
              <a:gd name="T87" fmla="*/ 65 h 288"/>
              <a:gd name="T88" fmla="*/ 437 w 458"/>
              <a:gd name="T89" fmla="*/ 188 h 288"/>
              <a:gd name="T90" fmla="*/ 424 w 458"/>
              <a:gd name="T91" fmla="*/ 202 h 288"/>
              <a:gd name="T92" fmla="*/ 259 w 458"/>
              <a:gd name="T93" fmla="*/ 266 h 288"/>
              <a:gd name="T94" fmla="*/ 162 w 458"/>
              <a:gd name="T95" fmla="*/ 45 h 288"/>
              <a:gd name="T96" fmla="*/ 224 w 458"/>
              <a:gd name="T97" fmla="*/ 29 h 288"/>
              <a:gd name="T98" fmla="*/ 284 w 458"/>
              <a:gd name="T99" fmla="*/ 20 h 288"/>
              <a:gd name="T100" fmla="*/ 253 w 458"/>
              <a:gd name="T101" fmla="*/ 20 h 288"/>
              <a:gd name="T102" fmla="*/ 82 w 458"/>
              <a:gd name="T103" fmla="*/ 93 h 288"/>
              <a:gd name="T104" fmla="*/ 153 w 458"/>
              <a:gd name="T105" fmla="*/ 274 h 288"/>
              <a:gd name="T106" fmla="*/ 46 w 458"/>
              <a:gd name="T107" fmla="*/ 119 h 288"/>
              <a:gd name="T108" fmla="*/ 19 w 458"/>
              <a:gd name="T109" fmla="*/ 155 h 288"/>
              <a:gd name="T110" fmla="*/ 56 w 458"/>
              <a:gd name="T111" fmla="*/ 97 h 288"/>
              <a:gd name="T112" fmla="*/ 192 w 458"/>
              <a:gd name="T113" fmla="*/ 266 h 288"/>
              <a:gd name="T114" fmla="*/ 147 w 458"/>
              <a:gd name="T115" fmla="*/ 12 h 288"/>
              <a:gd name="T116" fmla="*/ 268 w 458"/>
              <a:gd name="T117" fmla="*/ 12 h 288"/>
              <a:gd name="T118" fmla="*/ 445 w 458"/>
              <a:gd name="T119" fmla="*/ 137 h 288"/>
              <a:gd name="T120" fmla="*/ 420 w 458"/>
              <a:gd name="T121" fmla="*/ 196 h 288"/>
              <a:gd name="T122" fmla="*/ 26 w 458"/>
              <a:gd name="T123" fmla="*/ 228 h 28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458" h="288">
                <a:moveTo>
                  <a:pt x="125" y="15"/>
                </a:moveTo>
                <a:cubicBezTo>
                  <a:pt x="125" y="15"/>
                  <a:pt x="125" y="15"/>
                  <a:pt x="125" y="15"/>
                </a:cubicBezTo>
                <a:cubicBezTo>
                  <a:pt x="125" y="15"/>
                  <a:pt x="125" y="15"/>
                  <a:pt x="125" y="15"/>
                </a:cubicBezTo>
                <a:close/>
                <a:moveTo>
                  <a:pt x="122" y="17"/>
                </a:moveTo>
                <a:cubicBezTo>
                  <a:pt x="123" y="17"/>
                  <a:pt x="124" y="16"/>
                  <a:pt x="125" y="15"/>
                </a:cubicBezTo>
                <a:cubicBezTo>
                  <a:pt x="124" y="15"/>
                  <a:pt x="122" y="14"/>
                  <a:pt x="122" y="17"/>
                </a:cubicBezTo>
                <a:close/>
                <a:moveTo>
                  <a:pt x="124" y="11"/>
                </a:moveTo>
                <a:cubicBezTo>
                  <a:pt x="123" y="12"/>
                  <a:pt x="123" y="12"/>
                  <a:pt x="123" y="12"/>
                </a:cubicBezTo>
                <a:cubicBezTo>
                  <a:pt x="124" y="12"/>
                  <a:pt x="124" y="11"/>
                  <a:pt x="124" y="11"/>
                </a:cubicBezTo>
                <a:close/>
                <a:moveTo>
                  <a:pt x="124" y="13"/>
                </a:moveTo>
                <a:cubicBezTo>
                  <a:pt x="125" y="14"/>
                  <a:pt x="125" y="14"/>
                  <a:pt x="125" y="14"/>
                </a:cubicBezTo>
                <a:cubicBezTo>
                  <a:pt x="125" y="13"/>
                  <a:pt x="125" y="13"/>
                  <a:pt x="125" y="13"/>
                </a:cubicBezTo>
                <a:lnTo>
                  <a:pt x="124" y="13"/>
                </a:lnTo>
                <a:close/>
                <a:moveTo>
                  <a:pt x="321" y="247"/>
                </a:moveTo>
                <a:cubicBezTo>
                  <a:pt x="322" y="246"/>
                  <a:pt x="322" y="246"/>
                  <a:pt x="321" y="245"/>
                </a:cubicBezTo>
                <a:lnTo>
                  <a:pt x="321" y="247"/>
                </a:lnTo>
                <a:close/>
                <a:moveTo>
                  <a:pt x="296" y="258"/>
                </a:moveTo>
                <a:cubicBezTo>
                  <a:pt x="294" y="259"/>
                  <a:pt x="293" y="259"/>
                  <a:pt x="291" y="260"/>
                </a:cubicBezTo>
                <a:cubicBezTo>
                  <a:pt x="293" y="259"/>
                  <a:pt x="294" y="259"/>
                  <a:pt x="296" y="258"/>
                </a:cubicBezTo>
                <a:close/>
                <a:moveTo>
                  <a:pt x="343" y="240"/>
                </a:moveTo>
                <a:cubicBezTo>
                  <a:pt x="339" y="241"/>
                  <a:pt x="339" y="241"/>
                  <a:pt x="339" y="241"/>
                </a:cubicBezTo>
                <a:cubicBezTo>
                  <a:pt x="340" y="241"/>
                  <a:pt x="342" y="240"/>
                  <a:pt x="343" y="240"/>
                </a:cubicBezTo>
                <a:close/>
                <a:moveTo>
                  <a:pt x="362" y="45"/>
                </a:moveTo>
                <a:cubicBezTo>
                  <a:pt x="358" y="43"/>
                  <a:pt x="354" y="42"/>
                  <a:pt x="351" y="41"/>
                </a:cubicBezTo>
                <a:cubicBezTo>
                  <a:pt x="358" y="45"/>
                  <a:pt x="360" y="44"/>
                  <a:pt x="362" y="45"/>
                </a:cubicBezTo>
                <a:close/>
                <a:moveTo>
                  <a:pt x="176" y="284"/>
                </a:moveTo>
                <a:cubicBezTo>
                  <a:pt x="175" y="284"/>
                  <a:pt x="175" y="284"/>
                  <a:pt x="175" y="284"/>
                </a:cubicBezTo>
                <a:cubicBezTo>
                  <a:pt x="173" y="284"/>
                  <a:pt x="173" y="284"/>
                  <a:pt x="176" y="284"/>
                </a:cubicBezTo>
                <a:close/>
                <a:moveTo>
                  <a:pt x="293" y="272"/>
                </a:moveTo>
                <a:cubicBezTo>
                  <a:pt x="293" y="272"/>
                  <a:pt x="293" y="271"/>
                  <a:pt x="292" y="271"/>
                </a:cubicBezTo>
                <a:cubicBezTo>
                  <a:pt x="291" y="272"/>
                  <a:pt x="291" y="272"/>
                  <a:pt x="291" y="272"/>
                </a:cubicBezTo>
                <a:lnTo>
                  <a:pt x="293" y="272"/>
                </a:lnTo>
                <a:close/>
                <a:moveTo>
                  <a:pt x="361" y="235"/>
                </a:moveTo>
                <a:cubicBezTo>
                  <a:pt x="361" y="235"/>
                  <a:pt x="361" y="234"/>
                  <a:pt x="361" y="234"/>
                </a:cubicBezTo>
                <a:cubicBezTo>
                  <a:pt x="365" y="233"/>
                  <a:pt x="365" y="233"/>
                  <a:pt x="365" y="233"/>
                </a:cubicBezTo>
                <a:cubicBezTo>
                  <a:pt x="363" y="233"/>
                  <a:pt x="362" y="234"/>
                  <a:pt x="361" y="235"/>
                </a:cubicBezTo>
                <a:close/>
                <a:moveTo>
                  <a:pt x="138" y="283"/>
                </a:moveTo>
                <a:cubicBezTo>
                  <a:pt x="136" y="284"/>
                  <a:pt x="135" y="284"/>
                  <a:pt x="133" y="285"/>
                </a:cubicBezTo>
                <a:cubicBezTo>
                  <a:pt x="137" y="285"/>
                  <a:pt x="139" y="284"/>
                  <a:pt x="138" y="283"/>
                </a:cubicBezTo>
                <a:close/>
                <a:moveTo>
                  <a:pt x="291" y="260"/>
                </a:moveTo>
                <a:cubicBezTo>
                  <a:pt x="291" y="260"/>
                  <a:pt x="291" y="260"/>
                  <a:pt x="291" y="260"/>
                </a:cubicBezTo>
                <a:cubicBezTo>
                  <a:pt x="291" y="260"/>
                  <a:pt x="291" y="260"/>
                  <a:pt x="291" y="260"/>
                </a:cubicBezTo>
                <a:close/>
                <a:moveTo>
                  <a:pt x="331" y="261"/>
                </a:moveTo>
                <a:cubicBezTo>
                  <a:pt x="325" y="263"/>
                  <a:pt x="325" y="263"/>
                  <a:pt x="325" y="263"/>
                </a:cubicBezTo>
                <a:cubicBezTo>
                  <a:pt x="327" y="262"/>
                  <a:pt x="330" y="262"/>
                  <a:pt x="331" y="261"/>
                </a:cubicBezTo>
                <a:close/>
                <a:moveTo>
                  <a:pt x="362" y="45"/>
                </a:moveTo>
                <a:cubicBezTo>
                  <a:pt x="366" y="46"/>
                  <a:pt x="366" y="46"/>
                  <a:pt x="366" y="46"/>
                </a:cubicBezTo>
                <a:cubicBezTo>
                  <a:pt x="364" y="45"/>
                  <a:pt x="363" y="45"/>
                  <a:pt x="362" y="45"/>
                </a:cubicBezTo>
                <a:close/>
                <a:moveTo>
                  <a:pt x="136" y="14"/>
                </a:moveTo>
                <a:cubicBezTo>
                  <a:pt x="140" y="14"/>
                  <a:pt x="141" y="13"/>
                  <a:pt x="141" y="12"/>
                </a:cubicBezTo>
                <a:cubicBezTo>
                  <a:pt x="139" y="13"/>
                  <a:pt x="138" y="14"/>
                  <a:pt x="136" y="14"/>
                </a:cubicBezTo>
                <a:close/>
                <a:moveTo>
                  <a:pt x="373" y="14"/>
                </a:moveTo>
                <a:cubicBezTo>
                  <a:pt x="375" y="14"/>
                  <a:pt x="375" y="14"/>
                  <a:pt x="375" y="14"/>
                </a:cubicBezTo>
                <a:cubicBezTo>
                  <a:pt x="374" y="14"/>
                  <a:pt x="374" y="14"/>
                  <a:pt x="373" y="14"/>
                </a:cubicBezTo>
                <a:close/>
                <a:moveTo>
                  <a:pt x="234" y="28"/>
                </a:moveTo>
                <a:cubicBezTo>
                  <a:pt x="233" y="29"/>
                  <a:pt x="232" y="29"/>
                  <a:pt x="232" y="29"/>
                </a:cubicBezTo>
                <a:cubicBezTo>
                  <a:pt x="233" y="29"/>
                  <a:pt x="234" y="29"/>
                  <a:pt x="234" y="28"/>
                </a:cubicBezTo>
                <a:close/>
                <a:moveTo>
                  <a:pt x="109" y="53"/>
                </a:moveTo>
                <a:cubicBezTo>
                  <a:pt x="103" y="58"/>
                  <a:pt x="96" y="64"/>
                  <a:pt x="90" y="69"/>
                </a:cubicBezTo>
                <a:cubicBezTo>
                  <a:pt x="88" y="69"/>
                  <a:pt x="79" y="75"/>
                  <a:pt x="85" y="70"/>
                </a:cubicBezTo>
                <a:cubicBezTo>
                  <a:pt x="83" y="72"/>
                  <a:pt x="80" y="75"/>
                  <a:pt x="78" y="77"/>
                </a:cubicBezTo>
                <a:cubicBezTo>
                  <a:pt x="78" y="76"/>
                  <a:pt x="78" y="76"/>
                  <a:pt x="78" y="76"/>
                </a:cubicBezTo>
                <a:cubicBezTo>
                  <a:pt x="62" y="87"/>
                  <a:pt x="49" y="101"/>
                  <a:pt x="38" y="116"/>
                </a:cubicBezTo>
                <a:cubicBezTo>
                  <a:pt x="27" y="131"/>
                  <a:pt x="17" y="147"/>
                  <a:pt x="7" y="166"/>
                </a:cubicBezTo>
                <a:cubicBezTo>
                  <a:pt x="7" y="165"/>
                  <a:pt x="7" y="165"/>
                  <a:pt x="7" y="165"/>
                </a:cubicBezTo>
                <a:cubicBezTo>
                  <a:pt x="5" y="173"/>
                  <a:pt x="3" y="182"/>
                  <a:pt x="3" y="190"/>
                </a:cubicBezTo>
                <a:cubicBezTo>
                  <a:pt x="3" y="195"/>
                  <a:pt x="0" y="196"/>
                  <a:pt x="0" y="204"/>
                </a:cubicBezTo>
                <a:cubicBezTo>
                  <a:pt x="1" y="202"/>
                  <a:pt x="1" y="206"/>
                  <a:pt x="2" y="211"/>
                </a:cubicBezTo>
                <a:cubicBezTo>
                  <a:pt x="2" y="213"/>
                  <a:pt x="3" y="216"/>
                  <a:pt x="3" y="218"/>
                </a:cubicBezTo>
                <a:cubicBezTo>
                  <a:pt x="4" y="220"/>
                  <a:pt x="5" y="223"/>
                  <a:pt x="6" y="224"/>
                </a:cubicBezTo>
                <a:cubicBezTo>
                  <a:pt x="7" y="230"/>
                  <a:pt x="4" y="224"/>
                  <a:pt x="3" y="222"/>
                </a:cubicBezTo>
                <a:cubicBezTo>
                  <a:pt x="5" y="229"/>
                  <a:pt x="8" y="235"/>
                  <a:pt x="12" y="240"/>
                </a:cubicBezTo>
                <a:cubicBezTo>
                  <a:pt x="16" y="246"/>
                  <a:pt x="20" y="250"/>
                  <a:pt x="25" y="253"/>
                </a:cubicBezTo>
                <a:cubicBezTo>
                  <a:pt x="34" y="260"/>
                  <a:pt x="45" y="265"/>
                  <a:pt x="57" y="270"/>
                </a:cubicBezTo>
                <a:cubicBezTo>
                  <a:pt x="45" y="264"/>
                  <a:pt x="40" y="260"/>
                  <a:pt x="35" y="257"/>
                </a:cubicBezTo>
                <a:cubicBezTo>
                  <a:pt x="31" y="254"/>
                  <a:pt x="27" y="252"/>
                  <a:pt x="20" y="244"/>
                </a:cubicBezTo>
                <a:cubicBezTo>
                  <a:pt x="29" y="252"/>
                  <a:pt x="34" y="255"/>
                  <a:pt x="39" y="258"/>
                </a:cubicBezTo>
                <a:cubicBezTo>
                  <a:pt x="45" y="262"/>
                  <a:pt x="50" y="265"/>
                  <a:pt x="60" y="268"/>
                </a:cubicBezTo>
                <a:cubicBezTo>
                  <a:pt x="57" y="267"/>
                  <a:pt x="54" y="267"/>
                  <a:pt x="51" y="265"/>
                </a:cubicBezTo>
                <a:cubicBezTo>
                  <a:pt x="55" y="269"/>
                  <a:pt x="63" y="272"/>
                  <a:pt x="71" y="273"/>
                </a:cubicBezTo>
                <a:cubicBezTo>
                  <a:pt x="78" y="275"/>
                  <a:pt x="84" y="276"/>
                  <a:pt x="85" y="278"/>
                </a:cubicBezTo>
                <a:cubicBezTo>
                  <a:pt x="98" y="280"/>
                  <a:pt x="109" y="278"/>
                  <a:pt x="124" y="280"/>
                </a:cubicBezTo>
                <a:cubicBezTo>
                  <a:pt x="117" y="283"/>
                  <a:pt x="117" y="283"/>
                  <a:pt x="117" y="283"/>
                </a:cubicBezTo>
                <a:cubicBezTo>
                  <a:pt x="121" y="283"/>
                  <a:pt x="126" y="284"/>
                  <a:pt x="130" y="284"/>
                </a:cubicBezTo>
                <a:cubicBezTo>
                  <a:pt x="131" y="282"/>
                  <a:pt x="131" y="282"/>
                  <a:pt x="131" y="282"/>
                </a:cubicBezTo>
                <a:cubicBezTo>
                  <a:pt x="135" y="282"/>
                  <a:pt x="137" y="283"/>
                  <a:pt x="138" y="283"/>
                </a:cubicBezTo>
                <a:cubicBezTo>
                  <a:pt x="147" y="282"/>
                  <a:pt x="160" y="284"/>
                  <a:pt x="173" y="283"/>
                </a:cubicBezTo>
                <a:cubicBezTo>
                  <a:pt x="175" y="284"/>
                  <a:pt x="175" y="284"/>
                  <a:pt x="175" y="284"/>
                </a:cubicBezTo>
                <a:cubicBezTo>
                  <a:pt x="176" y="283"/>
                  <a:pt x="177" y="283"/>
                  <a:pt x="177" y="283"/>
                </a:cubicBezTo>
                <a:cubicBezTo>
                  <a:pt x="180" y="285"/>
                  <a:pt x="190" y="284"/>
                  <a:pt x="191" y="286"/>
                </a:cubicBezTo>
                <a:cubicBezTo>
                  <a:pt x="187" y="286"/>
                  <a:pt x="177" y="287"/>
                  <a:pt x="178" y="286"/>
                </a:cubicBezTo>
                <a:cubicBezTo>
                  <a:pt x="167" y="288"/>
                  <a:pt x="191" y="287"/>
                  <a:pt x="198" y="287"/>
                </a:cubicBezTo>
                <a:cubicBezTo>
                  <a:pt x="190" y="286"/>
                  <a:pt x="200" y="286"/>
                  <a:pt x="204" y="285"/>
                </a:cubicBezTo>
                <a:cubicBezTo>
                  <a:pt x="205" y="286"/>
                  <a:pt x="203" y="286"/>
                  <a:pt x="203" y="286"/>
                </a:cubicBezTo>
                <a:cubicBezTo>
                  <a:pt x="216" y="287"/>
                  <a:pt x="220" y="281"/>
                  <a:pt x="229" y="284"/>
                </a:cubicBezTo>
                <a:cubicBezTo>
                  <a:pt x="231" y="282"/>
                  <a:pt x="231" y="282"/>
                  <a:pt x="231" y="282"/>
                </a:cubicBezTo>
                <a:cubicBezTo>
                  <a:pt x="234" y="283"/>
                  <a:pt x="238" y="283"/>
                  <a:pt x="241" y="283"/>
                </a:cubicBezTo>
                <a:cubicBezTo>
                  <a:pt x="242" y="279"/>
                  <a:pt x="255" y="281"/>
                  <a:pt x="257" y="277"/>
                </a:cubicBezTo>
                <a:cubicBezTo>
                  <a:pt x="268" y="275"/>
                  <a:pt x="255" y="279"/>
                  <a:pt x="259" y="278"/>
                </a:cubicBezTo>
                <a:cubicBezTo>
                  <a:pt x="270" y="278"/>
                  <a:pt x="288" y="270"/>
                  <a:pt x="292" y="271"/>
                </a:cubicBezTo>
                <a:cubicBezTo>
                  <a:pt x="301" y="268"/>
                  <a:pt x="311" y="266"/>
                  <a:pt x="319" y="263"/>
                </a:cubicBezTo>
                <a:cubicBezTo>
                  <a:pt x="320" y="265"/>
                  <a:pt x="320" y="265"/>
                  <a:pt x="320" y="265"/>
                </a:cubicBezTo>
                <a:cubicBezTo>
                  <a:pt x="324" y="263"/>
                  <a:pt x="328" y="261"/>
                  <a:pt x="332" y="260"/>
                </a:cubicBezTo>
                <a:cubicBezTo>
                  <a:pt x="332" y="260"/>
                  <a:pt x="331" y="260"/>
                  <a:pt x="331" y="261"/>
                </a:cubicBezTo>
                <a:cubicBezTo>
                  <a:pt x="351" y="253"/>
                  <a:pt x="351" y="253"/>
                  <a:pt x="351" y="253"/>
                </a:cubicBezTo>
                <a:cubicBezTo>
                  <a:pt x="357" y="250"/>
                  <a:pt x="363" y="248"/>
                  <a:pt x="369" y="246"/>
                </a:cubicBezTo>
                <a:cubicBezTo>
                  <a:pt x="368" y="247"/>
                  <a:pt x="369" y="248"/>
                  <a:pt x="362" y="251"/>
                </a:cubicBezTo>
                <a:cubicBezTo>
                  <a:pt x="373" y="248"/>
                  <a:pt x="392" y="238"/>
                  <a:pt x="408" y="228"/>
                </a:cubicBezTo>
                <a:cubicBezTo>
                  <a:pt x="407" y="229"/>
                  <a:pt x="407" y="229"/>
                  <a:pt x="407" y="229"/>
                </a:cubicBezTo>
                <a:cubicBezTo>
                  <a:pt x="410" y="227"/>
                  <a:pt x="413" y="225"/>
                  <a:pt x="415" y="222"/>
                </a:cubicBezTo>
                <a:cubicBezTo>
                  <a:pt x="414" y="224"/>
                  <a:pt x="415" y="223"/>
                  <a:pt x="416" y="224"/>
                </a:cubicBezTo>
                <a:cubicBezTo>
                  <a:pt x="423" y="219"/>
                  <a:pt x="431" y="211"/>
                  <a:pt x="437" y="204"/>
                </a:cubicBezTo>
                <a:cubicBezTo>
                  <a:pt x="443" y="196"/>
                  <a:pt x="446" y="189"/>
                  <a:pt x="447" y="183"/>
                </a:cubicBezTo>
                <a:cubicBezTo>
                  <a:pt x="445" y="188"/>
                  <a:pt x="453" y="176"/>
                  <a:pt x="449" y="187"/>
                </a:cubicBezTo>
                <a:cubicBezTo>
                  <a:pt x="453" y="178"/>
                  <a:pt x="456" y="167"/>
                  <a:pt x="457" y="155"/>
                </a:cubicBezTo>
                <a:cubicBezTo>
                  <a:pt x="458" y="144"/>
                  <a:pt x="456" y="132"/>
                  <a:pt x="452" y="122"/>
                </a:cubicBezTo>
                <a:cubicBezTo>
                  <a:pt x="452" y="123"/>
                  <a:pt x="452" y="123"/>
                  <a:pt x="452" y="123"/>
                </a:cubicBezTo>
                <a:cubicBezTo>
                  <a:pt x="450" y="120"/>
                  <a:pt x="449" y="117"/>
                  <a:pt x="447" y="115"/>
                </a:cubicBezTo>
                <a:cubicBezTo>
                  <a:pt x="447" y="114"/>
                  <a:pt x="447" y="114"/>
                  <a:pt x="447" y="114"/>
                </a:cubicBezTo>
                <a:cubicBezTo>
                  <a:pt x="448" y="116"/>
                  <a:pt x="449" y="118"/>
                  <a:pt x="450" y="120"/>
                </a:cubicBezTo>
                <a:cubicBezTo>
                  <a:pt x="447" y="112"/>
                  <a:pt x="443" y="105"/>
                  <a:pt x="438" y="100"/>
                </a:cubicBezTo>
                <a:cubicBezTo>
                  <a:pt x="438" y="99"/>
                  <a:pt x="438" y="96"/>
                  <a:pt x="436" y="92"/>
                </a:cubicBezTo>
                <a:cubicBezTo>
                  <a:pt x="435" y="93"/>
                  <a:pt x="432" y="88"/>
                  <a:pt x="427" y="82"/>
                </a:cubicBezTo>
                <a:cubicBezTo>
                  <a:pt x="423" y="76"/>
                  <a:pt x="417" y="70"/>
                  <a:pt x="413" y="67"/>
                </a:cubicBezTo>
                <a:cubicBezTo>
                  <a:pt x="412" y="66"/>
                  <a:pt x="416" y="70"/>
                  <a:pt x="414" y="67"/>
                </a:cubicBezTo>
                <a:cubicBezTo>
                  <a:pt x="405" y="59"/>
                  <a:pt x="392" y="49"/>
                  <a:pt x="378" y="41"/>
                </a:cubicBezTo>
                <a:cubicBezTo>
                  <a:pt x="364" y="33"/>
                  <a:pt x="349" y="26"/>
                  <a:pt x="336" y="20"/>
                </a:cubicBezTo>
                <a:cubicBezTo>
                  <a:pt x="334" y="21"/>
                  <a:pt x="327" y="19"/>
                  <a:pt x="319" y="17"/>
                </a:cubicBezTo>
                <a:cubicBezTo>
                  <a:pt x="311" y="15"/>
                  <a:pt x="301" y="13"/>
                  <a:pt x="293" y="12"/>
                </a:cubicBezTo>
                <a:cubicBezTo>
                  <a:pt x="290" y="9"/>
                  <a:pt x="302" y="13"/>
                  <a:pt x="307" y="12"/>
                </a:cubicBezTo>
                <a:cubicBezTo>
                  <a:pt x="298" y="11"/>
                  <a:pt x="306" y="9"/>
                  <a:pt x="290" y="7"/>
                </a:cubicBezTo>
                <a:cubicBezTo>
                  <a:pt x="291" y="7"/>
                  <a:pt x="290" y="6"/>
                  <a:pt x="293" y="7"/>
                </a:cubicBezTo>
                <a:cubicBezTo>
                  <a:pt x="285" y="5"/>
                  <a:pt x="295" y="10"/>
                  <a:pt x="281" y="7"/>
                </a:cubicBezTo>
                <a:cubicBezTo>
                  <a:pt x="281" y="5"/>
                  <a:pt x="281" y="5"/>
                  <a:pt x="281" y="5"/>
                </a:cubicBezTo>
                <a:cubicBezTo>
                  <a:pt x="273" y="6"/>
                  <a:pt x="273" y="6"/>
                  <a:pt x="273" y="6"/>
                </a:cubicBezTo>
                <a:cubicBezTo>
                  <a:pt x="245" y="1"/>
                  <a:pt x="221" y="1"/>
                  <a:pt x="197" y="0"/>
                </a:cubicBezTo>
                <a:cubicBezTo>
                  <a:pt x="195" y="0"/>
                  <a:pt x="196" y="1"/>
                  <a:pt x="199" y="2"/>
                </a:cubicBezTo>
                <a:cubicBezTo>
                  <a:pt x="188" y="2"/>
                  <a:pt x="175" y="5"/>
                  <a:pt x="163" y="5"/>
                </a:cubicBezTo>
                <a:cubicBezTo>
                  <a:pt x="166" y="4"/>
                  <a:pt x="166" y="4"/>
                  <a:pt x="166" y="4"/>
                </a:cubicBezTo>
                <a:cubicBezTo>
                  <a:pt x="156" y="5"/>
                  <a:pt x="151" y="6"/>
                  <a:pt x="145" y="7"/>
                </a:cubicBezTo>
                <a:cubicBezTo>
                  <a:pt x="136" y="10"/>
                  <a:pt x="136" y="10"/>
                  <a:pt x="136" y="10"/>
                </a:cubicBezTo>
                <a:cubicBezTo>
                  <a:pt x="130" y="12"/>
                  <a:pt x="130" y="12"/>
                  <a:pt x="130" y="12"/>
                </a:cubicBezTo>
                <a:cubicBezTo>
                  <a:pt x="127" y="13"/>
                  <a:pt x="127" y="13"/>
                  <a:pt x="127" y="13"/>
                </a:cubicBezTo>
                <a:cubicBezTo>
                  <a:pt x="127" y="13"/>
                  <a:pt x="127" y="13"/>
                  <a:pt x="126" y="13"/>
                </a:cubicBezTo>
                <a:cubicBezTo>
                  <a:pt x="127" y="13"/>
                  <a:pt x="127" y="13"/>
                  <a:pt x="127" y="13"/>
                </a:cubicBezTo>
                <a:cubicBezTo>
                  <a:pt x="127" y="13"/>
                  <a:pt x="127" y="13"/>
                  <a:pt x="127" y="13"/>
                </a:cubicBezTo>
                <a:cubicBezTo>
                  <a:pt x="127" y="13"/>
                  <a:pt x="127" y="13"/>
                  <a:pt x="127" y="13"/>
                </a:cubicBezTo>
                <a:cubicBezTo>
                  <a:pt x="128" y="13"/>
                  <a:pt x="128" y="13"/>
                  <a:pt x="128" y="13"/>
                </a:cubicBezTo>
                <a:cubicBezTo>
                  <a:pt x="130" y="12"/>
                  <a:pt x="132" y="12"/>
                  <a:pt x="133" y="11"/>
                </a:cubicBezTo>
                <a:cubicBezTo>
                  <a:pt x="137" y="10"/>
                  <a:pt x="141" y="10"/>
                  <a:pt x="141" y="11"/>
                </a:cubicBezTo>
                <a:cubicBezTo>
                  <a:pt x="140" y="12"/>
                  <a:pt x="137" y="13"/>
                  <a:pt x="133" y="13"/>
                </a:cubicBezTo>
                <a:cubicBezTo>
                  <a:pt x="131" y="14"/>
                  <a:pt x="130" y="14"/>
                  <a:pt x="128" y="14"/>
                </a:cubicBezTo>
                <a:cubicBezTo>
                  <a:pt x="127" y="14"/>
                  <a:pt x="127" y="14"/>
                  <a:pt x="127" y="14"/>
                </a:cubicBezTo>
                <a:cubicBezTo>
                  <a:pt x="127" y="14"/>
                  <a:pt x="127" y="14"/>
                  <a:pt x="127" y="14"/>
                </a:cubicBezTo>
                <a:cubicBezTo>
                  <a:pt x="127" y="14"/>
                  <a:pt x="127" y="14"/>
                  <a:pt x="127" y="14"/>
                </a:cubicBezTo>
                <a:cubicBezTo>
                  <a:pt x="127" y="14"/>
                  <a:pt x="127" y="14"/>
                  <a:pt x="127" y="14"/>
                </a:cubicBezTo>
                <a:cubicBezTo>
                  <a:pt x="127" y="16"/>
                  <a:pt x="127" y="16"/>
                  <a:pt x="127" y="16"/>
                </a:cubicBezTo>
                <a:cubicBezTo>
                  <a:pt x="127" y="16"/>
                  <a:pt x="127" y="16"/>
                  <a:pt x="127" y="15"/>
                </a:cubicBezTo>
                <a:cubicBezTo>
                  <a:pt x="128" y="15"/>
                  <a:pt x="128" y="15"/>
                  <a:pt x="129" y="15"/>
                </a:cubicBezTo>
                <a:cubicBezTo>
                  <a:pt x="130" y="14"/>
                  <a:pt x="132" y="14"/>
                  <a:pt x="134" y="13"/>
                </a:cubicBezTo>
                <a:cubicBezTo>
                  <a:pt x="144" y="11"/>
                  <a:pt x="144" y="11"/>
                  <a:pt x="144" y="11"/>
                </a:cubicBezTo>
                <a:cubicBezTo>
                  <a:pt x="142" y="11"/>
                  <a:pt x="142" y="12"/>
                  <a:pt x="141" y="12"/>
                </a:cubicBezTo>
                <a:cubicBezTo>
                  <a:pt x="147" y="11"/>
                  <a:pt x="155" y="10"/>
                  <a:pt x="163" y="8"/>
                </a:cubicBezTo>
                <a:cubicBezTo>
                  <a:pt x="159" y="8"/>
                  <a:pt x="155" y="9"/>
                  <a:pt x="151" y="9"/>
                </a:cubicBezTo>
                <a:cubicBezTo>
                  <a:pt x="156" y="7"/>
                  <a:pt x="171" y="7"/>
                  <a:pt x="176" y="6"/>
                </a:cubicBezTo>
                <a:cubicBezTo>
                  <a:pt x="176" y="8"/>
                  <a:pt x="169" y="8"/>
                  <a:pt x="176" y="9"/>
                </a:cubicBezTo>
                <a:cubicBezTo>
                  <a:pt x="186" y="9"/>
                  <a:pt x="189" y="8"/>
                  <a:pt x="192" y="7"/>
                </a:cubicBezTo>
                <a:cubicBezTo>
                  <a:pt x="194" y="6"/>
                  <a:pt x="197" y="5"/>
                  <a:pt x="207" y="4"/>
                </a:cubicBezTo>
                <a:cubicBezTo>
                  <a:pt x="203" y="3"/>
                  <a:pt x="203" y="3"/>
                  <a:pt x="203" y="3"/>
                </a:cubicBezTo>
                <a:cubicBezTo>
                  <a:pt x="209" y="3"/>
                  <a:pt x="214" y="1"/>
                  <a:pt x="223" y="2"/>
                </a:cubicBezTo>
                <a:cubicBezTo>
                  <a:pt x="223" y="4"/>
                  <a:pt x="216" y="4"/>
                  <a:pt x="213" y="4"/>
                </a:cubicBezTo>
                <a:cubicBezTo>
                  <a:pt x="214" y="5"/>
                  <a:pt x="224" y="2"/>
                  <a:pt x="230" y="4"/>
                </a:cubicBezTo>
                <a:cubicBezTo>
                  <a:pt x="225" y="5"/>
                  <a:pt x="210" y="6"/>
                  <a:pt x="200" y="6"/>
                </a:cubicBezTo>
                <a:cubicBezTo>
                  <a:pt x="201" y="7"/>
                  <a:pt x="201" y="7"/>
                  <a:pt x="200" y="8"/>
                </a:cubicBezTo>
                <a:cubicBezTo>
                  <a:pt x="229" y="6"/>
                  <a:pt x="262" y="6"/>
                  <a:pt x="291" y="13"/>
                </a:cubicBezTo>
                <a:cubicBezTo>
                  <a:pt x="275" y="13"/>
                  <a:pt x="297" y="15"/>
                  <a:pt x="293" y="17"/>
                </a:cubicBezTo>
                <a:cubicBezTo>
                  <a:pt x="296" y="15"/>
                  <a:pt x="304" y="19"/>
                  <a:pt x="312" y="21"/>
                </a:cubicBezTo>
                <a:cubicBezTo>
                  <a:pt x="315" y="24"/>
                  <a:pt x="296" y="18"/>
                  <a:pt x="302" y="21"/>
                </a:cubicBezTo>
                <a:cubicBezTo>
                  <a:pt x="317" y="24"/>
                  <a:pt x="338" y="28"/>
                  <a:pt x="356" y="38"/>
                </a:cubicBezTo>
                <a:cubicBezTo>
                  <a:pt x="355" y="38"/>
                  <a:pt x="350" y="36"/>
                  <a:pt x="349" y="36"/>
                </a:cubicBezTo>
                <a:cubicBezTo>
                  <a:pt x="356" y="38"/>
                  <a:pt x="363" y="41"/>
                  <a:pt x="370" y="44"/>
                </a:cubicBezTo>
                <a:cubicBezTo>
                  <a:pt x="376" y="47"/>
                  <a:pt x="382" y="50"/>
                  <a:pt x="385" y="54"/>
                </a:cubicBezTo>
                <a:cubicBezTo>
                  <a:pt x="379" y="51"/>
                  <a:pt x="372" y="48"/>
                  <a:pt x="366" y="46"/>
                </a:cubicBezTo>
                <a:cubicBezTo>
                  <a:pt x="367" y="47"/>
                  <a:pt x="369" y="48"/>
                  <a:pt x="372" y="50"/>
                </a:cubicBezTo>
                <a:cubicBezTo>
                  <a:pt x="370" y="50"/>
                  <a:pt x="368" y="50"/>
                  <a:pt x="367" y="49"/>
                </a:cubicBezTo>
                <a:cubicBezTo>
                  <a:pt x="380" y="58"/>
                  <a:pt x="379" y="53"/>
                  <a:pt x="387" y="57"/>
                </a:cubicBezTo>
                <a:cubicBezTo>
                  <a:pt x="389" y="59"/>
                  <a:pt x="392" y="62"/>
                  <a:pt x="394" y="64"/>
                </a:cubicBezTo>
                <a:cubicBezTo>
                  <a:pt x="407" y="76"/>
                  <a:pt x="419" y="88"/>
                  <a:pt x="428" y="95"/>
                </a:cubicBezTo>
                <a:cubicBezTo>
                  <a:pt x="431" y="98"/>
                  <a:pt x="438" y="109"/>
                  <a:pt x="433" y="106"/>
                </a:cubicBezTo>
                <a:cubicBezTo>
                  <a:pt x="430" y="103"/>
                  <a:pt x="427" y="101"/>
                  <a:pt x="424" y="98"/>
                </a:cubicBezTo>
                <a:cubicBezTo>
                  <a:pt x="421" y="95"/>
                  <a:pt x="417" y="91"/>
                  <a:pt x="411" y="84"/>
                </a:cubicBezTo>
                <a:cubicBezTo>
                  <a:pt x="410" y="81"/>
                  <a:pt x="421" y="93"/>
                  <a:pt x="418" y="89"/>
                </a:cubicBezTo>
                <a:cubicBezTo>
                  <a:pt x="413" y="84"/>
                  <a:pt x="404" y="73"/>
                  <a:pt x="398" y="71"/>
                </a:cubicBezTo>
                <a:cubicBezTo>
                  <a:pt x="403" y="75"/>
                  <a:pt x="408" y="79"/>
                  <a:pt x="412" y="84"/>
                </a:cubicBezTo>
                <a:cubicBezTo>
                  <a:pt x="410" y="85"/>
                  <a:pt x="407" y="78"/>
                  <a:pt x="403" y="77"/>
                </a:cubicBezTo>
                <a:cubicBezTo>
                  <a:pt x="406" y="82"/>
                  <a:pt x="415" y="88"/>
                  <a:pt x="419" y="95"/>
                </a:cubicBezTo>
                <a:cubicBezTo>
                  <a:pt x="418" y="94"/>
                  <a:pt x="418" y="94"/>
                  <a:pt x="418" y="94"/>
                </a:cubicBezTo>
                <a:cubicBezTo>
                  <a:pt x="423" y="99"/>
                  <a:pt x="425" y="102"/>
                  <a:pt x="427" y="104"/>
                </a:cubicBezTo>
                <a:cubicBezTo>
                  <a:pt x="428" y="107"/>
                  <a:pt x="430" y="110"/>
                  <a:pt x="434" y="116"/>
                </a:cubicBezTo>
                <a:cubicBezTo>
                  <a:pt x="437" y="115"/>
                  <a:pt x="434" y="110"/>
                  <a:pt x="430" y="104"/>
                </a:cubicBezTo>
                <a:cubicBezTo>
                  <a:pt x="437" y="114"/>
                  <a:pt x="445" y="127"/>
                  <a:pt x="448" y="141"/>
                </a:cubicBezTo>
                <a:cubicBezTo>
                  <a:pt x="449" y="148"/>
                  <a:pt x="449" y="156"/>
                  <a:pt x="447" y="163"/>
                </a:cubicBezTo>
                <a:cubicBezTo>
                  <a:pt x="445" y="169"/>
                  <a:pt x="442" y="176"/>
                  <a:pt x="439" y="180"/>
                </a:cubicBezTo>
                <a:cubicBezTo>
                  <a:pt x="440" y="176"/>
                  <a:pt x="441" y="171"/>
                  <a:pt x="442" y="166"/>
                </a:cubicBezTo>
                <a:cubicBezTo>
                  <a:pt x="441" y="171"/>
                  <a:pt x="439" y="176"/>
                  <a:pt x="436" y="181"/>
                </a:cubicBezTo>
                <a:cubicBezTo>
                  <a:pt x="434" y="185"/>
                  <a:pt x="432" y="188"/>
                  <a:pt x="431" y="187"/>
                </a:cubicBezTo>
                <a:cubicBezTo>
                  <a:pt x="434" y="183"/>
                  <a:pt x="434" y="181"/>
                  <a:pt x="434" y="180"/>
                </a:cubicBezTo>
                <a:cubicBezTo>
                  <a:pt x="434" y="180"/>
                  <a:pt x="434" y="179"/>
                  <a:pt x="435" y="177"/>
                </a:cubicBezTo>
                <a:cubicBezTo>
                  <a:pt x="435" y="176"/>
                  <a:pt x="435" y="176"/>
                  <a:pt x="435" y="176"/>
                </a:cubicBezTo>
                <a:cubicBezTo>
                  <a:pt x="436" y="175"/>
                  <a:pt x="437" y="172"/>
                  <a:pt x="436" y="174"/>
                </a:cubicBezTo>
                <a:cubicBezTo>
                  <a:pt x="434" y="181"/>
                  <a:pt x="428" y="192"/>
                  <a:pt x="423" y="199"/>
                </a:cubicBezTo>
                <a:cubicBezTo>
                  <a:pt x="425" y="195"/>
                  <a:pt x="419" y="201"/>
                  <a:pt x="417" y="201"/>
                </a:cubicBezTo>
                <a:cubicBezTo>
                  <a:pt x="412" y="207"/>
                  <a:pt x="418" y="202"/>
                  <a:pt x="419" y="202"/>
                </a:cubicBezTo>
                <a:cubicBezTo>
                  <a:pt x="416" y="206"/>
                  <a:pt x="412" y="212"/>
                  <a:pt x="408" y="213"/>
                </a:cubicBezTo>
                <a:cubicBezTo>
                  <a:pt x="405" y="214"/>
                  <a:pt x="406" y="212"/>
                  <a:pt x="408" y="210"/>
                </a:cubicBezTo>
                <a:cubicBezTo>
                  <a:pt x="411" y="208"/>
                  <a:pt x="413" y="205"/>
                  <a:pt x="414" y="204"/>
                </a:cubicBezTo>
                <a:cubicBezTo>
                  <a:pt x="408" y="210"/>
                  <a:pt x="402" y="216"/>
                  <a:pt x="395" y="221"/>
                </a:cubicBezTo>
                <a:cubicBezTo>
                  <a:pt x="395" y="220"/>
                  <a:pt x="395" y="220"/>
                  <a:pt x="395" y="220"/>
                </a:cubicBezTo>
                <a:cubicBezTo>
                  <a:pt x="393" y="221"/>
                  <a:pt x="390" y="224"/>
                  <a:pt x="388" y="224"/>
                </a:cubicBezTo>
                <a:cubicBezTo>
                  <a:pt x="385" y="224"/>
                  <a:pt x="390" y="222"/>
                  <a:pt x="394" y="220"/>
                </a:cubicBezTo>
                <a:cubicBezTo>
                  <a:pt x="381" y="225"/>
                  <a:pt x="374" y="233"/>
                  <a:pt x="361" y="234"/>
                </a:cubicBezTo>
                <a:cubicBezTo>
                  <a:pt x="355" y="238"/>
                  <a:pt x="355" y="238"/>
                  <a:pt x="355" y="238"/>
                </a:cubicBezTo>
                <a:cubicBezTo>
                  <a:pt x="354" y="238"/>
                  <a:pt x="352" y="238"/>
                  <a:pt x="354" y="238"/>
                </a:cubicBezTo>
                <a:cubicBezTo>
                  <a:pt x="347" y="241"/>
                  <a:pt x="347" y="241"/>
                  <a:pt x="347" y="241"/>
                </a:cubicBezTo>
                <a:cubicBezTo>
                  <a:pt x="334" y="247"/>
                  <a:pt x="343" y="240"/>
                  <a:pt x="338" y="241"/>
                </a:cubicBezTo>
                <a:cubicBezTo>
                  <a:pt x="339" y="241"/>
                  <a:pt x="339" y="241"/>
                  <a:pt x="339" y="241"/>
                </a:cubicBezTo>
                <a:cubicBezTo>
                  <a:pt x="335" y="242"/>
                  <a:pt x="331" y="242"/>
                  <a:pt x="334" y="241"/>
                </a:cubicBezTo>
                <a:cubicBezTo>
                  <a:pt x="330" y="243"/>
                  <a:pt x="325" y="245"/>
                  <a:pt x="321" y="247"/>
                </a:cubicBezTo>
                <a:cubicBezTo>
                  <a:pt x="321" y="247"/>
                  <a:pt x="321" y="247"/>
                  <a:pt x="321" y="247"/>
                </a:cubicBezTo>
                <a:cubicBezTo>
                  <a:pt x="318" y="249"/>
                  <a:pt x="312" y="251"/>
                  <a:pt x="306" y="254"/>
                </a:cubicBezTo>
                <a:cubicBezTo>
                  <a:pt x="301" y="256"/>
                  <a:pt x="296" y="258"/>
                  <a:pt x="296" y="260"/>
                </a:cubicBezTo>
                <a:cubicBezTo>
                  <a:pt x="292" y="261"/>
                  <a:pt x="289" y="261"/>
                  <a:pt x="291" y="260"/>
                </a:cubicBezTo>
                <a:cubicBezTo>
                  <a:pt x="280" y="262"/>
                  <a:pt x="293" y="257"/>
                  <a:pt x="275" y="261"/>
                </a:cubicBezTo>
                <a:cubicBezTo>
                  <a:pt x="275" y="260"/>
                  <a:pt x="277" y="260"/>
                  <a:pt x="280" y="259"/>
                </a:cubicBezTo>
                <a:cubicBezTo>
                  <a:pt x="275" y="260"/>
                  <a:pt x="274" y="260"/>
                  <a:pt x="273" y="261"/>
                </a:cubicBezTo>
                <a:cubicBezTo>
                  <a:pt x="273" y="261"/>
                  <a:pt x="272" y="260"/>
                  <a:pt x="271" y="260"/>
                </a:cubicBezTo>
                <a:cubicBezTo>
                  <a:pt x="271" y="261"/>
                  <a:pt x="264" y="262"/>
                  <a:pt x="260" y="263"/>
                </a:cubicBezTo>
                <a:cubicBezTo>
                  <a:pt x="266" y="259"/>
                  <a:pt x="266" y="259"/>
                  <a:pt x="266" y="259"/>
                </a:cubicBezTo>
                <a:cubicBezTo>
                  <a:pt x="262" y="261"/>
                  <a:pt x="260" y="262"/>
                  <a:pt x="252" y="262"/>
                </a:cubicBezTo>
                <a:cubicBezTo>
                  <a:pt x="257" y="260"/>
                  <a:pt x="257" y="260"/>
                  <a:pt x="257" y="260"/>
                </a:cubicBezTo>
                <a:cubicBezTo>
                  <a:pt x="245" y="262"/>
                  <a:pt x="256" y="264"/>
                  <a:pt x="242" y="264"/>
                </a:cubicBezTo>
                <a:cubicBezTo>
                  <a:pt x="246" y="264"/>
                  <a:pt x="251" y="264"/>
                  <a:pt x="255" y="264"/>
                </a:cubicBezTo>
                <a:cubicBezTo>
                  <a:pt x="240" y="266"/>
                  <a:pt x="245" y="268"/>
                  <a:pt x="239" y="271"/>
                </a:cubicBezTo>
                <a:cubicBezTo>
                  <a:pt x="223" y="275"/>
                  <a:pt x="203" y="271"/>
                  <a:pt x="190" y="276"/>
                </a:cubicBezTo>
                <a:cubicBezTo>
                  <a:pt x="188" y="274"/>
                  <a:pt x="190" y="274"/>
                  <a:pt x="186" y="272"/>
                </a:cubicBezTo>
                <a:cubicBezTo>
                  <a:pt x="196" y="272"/>
                  <a:pt x="201" y="271"/>
                  <a:pt x="206" y="269"/>
                </a:cubicBezTo>
                <a:cubicBezTo>
                  <a:pt x="225" y="266"/>
                  <a:pt x="211" y="274"/>
                  <a:pt x="233" y="269"/>
                </a:cubicBezTo>
                <a:cubicBezTo>
                  <a:pt x="231" y="268"/>
                  <a:pt x="225" y="268"/>
                  <a:pt x="219" y="269"/>
                </a:cubicBezTo>
                <a:cubicBezTo>
                  <a:pt x="218" y="268"/>
                  <a:pt x="225" y="266"/>
                  <a:pt x="230" y="265"/>
                </a:cubicBezTo>
                <a:cubicBezTo>
                  <a:pt x="218" y="267"/>
                  <a:pt x="200" y="266"/>
                  <a:pt x="192" y="266"/>
                </a:cubicBezTo>
                <a:cubicBezTo>
                  <a:pt x="189" y="267"/>
                  <a:pt x="179" y="268"/>
                  <a:pt x="175" y="267"/>
                </a:cubicBezTo>
                <a:cubicBezTo>
                  <a:pt x="175" y="269"/>
                  <a:pt x="156" y="269"/>
                  <a:pt x="162" y="271"/>
                </a:cubicBezTo>
                <a:cubicBezTo>
                  <a:pt x="148" y="271"/>
                  <a:pt x="153" y="268"/>
                  <a:pt x="140" y="270"/>
                </a:cubicBezTo>
                <a:cubicBezTo>
                  <a:pt x="145" y="268"/>
                  <a:pt x="132" y="267"/>
                  <a:pt x="138" y="266"/>
                </a:cubicBezTo>
                <a:cubicBezTo>
                  <a:pt x="142" y="268"/>
                  <a:pt x="156" y="266"/>
                  <a:pt x="163" y="265"/>
                </a:cubicBezTo>
                <a:cubicBezTo>
                  <a:pt x="157" y="264"/>
                  <a:pt x="150" y="264"/>
                  <a:pt x="144" y="263"/>
                </a:cubicBezTo>
                <a:cubicBezTo>
                  <a:pt x="149" y="264"/>
                  <a:pt x="142" y="265"/>
                  <a:pt x="139" y="265"/>
                </a:cubicBezTo>
                <a:cubicBezTo>
                  <a:pt x="137" y="263"/>
                  <a:pt x="137" y="263"/>
                  <a:pt x="137" y="263"/>
                </a:cubicBezTo>
                <a:cubicBezTo>
                  <a:pt x="135" y="265"/>
                  <a:pt x="127" y="263"/>
                  <a:pt x="118" y="261"/>
                </a:cubicBezTo>
                <a:cubicBezTo>
                  <a:pt x="109" y="260"/>
                  <a:pt x="99" y="257"/>
                  <a:pt x="94" y="259"/>
                </a:cubicBezTo>
                <a:cubicBezTo>
                  <a:pt x="100" y="260"/>
                  <a:pt x="105" y="262"/>
                  <a:pt x="108" y="260"/>
                </a:cubicBezTo>
                <a:cubicBezTo>
                  <a:pt x="119" y="263"/>
                  <a:pt x="105" y="263"/>
                  <a:pt x="110" y="265"/>
                </a:cubicBezTo>
                <a:cubicBezTo>
                  <a:pt x="101" y="265"/>
                  <a:pt x="90" y="263"/>
                  <a:pt x="80" y="260"/>
                </a:cubicBezTo>
                <a:cubicBezTo>
                  <a:pt x="69" y="257"/>
                  <a:pt x="58" y="254"/>
                  <a:pt x="49" y="251"/>
                </a:cubicBezTo>
                <a:cubicBezTo>
                  <a:pt x="53" y="251"/>
                  <a:pt x="61" y="255"/>
                  <a:pt x="62" y="253"/>
                </a:cubicBezTo>
                <a:cubicBezTo>
                  <a:pt x="56" y="250"/>
                  <a:pt x="49" y="248"/>
                  <a:pt x="42" y="245"/>
                </a:cubicBezTo>
                <a:cubicBezTo>
                  <a:pt x="34" y="241"/>
                  <a:pt x="27" y="237"/>
                  <a:pt x="22" y="231"/>
                </a:cubicBezTo>
                <a:cubicBezTo>
                  <a:pt x="23" y="231"/>
                  <a:pt x="24" y="231"/>
                  <a:pt x="25" y="232"/>
                </a:cubicBezTo>
                <a:cubicBezTo>
                  <a:pt x="21" y="227"/>
                  <a:pt x="20" y="226"/>
                  <a:pt x="20" y="224"/>
                </a:cubicBezTo>
                <a:cubicBezTo>
                  <a:pt x="20" y="223"/>
                  <a:pt x="19" y="221"/>
                  <a:pt x="17" y="215"/>
                </a:cubicBezTo>
                <a:cubicBezTo>
                  <a:pt x="17" y="215"/>
                  <a:pt x="17" y="217"/>
                  <a:pt x="16" y="214"/>
                </a:cubicBezTo>
                <a:cubicBezTo>
                  <a:pt x="15" y="208"/>
                  <a:pt x="15" y="208"/>
                  <a:pt x="16" y="208"/>
                </a:cubicBezTo>
                <a:cubicBezTo>
                  <a:pt x="16" y="208"/>
                  <a:pt x="17" y="209"/>
                  <a:pt x="17" y="205"/>
                </a:cubicBezTo>
                <a:cubicBezTo>
                  <a:pt x="15" y="198"/>
                  <a:pt x="16" y="196"/>
                  <a:pt x="17" y="194"/>
                </a:cubicBezTo>
                <a:cubicBezTo>
                  <a:pt x="18" y="192"/>
                  <a:pt x="18" y="189"/>
                  <a:pt x="20" y="180"/>
                </a:cubicBezTo>
                <a:cubicBezTo>
                  <a:pt x="20" y="182"/>
                  <a:pt x="20" y="182"/>
                  <a:pt x="20" y="182"/>
                </a:cubicBezTo>
                <a:cubicBezTo>
                  <a:pt x="21" y="175"/>
                  <a:pt x="24" y="167"/>
                  <a:pt x="29" y="160"/>
                </a:cubicBezTo>
                <a:cubicBezTo>
                  <a:pt x="33" y="153"/>
                  <a:pt x="39" y="146"/>
                  <a:pt x="43" y="140"/>
                </a:cubicBezTo>
                <a:cubicBezTo>
                  <a:pt x="42" y="140"/>
                  <a:pt x="36" y="150"/>
                  <a:pt x="35" y="148"/>
                </a:cubicBezTo>
                <a:cubicBezTo>
                  <a:pt x="38" y="142"/>
                  <a:pt x="42" y="137"/>
                  <a:pt x="46" y="132"/>
                </a:cubicBezTo>
                <a:cubicBezTo>
                  <a:pt x="47" y="131"/>
                  <a:pt x="53" y="125"/>
                  <a:pt x="50" y="130"/>
                </a:cubicBezTo>
                <a:cubicBezTo>
                  <a:pt x="49" y="132"/>
                  <a:pt x="47" y="134"/>
                  <a:pt x="46" y="135"/>
                </a:cubicBezTo>
                <a:cubicBezTo>
                  <a:pt x="48" y="134"/>
                  <a:pt x="48" y="134"/>
                  <a:pt x="48" y="134"/>
                </a:cubicBezTo>
                <a:cubicBezTo>
                  <a:pt x="59" y="119"/>
                  <a:pt x="45" y="132"/>
                  <a:pt x="43" y="131"/>
                </a:cubicBezTo>
                <a:cubicBezTo>
                  <a:pt x="50" y="124"/>
                  <a:pt x="51" y="120"/>
                  <a:pt x="56" y="115"/>
                </a:cubicBezTo>
                <a:cubicBezTo>
                  <a:pt x="59" y="114"/>
                  <a:pt x="49" y="126"/>
                  <a:pt x="56" y="121"/>
                </a:cubicBezTo>
                <a:cubicBezTo>
                  <a:pt x="58" y="119"/>
                  <a:pt x="62" y="115"/>
                  <a:pt x="67" y="110"/>
                </a:cubicBezTo>
                <a:cubicBezTo>
                  <a:pt x="71" y="105"/>
                  <a:pt x="75" y="100"/>
                  <a:pt x="77" y="97"/>
                </a:cubicBezTo>
                <a:cubicBezTo>
                  <a:pt x="82" y="96"/>
                  <a:pt x="90" y="90"/>
                  <a:pt x="97" y="85"/>
                </a:cubicBezTo>
                <a:cubicBezTo>
                  <a:pt x="104" y="80"/>
                  <a:pt x="110" y="76"/>
                  <a:pt x="111" y="77"/>
                </a:cubicBezTo>
                <a:cubicBezTo>
                  <a:pt x="110" y="77"/>
                  <a:pt x="112" y="74"/>
                  <a:pt x="116" y="72"/>
                </a:cubicBezTo>
                <a:cubicBezTo>
                  <a:pt x="115" y="75"/>
                  <a:pt x="115" y="75"/>
                  <a:pt x="115" y="75"/>
                </a:cubicBezTo>
                <a:cubicBezTo>
                  <a:pt x="127" y="69"/>
                  <a:pt x="124" y="65"/>
                  <a:pt x="132" y="61"/>
                </a:cubicBezTo>
                <a:cubicBezTo>
                  <a:pt x="132" y="62"/>
                  <a:pt x="130" y="64"/>
                  <a:pt x="129" y="65"/>
                </a:cubicBezTo>
                <a:cubicBezTo>
                  <a:pt x="146" y="57"/>
                  <a:pt x="153" y="48"/>
                  <a:pt x="171" y="43"/>
                </a:cubicBezTo>
                <a:cubicBezTo>
                  <a:pt x="171" y="44"/>
                  <a:pt x="170" y="44"/>
                  <a:pt x="168" y="45"/>
                </a:cubicBezTo>
                <a:cubicBezTo>
                  <a:pt x="168" y="46"/>
                  <a:pt x="171" y="44"/>
                  <a:pt x="176" y="41"/>
                </a:cubicBezTo>
                <a:cubicBezTo>
                  <a:pt x="170" y="42"/>
                  <a:pt x="170" y="42"/>
                  <a:pt x="170" y="42"/>
                </a:cubicBezTo>
                <a:cubicBezTo>
                  <a:pt x="177" y="35"/>
                  <a:pt x="195" y="35"/>
                  <a:pt x="209" y="30"/>
                </a:cubicBezTo>
                <a:cubicBezTo>
                  <a:pt x="208" y="31"/>
                  <a:pt x="197" y="35"/>
                  <a:pt x="203" y="34"/>
                </a:cubicBezTo>
                <a:cubicBezTo>
                  <a:pt x="213" y="31"/>
                  <a:pt x="211" y="27"/>
                  <a:pt x="223" y="27"/>
                </a:cubicBezTo>
                <a:cubicBezTo>
                  <a:pt x="218" y="28"/>
                  <a:pt x="220" y="30"/>
                  <a:pt x="215" y="32"/>
                </a:cubicBezTo>
                <a:cubicBezTo>
                  <a:pt x="223" y="30"/>
                  <a:pt x="228" y="30"/>
                  <a:pt x="230" y="28"/>
                </a:cubicBezTo>
                <a:cubicBezTo>
                  <a:pt x="233" y="28"/>
                  <a:pt x="234" y="28"/>
                  <a:pt x="234" y="28"/>
                </a:cubicBezTo>
                <a:cubicBezTo>
                  <a:pt x="238" y="26"/>
                  <a:pt x="246" y="26"/>
                  <a:pt x="251" y="25"/>
                </a:cubicBezTo>
                <a:cubicBezTo>
                  <a:pt x="250" y="26"/>
                  <a:pt x="250" y="26"/>
                  <a:pt x="250" y="26"/>
                </a:cubicBezTo>
                <a:cubicBezTo>
                  <a:pt x="259" y="20"/>
                  <a:pt x="266" y="23"/>
                  <a:pt x="278" y="21"/>
                </a:cubicBezTo>
                <a:cubicBezTo>
                  <a:pt x="277" y="23"/>
                  <a:pt x="277" y="23"/>
                  <a:pt x="277" y="23"/>
                </a:cubicBezTo>
                <a:cubicBezTo>
                  <a:pt x="282" y="21"/>
                  <a:pt x="290" y="19"/>
                  <a:pt x="299" y="20"/>
                </a:cubicBezTo>
                <a:cubicBezTo>
                  <a:pt x="294" y="22"/>
                  <a:pt x="294" y="22"/>
                  <a:pt x="294" y="22"/>
                </a:cubicBezTo>
                <a:cubicBezTo>
                  <a:pt x="302" y="20"/>
                  <a:pt x="315" y="21"/>
                  <a:pt x="321" y="19"/>
                </a:cubicBezTo>
                <a:cubicBezTo>
                  <a:pt x="324" y="19"/>
                  <a:pt x="315" y="22"/>
                  <a:pt x="327" y="21"/>
                </a:cubicBezTo>
                <a:cubicBezTo>
                  <a:pt x="329" y="20"/>
                  <a:pt x="339" y="19"/>
                  <a:pt x="342" y="20"/>
                </a:cubicBezTo>
                <a:cubicBezTo>
                  <a:pt x="342" y="21"/>
                  <a:pt x="340" y="22"/>
                  <a:pt x="337" y="21"/>
                </a:cubicBezTo>
                <a:cubicBezTo>
                  <a:pt x="335" y="21"/>
                  <a:pt x="336" y="21"/>
                  <a:pt x="337" y="20"/>
                </a:cubicBezTo>
                <a:cubicBezTo>
                  <a:pt x="333" y="22"/>
                  <a:pt x="333" y="22"/>
                  <a:pt x="333" y="22"/>
                </a:cubicBezTo>
                <a:cubicBezTo>
                  <a:pt x="342" y="22"/>
                  <a:pt x="341" y="20"/>
                  <a:pt x="350" y="21"/>
                </a:cubicBezTo>
                <a:cubicBezTo>
                  <a:pt x="352" y="22"/>
                  <a:pt x="347" y="22"/>
                  <a:pt x="346" y="23"/>
                </a:cubicBezTo>
                <a:cubicBezTo>
                  <a:pt x="358" y="22"/>
                  <a:pt x="370" y="21"/>
                  <a:pt x="382" y="21"/>
                </a:cubicBezTo>
                <a:cubicBezTo>
                  <a:pt x="383" y="20"/>
                  <a:pt x="378" y="19"/>
                  <a:pt x="382" y="18"/>
                </a:cubicBezTo>
                <a:cubicBezTo>
                  <a:pt x="369" y="17"/>
                  <a:pt x="369" y="17"/>
                  <a:pt x="369" y="17"/>
                </a:cubicBezTo>
                <a:cubicBezTo>
                  <a:pt x="363" y="15"/>
                  <a:pt x="376" y="15"/>
                  <a:pt x="381" y="15"/>
                </a:cubicBezTo>
                <a:cubicBezTo>
                  <a:pt x="373" y="14"/>
                  <a:pt x="373" y="14"/>
                  <a:pt x="373" y="14"/>
                </a:cubicBezTo>
                <a:cubicBezTo>
                  <a:pt x="372" y="14"/>
                  <a:pt x="373" y="14"/>
                  <a:pt x="373" y="14"/>
                </a:cubicBezTo>
                <a:cubicBezTo>
                  <a:pt x="367" y="14"/>
                  <a:pt x="367" y="14"/>
                  <a:pt x="367" y="14"/>
                </a:cubicBezTo>
                <a:cubicBezTo>
                  <a:pt x="384" y="11"/>
                  <a:pt x="349" y="10"/>
                  <a:pt x="368" y="9"/>
                </a:cubicBezTo>
                <a:cubicBezTo>
                  <a:pt x="363" y="9"/>
                  <a:pt x="358" y="10"/>
                  <a:pt x="355" y="11"/>
                </a:cubicBezTo>
                <a:cubicBezTo>
                  <a:pt x="346" y="11"/>
                  <a:pt x="348" y="10"/>
                  <a:pt x="345" y="10"/>
                </a:cubicBezTo>
                <a:cubicBezTo>
                  <a:pt x="358" y="8"/>
                  <a:pt x="358" y="8"/>
                  <a:pt x="358" y="8"/>
                </a:cubicBezTo>
                <a:cubicBezTo>
                  <a:pt x="338" y="9"/>
                  <a:pt x="360" y="6"/>
                  <a:pt x="345" y="5"/>
                </a:cubicBezTo>
                <a:cubicBezTo>
                  <a:pt x="328" y="7"/>
                  <a:pt x="318" y="2"/>
                  <a:pt x="309" y="2"/>
                </a:cubicBezTo>
                <a:cubicBezTo>
                  <a:pt x="292" y="4"/>
                  <a:pt x="316" y="4"/>
                  <a:pt x="305" y="6"/>
                </a:cubicBezTo>
                <a:cubicBezTo>
                  <a:pt x="296" y="7"/>
                  <a:pt x="301" y="5"/>
                  <a:pt x="295" y="5"/>
                </a:cubicBezTo>
                <a:cubicBezTo>
                  <a:pt x="291" y="8"/>
                  <a:pt x="291" y="8"/>
                  <a:pt x="291" y="8"/>
                </a:cubicBezTo>
                <a:cubicBezTo>
                  <a:pt x="280" y="9"/>
                  <a:pt x="290" y="6"/>
                  <a:pt x="284" y="7"/>
                </a:cubicBezTo>
                <a:cubicBezTo>
                  <a:pt x="275" y="7"/>
                  <a:pt x="286" y="6"/>
                  <a:pt x="288" y="4"/>
                </a:cubicBezTo>
                <a:cubicBezTo>
                  <a:pt x="286" y="5"/>
                  <a:pt x="277" y="7"/>
                  <a:pt x="273" y="6"/>
                </a:cubicBezTo>
                <a:cubicBezTo>
                  <a:pt x="273" y="6"/>
                  <a:pt x="284" y="4"/>
                  <a:pt x="277" y="5"/>
                </a:cubicBezTo>
                <a:cubicBezTo>
                  <a:pt x="263" y="7"/>
                  <a:pt x="255" y="8"/>
                  <a:pt x="247" y="9"/>
                </a:cubicBezTo>
                <a:cubicBezTo>
                  <a:pt x="239" y="10"/>
                  <a:pt x="231" y="11"/>
                  <a:pt x="219" y="14"/>
                </a:cubicBezTo>
                <a:cubicBezTo>
                  <a:pt x="221" y="12"/>
                  <a:pt x="221" y="12"/>
                  <a:pt x="221" y="12"/>
                </a:cubicBezTo>
                <a:cubicBezTo>
                  <a:pt x="218" y="13"/>
                  <a:pt x="216" y="14"/>
                  <a:pt x="213" y="15"/>
                </a:cubicBezTo>
                <a:cubicBezTo>
                  <a:pt x="215" y="13"/>
                  <a:pt x="215" y="13"/>
                  <a:pt x="215" y="13"/>
                </a:cubicBezTo>
                <a:cubicBezTo>
                  <a:pt x="213" y="14"/>
                  <a:pt x="206" y="16"/>
                  <a:pt x="198" y="19"/>
                </a:cubicBezTo>
                <a:cubicBezTo>
                  <a:pt x="172" y="28"/>
                  <a:pt x="172" y="28"/>
                  <a:pt x="172" y="28"/>
                </a:cubicBezTo>
                <a:cubicBezTo>
                  <a:pt x="179" y="23"/>
                  <a:pt x="179" y="23"/>
                  <a:pt x="179" y="23"/>
                </a:cubicBezTo>
                <a:cubicBezTo>
                  <a:pt x="175" y="26"/>
                  <a:pt x="170" y="28"/>
                  <a:pt x="166" y="30"/>
                </a:cubicBezTo>
                <a:cubicBezTo>
                  <a:pt x="167" y="27"/>
                  <a:pt x="167" y="27"/>
                  <a:pt x="167" y="27"/>
                </a:cubicBezTo>
                <a:cubicBezTo>
                  <a:pt x="163" y="31"/>
                  <a:pt x="146" y="36"/>
                  <a:pt x="134" y="43"/>
                </a:cubicBezTo>
                <a:cubicBezTo>
                  <a:pt x="134" y="42"/>
                  <a:pt x="134" y="42"/>
                  <a:pt x="134" y="42"/>
                </a:cubicBezTo>
                <a:cubicBezTo>
                  <a:pt x="131" y="43"/>
                  <a:pt x="129" y="45"/>
                  <a:pt x="126" y="46"/>
                </a:cubicBezTo>
                <a:cubicBezTo>
                  <a:pt x="128" y="44"/>
                  <a:pt x="128" y="44"/>
                  <a:pt x="128" y="44"/>
                </a:cubicBezTo>
                <a:cubicBezTo>
                  <a:pt x="121" y="48"/>
                  <a:pt x="113" y="55"/>
                  <a:pt x="105" y="59"/>
                </a:cubicBezTo>
                <a:cubicBezTo>
                  <a:pt x="110" y="56"/>
                  <a:pt x="110" y="54"/>
                  <a:pt x="109" y="53"/>
                </a:cubicBezTo>
                <a:close/>
                <a:moveTo>
                  <a:pt x="136" y="282"/>
                </a:moveTo>
                <a:cubicBezTo>
                  <a:pt x="140" y="282"/>
                  <a:pt x="140" y="282"/>
                  <a:pt x="140" y="282"/>
                </a:cubicBezTo>
                <a:cubicBezTo>
                  <a:pt x="138" y="282"/>
                  <a:pt x="137" y="282"/>
                  <a:pt x="136" y="282"/>
                </a:cubicBezTo>
                <a:cubicBezTo>
                  <a:pt x="130" y="282"/>
                  <a:pt x="130" y="282"/>
                  <a:pt x="130" y="282"/>
                </a:cubicBezTo>
                <a:cubicBezTo>
                  <a:pt x="131" y="281"/>
                  <a:pt x="133" y="282"/>
                  <a:pt x="136" y="282"/>
                </a:cubicBezTo>
                <a:close/>
                <a:moveTo>
                  <a:pt x="345" y="25"/>
                </a:moveTo>
                <a:cubicBezTo>
                  <a:pt x="348" y="27"/>
                  <a:pt x="351" y="28"/>
                  <a:pt x="354" y="29"/>
                </a:cubicBezTo>
                <a:cubicBezTo>
                  <a:pt x="352" y="28"/>
                  <a:pt x="346" y="26"/>
                  <a:pt x="349" y="26"/>
                </a:cubicBezTo>
                <a:cubicBezTo>
                  <a:pt x="347" y="26"/>
                  <a:pt x="344" y="24"/>
                  <a:pt x="345" y="25"/>
                </a:cubicBezTo>
                <a:close/>
                <a:moveTo>
                  <a:pt x="124" y="268"/>
                </a:moveTo>
                <a:cubicBezTo>
                  <a:pt x="129" y="267"/>
                  <a:pt x="129" y="267"/>
                  <a:pt x="129" y="267"/>
                </a:cubicBezTo>
                <a:cubicBezTo>
                  <a:pt x="132" y="269"/>
                  <a:pt x="132" y="269"/>
                  <a:pt x="132" y="269"/>
                </a:cubicBezTo>
                <a:lnTo>
                  <a:pt x="124" y="268"/>
                </a:lnTo>
                <a:close/>
                <a:moveTo>
                  <a:pt x="52" y="251"/>
                </a:moveTo>
                <a:cubicBezTo>
                  <a:pt x="55" y="251"/>
                  <a:pt x="57" y="252"/>
                  <a:pt x="60" y="253"/>
                </a:cubicBezTo>
                <a:cubicBezTo>
                  <a:pt x="61" y="253"/>
                  <a:pt x="61" y="253"/>
                  <a:pt x="61" y="253"/>
                </a:cubicBezTo>
                <a:cubicBezTo>
                  <a:pt x="58" y="253"/>
                  <a:pt x="55" y="252"/>
                  <a:pt x="53" y="251"/>
                </a:cubicBezTo>
                <a:lnTo>
                  <a:pt x="52" y="251"/>
                </a:lnTo>
                <a:close/>
                <a:moveTo>
                  <a:pt x="12" y="163"/>
                </a:moveTo>
                <a:cubicBezTo>
                  <a:pt x="12" y="169"/>
                  <a:pt x="9" y="170"/>
                  <a:pt x="8" y="177"/>
                </a:cubicBezTo>
                <a:cubicBezTo>
                  <a:pt x="8" y="178"/>
                  <a:pt x="8" y="178"/>
                  <a:pt x="8" y="179"/>
                </a:cubicBezTo>
                <a:cubicBezTo>
                  <a:pt x="8" y="178"/>
                  <a:pt x="8" y="178"/>
                  <a:pt x="8" y="177"/>
                </a:cubicBezTo>
                <a:cubicBezTo>
                  <a:pt x="8" y="173"/>
                  <a:pt x="7" y="168"/>
                  <a:pt x="12" y="163"/>
                </a:cubicBezTo>
                <a:close/>
                <a:moveTo>
                  <a:pt x="117" y="278"/>
                </a:moveTo>
                <a:cubicBezTo>
                  <a:pt x="117" y="279"/>
                  <a:pt x="107" y="278"/>
                  <a:pt x="104" y="278"/>
                </a:cubicBezTo>
                <a:cubicBezTo>
                  <a:pt x="100" y="278"/>
                  <a:pt x="106" y="277"/>
                  <a:pt x="107" y="277"/>
                </a:cubicBezTo>
                <a:cubicBezTo>
                  <a:pt x="105" y="276"/>
                  <a:pt x="104" y="276"/>
                  <a:pt x="101" y="276"/>
                </a:cubicBezTo>
                <a:cubicBezTo>
                  <a:pt x="103" y="273"/>
                  <a:pt x="109" y="278"/>
                  <a:pt x="117" y="278"/>
                </a:cubicBezTo>
                <a:close/>
                <a:moveTo>
                  <a:pt x="301" y="267"/>
                </a:moveTo>
                <a:cubicBezTo>
                  <a:pt x="294" y="270"/>
                  <a:pt x="294" y="270"/>
                  <a:pt x="294" y="270"/>
                </a:cubicBezTo>
                <a:cubicBezTo>
                  <a:pt x="296" y="269"/>
                  <a:pt x="296" y="269"/>
                  <a:pt x="296" y="269"/>
                </a:cubicBezTo>
                <a:lnTo>
                  <a:pt x="301" y="267"/>
                </a:lnTo>
                <a:close/>
                <a:moveTo>
                  <a:pt x="338" y="257"/>
                </a:moveTo>
                <a:cubicBezTo>
                  <a:pt x="347" y="254"/>
                  <a:pt x="353" y="250"/>
                  <a:pt x="351" y="249"/>
                </a:cubicBezTo>
                <a:cubicBezTo>
                  <a:pt x="344" y="252"/>
                  <a:pt x="334" y="255"/>
                  <a:pt x="330" y="258"/>
                </a:cubicBezTo>
                <a:cubicBezTo>
                  <a:pt x="334" y="256"/>
                  <a:pt x="329" y="262"/>
                  <a:pt x="338" y="257"/>
                </a:cubicBezTo>
                <a:close/>
                <a:moveTo>
                  <a:pt x="36" y="250"/>
                </a:moveTo>
                <a:cubicBezTo>
                  <a:pt x="33" y="248"/>
                  <a:pt x="29" y="246"/>
                  <a:pt x="27" y="244"/>
                </a:cubicBezTo>
                <a:cubicBezTo>
                  <a:pt x="31" y="248"/>
                  <a:pt x="40" y="250"/>
                  <a:pt x="49" y="256"/>
                </a:cubicBezTo>
                <a:cubicBezTo>
                  <a:pt x="46" y="255"/>
                  <a:pt x="43" y="254"/>
                  <a:pt x="41" y="253"/>
                </a:cubicBezTo>
                <a:cubicBezTo>
                  <a:pt x="42" y="254"/>
                  <a:pt x="42" y="254"/>
                  <a:pt x="42" y="254"/>
                </a:cubicBezTo>
                <a:cubicBezTo>
                  <a:pt x="40" y="254"/>
                  <a:pt x="40" y="254"/>
                  <a:pt x="40" y="254"/>
                </a:cubicBezTo>
                <a:cubicBezTo>
                  <a:pt x="42" y="253"/>
                  <a:pt x="39" y="252"/>
                  <a:pt x="36" y="250"/>
                </a:cubicBezTo>
                <a:close/>
                <a:moveTo>
                  <a:pt x="405" y="226"/>
                </a:moveTo>
                <a:cubicBezTo>
                  <a:pt x="407" y="225"/>
                  <a:pt x="410" y="222"/>
                  <a:pt x="412" y="220"/>
                </a:cubicBezTo>
                <a:cubicBezTo>
                  <a:pt x="414" y="218"/>
                  <a:pt x="416" y="215"/>
                  <a:pt x="415" y="215"/>
                </a:cubicBezTo>
                <a:cubicBezTo>
                  <a:pt x="416" y="215"/>
                  <a:pt x="414" y="217"/>
                  <a:pt x="411" y="220"/>
                </a:cubicBezTo>
                <a:cubicBezTo>
                  <a:pt x="407" y="223"/>
                  <a:pt x="403" y="227"/>
                  <a:pt x="400" y="229"/>
                </a:cubicBezTo>
                <a:cubicBezTo>
                  <a:pt x="402" y="227"/>
                  <a:pt x="403" y="227"/>
                  <a:pt x="405" y="226"/>
                </a:cubicBezTo>
                <a:close/>
                <a:moveTo>
                  <a:pt x="401" y="226"/>
                </a:moveTo>
                <a:cubicBezTo>
                  <a:pt x="397" y="227"/>
                  <a:pt x="398" y="226"/>
                  <a:pt x="391" y="230"/>
                </a:cubicBezTo>
                <a:cubicBezTo>
                  <a:pt x="393" y="230"/>
                  <a:pt x="392" y="235"/>
                  <a:pt x="381" y="238"/>
                </a:cubicBezTo>
                <a:cubicBezTo>
                  <a:pt x="388" y="233"/>
                  <a:pt x="388" y="232"/>
                  <a:pt x="398" y="225"/>
                </a:cubicBezTo>
                <a:lnTo>
                  <a:pt x="401" y="226"/>
                </a:lnTo>
                <a:close/>
                <a:moveTo>
                  <a:pt x="386" y="238"/>
                </a:moveTo>
                <a:cubicBezTo>
                  <a:pt x="382" y="240"/>
                  <a:pt x="377" y="241"/>
                  <a:pt x="373" y="243"/>
                </a:cubicBezTo>
                <a:cubicBezTo>
                  <a:pt x="379" y="237"/>
                  <a:pt x="381" y="239"/>
                  <a:pt x="386" y="238"/>
                </a:cubicBezTo>
                <a:cubicBezTo>
                  <a:pt x="390" y="237"/>
                  <a:pt x="390" y="237"/>
                  <a:pt x="390" y="237"/>
                </a:cubicBezTo>
                <a:cubicBezTo>
                  <a:pt x="389" y="237"/>
                  <a:pt x="387" y="238"/>
                  <a:pt x="386" y="238"/>
                </a:cubicBezTo>
                <a:close/>
                <a:moveTo>
                  <a:pt x="453" y="169"/>
                </a:moveTo>
                <a:cubicBezTo>
                  <a:pt x="452" y="169"/>
                  <a:pt x="453" y="168"/>
                  <a:pt x="454" y="163"/>
                </a:cubicBezTo>
                <a:cubicBezTo>
                  <a:pt x="454" y="164"/>
                  <a:pt x="454" y="165"/>
                  <a:pt x="454" y="167"/>
                </a:cubicBezTo>
                <a:cubicBezTo>
                  <a:pt x="455" y="166"/>
                  <a:pt x="455" y="167"/>
                  <a:pt x="454" y="172"/>
                </a:cubicBezTo>
                <a:cubicBezTo>
                  <a:pt x="454" y="170"/>
                  <a:pt x="454" y="169"/>
                  <a:pt x="454" y="167"/>
                </a:cubicBezTo>
                <a:cubicBezTo>
                  <a:pt x="454" y="167"/>
                  <a:pt x="453" y="169"/>
                  <a:pt x="453" y="169"/>
                </a:cubicBezTo>
                <a:close/>
                <a:moveTo>
                  <a:pt x="398" y="232"/>
                </a:moveTo>
                <a:cubicBezTo>
                  <a:pt x="402" y="230"/>
                  <a:pt x="406" y="227"/>
                  <a:pt x="410" y="225"/>
                </a:cubicBezTo>
                <a:cubicBezTo>
                  <a:pt x="406" y="227"/>
                  <a:pt x="398" y="231"/>
                  <a:pt x="398" y="232"/>
                </a:cubicBezTo>
                <a:close/>
                <a:moveTo>
                  <a:pt x="448" y="179"/>
                </a:moveTo>
                <a:cubicBezTo>
                  <a:pt x="447" y="183"/>
                  <a:pt x="444" y="186"/>
                  <a:pt x="444" y="186"/>
                </a:cubicBezTo>
                <a:cubicBezTo>
                  <a:pt x="443" y="187"/>
                  <a:pt x="445" y="184"/>
                  <a:pt x="447" y="181"/>
                </a:cubicBezTo>
                <a:cubicBezTo>
                  <a:pt x="449" y="177"/>
                  <a:pt x="450" y="172"/>
                  <a:pt x="451" y="169"/>
                </a:cubicBezTo>
                <a:cubicBezTo>
                  <a:pt x="451" y="171"/>
                  <a:pt x="450" y="175"/>
                  <a:pt x="448" y="179"/>
                </a:cubicBezTo>
                <a:close/>
                <a:moveTo>
                  <a:pt x="253" y="5"/>
                </a:moveTo>
                <a:cubicBezTo>
                  <a:pt x="257" y="7"/>
                  <a:pt x="257" y="7"/>
                  <a:pt x="257" y="7"/>
                </a:cubicBezTo>
                <a:cubicBezTo>
                  <a:pt x="249" y="6"/>
                  <a:pt x="249" y="6"/>
                  <a:pt x="249" y="6"/>
                </a:cubicBezTo>
                <a:lnTo>
                  <a:pt x="253" y="5"/>
                </a:lnTo>
                <a:close/>
                <a:moveTo>
                  <a:pt x="335" y="26"/>
                </a:moveTo>
                <a:cubicBezTo>
                  <a:pt x="336" y="27"/>
                  <a:pt x="338" y="27"/>
                  <a:pt x="339" y="28"/>
                </a:cubicBezTo>
                <a:cubicBezTo>
                  <a:pt x="341" y="29"/>
                  <a:pt x="341" y="29"/>
                  <a:pt x="341" y="29"/>
                </a:cubicBezTo>
                <a:cubicBezTo>
                  <a:pt x="339" y="28"/>
                  <a:pt x="337" y="27"/>
                  <a:pt x="335" y="26"/>
                </a:cubicBezTo>
                <a:close/>
                <a:moveTo>
                  <a:pt x="415" y="80"/>
                </a:moveTo>
                <a:cubicBezTo>
                  <a:pt x="413" y="79"/>
                  <a:pt x="413" y="78"/>
                  <a:pt x="413" y="78"/>
                </a:cubicBezTo>
                <a:cubicBezTo>
                  <a:pt x="409" y="72"/>
                  <a:pt x="396" y="60"/>
                  <a:pt x="388" y="55"/>
                </a:cubicBezTo>
                <a:cubicBezTo>
                  <a:pt x="386" y="52"/>
                  <a:pt x="396" y="58"/>
                  <a:pt x="399" y="59"/>
                </a:cubicBezTo>
                <a:cubicBezTo>
                  <a:pt x="395" y="60"/>
                  <a:pt x="398" y="62"/>
                  <a:pt x="402" y="65"/>
                </a:cubicBezTo>
                <a:cubicBezTo>
                  <a:pt x="406" y="67"/>
                  <a:pt x="412" y="71"/>
                  <a:pt x="414" y="75"/>
                </a:cubicBezTo>
                <a:cubicBezTo>
                  <a:pt x="412" y="74"/>
                  <a:pt x="408" y="70"/>
                  <a:pt x="406" y="69"/>
                </a:cubicBezTo>
                <a:cubicBezTo>
                  <a:pt x="408" y="71"/>
                  <a:pt x="412" y="75"/>
                  <a:pt x="414" y="77"/>
                </a:cubicBezTo>
                <a:cubicBezTo>
                  <a:pt x="415" y="78"/>
                  <a:pt x="416" y="78"/>
                  <a:pt x="417" y="79"/>
                </a:cubicBezTo>
                <a:cubicBezTo>
                  <a:pt x="416" y="79"/>
                  <a:pt x="415" y="78"/>
                  <a:pt x="414" y="77"/>
                </a:cubicBezTo>
                <a:cubicBezTo>
                  <a:pt x="413" y="77"/>
                  <a:pt x="413" y="77"/>
                  <a:pt x="413" y="78"/>
                </a:cubicBezTo>
                <a:cubicBezTo>
                  <a:pt x="414" y="79"/>
                  <a:pt x="414" y="80"/>
                  <a:pt x="415" y="80"/>
                </a:cubicBezTo>
                <a:close/>
                <a:moveTo>
                  <a:pt x="437" y="188"/>
                </a:moveTo>
                <a:cubicBezTo>
                  <a:pt x="436" y="190"/>
                  <a:pt x="439" y="186"/>
                  <a:pt x="436" y="193"/>
                </a:cubicBezTo>
                <a:cubicBezTo>
                  <a:pt x="435" y="193"/>
                  <a:pt x="436" y="191"/>
                  <a:pt x="437" y="188"/>
                </a:cubicBezTo>
                <a:cubicBezTo>
                  <a:pt x="437" y="187"/>
                  <a:pt x="438" y="186"/>
                  <a:pt x="439" y="183"/>
                </a:cubicBezTo>
                <a:cubicBezTo>
                  <a:pt x="438" y="185"/>
                  <a:pt x="438" y="186"/>
                  <a:pt x="437" y="188"/>
                </a:cubicBezTo>
                <a:close/>
                <a:moveTo>
                  <a:pt x="437" y="181"/>
                </a:moveTo>
                <a:cubicBezTo>
                  <a:pt x="436" y="186"/>
                  <a:pt x="433" y="191"/>
                  <a:pt x="430" y="196"/>
                </a:cubicBezTo>
                <a:cubicBezTo>
                  <a:pt x="431" y="194"/>
                  <a:pt x="432" y="192"/>
                  <a:pt x="433" y="191"/>
                </a:cubicBezTo>
                <a:cubicBezTo>
                  <a:pt x="431" y="194"/>
                  <a:pt x="429" y="197"/>
                  <a:pt x="427" y="200"/>
                </a:cubicBezTo>
                <a:cubicBezTo>
                  <a:pt x="427" y="198"/>
                  <a:pt x="432" y="189"/>
                  <a:pt x="437" y="181"/>
                </a:cubicBezTo>
                <a:close/>
                <a:moveTo>
                  <a:pt x="411" y="214"/>
                </a:moveTo>
                <a:cubicBezTo>
                  <a:pt x="416" y="210"/>
                  <a:pt x="420" y="206"/>
                  <a:pt x="424" y="201"/>
                </a:cubicBezTo>
                <a:cubicBezTo>
                  <a:pt x="424" y="202"/>
                  <a:pt x="424" y="202"/>
                  <a:pt x="424" y="202"/>
                </a:cubicBezTo>
                <a:cubicBezTo>
                  <a:pt x="424" y="201"/>
                  <a:pt x="424" y="201"/>
                  <a:pt x="424" y="201"/>
                </a:cubicBezTo>
                <a:cubicBezTo>
                  <a:pt x="424" y="202"/>
                  <a:pt x="423" y="203"/>
                  <a:pt x="423" y="204"/>
                </a:cubicBezTo>
                <a:cubicBezTo>
                  <a:pt x="424" y="202"/>
                  <a:pt x="424" y="202"/>
                  <a:pt x="424" y="202"/>
                </a:cubicBezTo>
                <a:cubicBezTo>
                  <a:pt x="420" y="206"/>
                  <a:pt x="415" y="210"/>
                  <a:pt x="411" y="214"/>
                </a:cubicBezTo>
                <a:close/>
                <a:moveTo>
                  <a:pt x="273" y="268"/>
                </a:moveTo>
                <a:cubicBezTo>
                  <a:pt x="265" y="269"/>
                  <a:pt x="265" y="269"/>
                  <a:pt x="265" y="269"/>
                </a:cubicBezTo>
                <a:cubicBezTo>
                  <a:pt x="266" y="269"/>
                  <a:pt x="275" y="266"/>
                  <a:pt x="282" y="265"/>
                </a:cubicBezTo>
                <a:cubicBezTo>
                  <a:pt x="272" y="263"/>
                  <a:pt x="279" y="266"/>
                  <a:pt x="263" y="267"/>
                </a:cubicBezTo>
                <a:cubicBezTo>
                  <a:pt x="281" y="264"/>
                  <a:pt x="274" y="263"/>
                  <a:pt x="273" y="262"/>
                </a:cubicBezTo>
                <a:cubicBezTo>
                  <a:pt x="271" y="263"/>
                  <a:pt x="265" y="265"/>
                  <a:pt x="259" y="266"/>
                </a:cubicBezTo>
                <a:cubicBezTo>
                  <a:pt x="254" y="267"/>
                  <a:pt x="250" y="268"/>
                  <a:pt x="254" y="270"/>
                </a:cubicBezTo>
                <a:cubicBezTo>
                  <a:pt x="260" y="269"/>
                  <a:pt x="269" y="271"/>
                  <a:pt x="273" y="268"/>
                </a:cubicBezTo>
                <a:close/>
                <a:moveTo>
                  <a:pt x="160" y="273"/>
                </a:moveTo>
                <a:cubicBezTo>
                  <a:pt x="149" y="273"/>
                  <a:pt x="149" y="273"/>
                  <a:pt x="149" y="273"/>
                </a:cubicBezTo>
                <a:cubicBezTo>
                  <a:pt x="161" y="273"/>
                  <a:pt x="161" y="273"/>
                  <a:pt x="161" y="273"/>
                </a:cubicBezTo>
                <a:lnTo>
                  <a:pt x="160" y="273"/>
                </a:lnTo>
                <a:close/>
                <a:moveTo>
                  <a:pt x="71" y="103"/>
                </a:moveTo>
                <a:cubicBezTo>
                  <a:pt x="70" y="106"/>
                  <a:pt x="58" y="115"/>
                  <a:pt x="58" y="114"/>
                </a:cubicBezTo>
                <a:cubicBezTo>
                  <a:pt x="60" y="113"/>
                  <a:pt x="66" y="107"/>
                  <a:pt x="71" y="103"/>
                </a:cubicBezTo>
                <a:close/>
                <a:moveTo>
                  <a:pt x="162" y="45"/>
                </a:moveTo>
                <a:cubicBezTo>
                  <a:pt x="156" y="47"/>
                  <a:pt x="149" y="53"/>
                  <a:pt x="146" y="52"/>
                </a:cubicBezTo>
                <a:cubicBezTo>
                  <a:pt x="149" y="50"/>
                  <a:pt x="153" y="48"/>
                  <a:pt x="157" y="46"/>
                </a:cubicBezTo>
                <a:cubicBezTo>
                  <a:pt x="159" y="46"/>
                  <a:pt x="163" y="44"/>
                  <a:pt x="162" y="45"/>
                </a:cubicBezTo>
                <a:close/>
                <a:moveTo>
                  <a:pt x="237" y="24"/>
                </a:moveTo>
                <a:cubicBezTo>
                  <a:pt x="240" y="21"/>
                  <a:pt x="240" y="21"/>
                  <a:pt x="240" y="21"/>
                </a:cubicBezTo>
                <a:cubicBezTo>
                  <a:pt x="236" y="22"/>
                  <a:pt x="236" y="22"/>
                  <a:pt x="236" y="22"/>
                </a:cubicBezTo>
                <a:lnTo>
                  <a:pt x="237" y="24"/>
                </a:lnTo>
                <a:close/>
                <a:moveTo>
                  <a:pt x="224" y="29"/>
                </a:moveTo>
                <a:cubicBezTo>
                  <a:pt x="226" y="29"/>
                  <a:pt x="234" y="27"/>
                  <a:pt x="232" y="26"/>
                </a:cubicBezTo>
                <a:lnTo>
                  <a:pt x="224" y="29"/>
                </a:lnTo>
                <a:close/>
                <a:moveTo>
                  <a:pt x="305" y="15"/>
                </a:moveTo>
                <a:cubicBezTo>
                  <a:pt x="300" y="18"/>
                  <a:pt x="300" y="18"/>
                  <a:pt x="300" y="18"/>
                </a:cubicBezTo>
                <a:cubicBezTo>
                  <a:pt x="305" y="17"/>
                  <a:pt x="305" y="17"/>
                  <a:pt x="305" y="17"/>
                </a:cubicBezTo>
                <a:lnTo>
                  <a:pt x="305" y="15"/>
                </a:lnTo>
                <a:close/>
                <a:moveTo>
                  <a:pt x="299" y="14"/>
                </a:moveTo>
                <a:cubicBezTo>
                  <a:pt x="298" y="14"/>
                  <a:pt x="297" y="15"/>
                  <a:pt x="297" y="16"/>
                </a:cubicBezTo>
                <a:cubicBezTo>
                  <a:pt x="294" y="16"/>
                  <a:pt x="289" y="17"/>
                  <a:pt x="285" y="17"/>
                </a:cubicBezTo>
                <a:cubicBezTo>
                  <a:pt x="285" y="16"/>
                  <a:pt x="289" y="16"/>
                  <a:pt x="291" y="16"/>
                </a:cubicBezTo>
                <a:cubicBezTo>
                  <a:pt x="289" y="16"/>
                  <a:pt x="286" y="15"/>
                  <a:pt x="282" y="16"/>
                </a:cubicBezTo>
                <a:cubicBezTo>
                  <a:pt x="287" y="18"/>
                  <a:pt x="284" y="18"/>
                  <a:pt x="284" y="20"/>
                </a:cubicBezTo>
                <a:cubicBezTo>
                  <a:pt x="296" y="19"/>
                  <a:pt x="296" y="17"/>
                  <a:pt x="297" y="16"/>
                </a:cubicBezTo>
                <a:cubicBezTo>
                  <a:pt x="298" y="15"/>
                  <a:pt x="299" y="14"/>
                  <a:pt x="299" y="14"/>
                </a:cubicBezTo>
                <a:close/>
                <a:moveTo>
                  <a:pt x="256" y="19"/>
                </a:moveTo>
                <a:cubicBezTo>
                  <a:pt x="258" y="19"/>
                  <a:pt x="258" y="19"/>
                  <a:pt x="259" y="19"/>
                </a:cubicBezTo>
                <a:cubicBezTo>
                  <a:pt x="266" y="19"/>
                  <a:pt x="274" y="18"/>
                  <a:pt x="266" y="21"/>
                </a:cubicBezTo>
                <a:cubicBezTo>
                  <a:pt x="259" y="22"/>
                  <a:pt x="259" y="22"/>
                  <a:pt x="259" y="22"/>
                </a:cubicBezTo>
                <a:cubicBezTo>
                  <a:pt x="262" y="22"/>
                  <a:pt x="262" y="21"/>
                  <a:pt x="262" y="21"/>
                </a:cubicBezTo>
                <a:cubicBezTo>
                  <a:pt x="257" y="21"/>
                  <a:pt x="254" y="23"/>
                  <a:pt x="250" y="24"/>
                </a:cubicBezTo>
                <a:cubicBezTo>
                  <a:pt x="252" y="23"/>
                  <a:pt x="260" y="21"/>
                  <a:pt x="259" y="19"/>
                </a:cubicBezTo>
                <a:cubicBezTo>
                  <a:pt x="253" y="20"/>
                  <a:pt x="253" y="20"/>
                  <a:pt x="253" y="20"/>
                </a:cubicBezTo>
                <a:cubicBezTo>
                  <a:pt x="251" y="20"/>
                  <a:pt x="250" y="21"/>
                  <a:pt x="248" y="20"/>
                </a:cubicBezTo>
                <a:cubicBezTo>
                  <a:pt x="249" y="20"/>
                  <a:pt x="249" y="20"/>
                  <a:pt x="249" y="20"/>
                </a:cubicBezTo>
                <a:cubicBezTo>
                  <a:pt x="250" y="20"/>
                  <a:pt x="251" y="20"/>
                  <a:pt x="253" y="20"/>
                </a:cubicBezTo>
                <a:cubicBezTo>
                  <a:pt x="254" y="19"/>
                  <a:pt x="255" y="19"/>
                  <a:pt x="256" y="19"/>
                </a:cubicBezTo>
                <a:close/>
                <a:moveTo>
                  <a:pt x="305" y="12"/>
                </a:moveTo>
                <a:cubicBezTo>
                  <a:pt x="306" y="11"/>
                  <a:pt x="305" y="11"/>
                  <a:pt x="307" y="10"/>
                </a:cubicBezTo>
                <a:cubicBezTo>
                  <a:pt x="311" y="10"/>
                  <a:pt x="311" y="10"/>
                  <a:pt x="311" y="10"/>
                </a:cubicBezTo>
                <a:cubicBezTo>
                  <a:pt x="316" y="10"/>
                  <a:pt x="310" y="11"/>
                  <a:pt x="305" y="12"/>
                </a:cubicBezTo>
                <a:close/>
                <a:moveTo>
                  <a:pt x="92" y="83"/>
                </a:moveTo>
                <a:cubicBezTo>
                  <a:pt x="91" y="84"/>
                  <a:pt x="81" y="92"/>
                  <a:pt x="82" y="93"/>
                </a:cubicBezTo>
                <a:cubicBezTo>
                  <a:pt x="79" y="93"/>
                  <a:pt x="79" y="93"/>
                  <a:pt x="79" y="93"/>
                </a:cubicBezTo>
                <a:cubicBezTo>
                  <a:pt x="83" y="90"/>
                  <a:pt x="87" y="85"/>
                  <a:pt x="85" y="86"/>
                </a:cubicBezTo>
                <a:cubicBezTo>
                  <a:pt x="89" y="84"/>
                  <a:pt x="93" y="81"/>
                  <a:pt x="92" y="83"/>
                </a:cubicBezTo>
                <a:close/>
                <a:moveTo>
                  <a:pt x="142" y="272"/>
                </a:moveTo>
                <a:cubicBezTo>
                  <a:pt x="139" y="272"/>
                  <a:pt x="123" y="269"/>
                  <a:pt x="121" y="272"/>
                </a:cubicBezTo>
                <a:cubicBezTo>
                  <a:pt x="116" y="268"/>
                  <a:pt x="134" y="271"/>
                  <a:pt x="142" y="272"/>
                </a:cubicBezTo>
                <a:close/>
                <a:moveTo>
                  <a:pt x="144" y="275"/>
                </a:moveTo>
                <a:cubicBezTo>
                  <a:pt x="145" y="275"/>
                  <a:pt x="146" y="275"/>
                  <a:pt x="148" y="275"/>
                </a:cubicBezTo>
                <a:cubicBezTo>
                  <a:pt x="152" y="275"/>
                  <a:pt x="152" y="273"/>
                  <a:pt x="160" y="274"/>
                </a:cubicBezTo>
                <a:cubicBezTo>
                  <a:pt x="158" y="275"/>
                  <a:pt x="155" y="274"/>
                  <a:pt x="153" y="274"/>
                </a:cubicBezTo>
                <a:cubicBezTo>
                  <a:pt x="153" y="276"/>
                  <a:pt x="152" y="275"/>
                  <a:pt x="148" y="275"/>
                </a:cubicBezTo>
                <a:cubicBezTo>
                  <a:pt x="146" y="275"/>
                  <a:pt x="145" y="275"/>
                  <a:pt x="144" y="275"/>
                </a:cubicBezTo>
                <a:close/>
                <a:moveTo>
                  <a:pt x="9" y="190"/>
                </a:moveTo>
                <a:cubicBezTo>
                  <a:pt x="9" y="193"/>
                  <a:pt x="9" y="196"/>
                  <a:pt x="9" y="199"/>
                </a:cubicBezTo>
                <a:cubicBezTo>
                  <a:pt x="9" y="201"/>
                  <a:pt x="10" y="203"/>
                  <a:pt x="11" y="205"/>
                </a:cubicBezTo>
                <a:cubicBezTo>
                  <a:pt x="10" y="200"/>
                  <a:pt x="9" y="195"/>
                  <a:pt x="9" y="190"/>
                </a:cubicBezTo>
                <a:close/>
                <a:moveTo>
                  <a:pt x="48" y="114"/>
                </a:moveTo>
                <a:cubicBezTo>
                  <a:pt x="46" y="116"/>
                  <a:pt x="45" y="117"/>
                  <a:pt x="43" y="119"/>
                </a:cubicBezTo>
                <a:cubicBezTo>
                  <a:pt x="45" y="118"/>
                  <a:pt x="45" y="118"/>
                  <a:pt x="45" y="118"/>
                </a:cubicBezTo>
                <a:cubicBezTo>
                  <a:pt x="45" y="118"/>
                  <a:pt x="47" y="117"/>
                  <a:pt x="46" y="119"/>
                </a:cubicBezTo>
                <a:cubicBezTo>
                  <a:pt x="45" y="120"/>
                  <a:pt x="44" y="121"/>
                  <a:pt x="44" y="122"/>
                </a:cubicBezTo>
                <a:cubicBezTo>
                  <a:pt x="45" y="121"/>
                  <a:pt x="46" y="120"/>
                  <a:pt x="46" y="119"/>
                </a:cubicBezTo>
                <a:cubicBezTo>
                  <a:pt x="49" y="115"/>
                  <a:pt x="54" y="110"/>
                  <a:pt x="54" y="109"/>
                </a:cubicBezTo>
                <a:cubicBezTo>
                  <a:pt x="52" y="111"/>
                  <a:pt x="46" y="118"/>
                  <a:pt x="45" y="117"/>
                </a:cubicBezTo>
                <a:lnTo>
                  <a:pt x="48" y="114"/>
                </a:lnTo>
                <a:close/>
                <a:moveTo>
                  <a:pt x="196" y="24"/>
                </a:moveTo>
                <a:cubicBezTo>
                  <a:pt x="192" y="25"/>
                  <a:pt x="191" y="26"/>
                  <a:pt x="185" y="26"/>
                </a:cubicBezTo>
                <a:cubicBezTo>
                  <a:pt x="189" y="25"/>
                  <a:pt x="194" y="23"/>
                  <a:pt x="196" y="24"/>
                </a:cubicBezTo>
                <a:close/>
                <a:moveTo>
                  <a:pt x="20" y="148"/>
                </a:moveTo>
                <a:cubicBezTo>
                  <a:pt x="21" y="149"/>
                  <a:pt x="16" y="157"/>
                  <a:pt x="19" y="155"/>
                </a:cubicBezTo>
                <a:cubicBezTo>
                  <a:pt x="21" y="151"/>
                  <a:pt x="21" y="151"/>
                  <a:pt x="21" y="151"/>
                </a:cubicBezTo>
                <a:cubicBezTo>
                  <a:pt x="18" y="157"/>
                  <a:pt x="21" y="156"/>
                  <a:pt x="16" y="163"/>
                </a:cubicBezTo>
                <a:cubicBezTo>
                  <a:pt x="17" y="162"/>
                  <a:pt x="18" y="160"/>
                  <a:pt x="19" y="158"/>
                </a:cubicBezTo>
                <a:cubicBezTo>
                  <a:pt x="15" y="164"/>
                  <a:pt x="21" y="150"/>
                  <a:pt x="15" y="159"/>
                </a:cubicBezTo>
                <a:cubicBezTo>
                  <a:pt x="13" y="163"/>
                  <a:pt x="17" y="152"/>
                  <a:pt x="20" y="148"/>
                </a:cubicBezTo>
                <a:close/>
                <a:moveTo>
                  <a:pt x="208" y="17"/>
                </a:moveTo>
                <a:cubicBezTo>
                  <a:pt x="202" y="19"/>
                  <a:pt x="204" y="21"/>
                  <a:pt x="194" y="23"/>
                </a:cubicBezTo>
                <a:cubicBezTo>
                  <a:pt x="201" y="20"/>
                  <a:pt x="199" y="18"/>
                  <a:pt x="208" y="17"/>
                </a:cubicBezTo>
                <a:close/>
                <a:moveTo>
                  <a:pt x="57" y="96"/>
                </a:moveTo>
                <a:cubicBezTo>
                  <a:pt x="56" y="97"/>
                  <a:pt x="56" y="97"/>
                  <a:pt x="56" y="97"/>
                </a:cubicBezTo>
                <a:cubicBezTo>
                  <a:pt x="50" y="103"/>
                  <a:pt x="50" y="103"/>
                  <a:pt x="50" y="103"/>
                </a:cubicBezTo>
                <a:cubicBezTo>
                  <a:pt x="51" y="103"/>
                  <a:pt x="51" y="103"/>
                  <a:pt x="51" y="103"/>
                </a:cubicBezTo>
                <a:lnTo>
                  <a:pt x="57" y="96"/>
                </a:lnTo>
                <a:close/>
                <a:moveTo>
                  <a:pt x="210" y="33"/>
                </a:moveTo>
                <a:cubicBezTo>
                  <a:pt x="212" y="33"/>
                  <a:pt x="214" y="32"/>
                  <a:pt x="215" y="32"/>
                </a:cubicBezTo>
                <a:cubicBezTo>
                  <a:pt x="213" y="32"/>
                  <a:pt x="212" y="32"/>
                  <a:pt x="210" y="33"/>
                </a:cubicBezTo>
                <a:close/>
                <a:moveTo>
                  <a:pt x="172" y="266"/>
                </a:moveTo>
                <a:cubicBezTo>
                  <a:pt x="173" y="267"/>
                  <a:pt x="173" y="267"/>
                  <a:pt x="175" y="267"/>
                </a:cubicBezTo>
                <a:cubicBezTo>
                  <a:pt x="174" y="267"/>
                  <a:pt x="174" y="267"/>
                  <a:pt x="172" y="266"/>
                </a:cubicBezTo>
                <a:close/>
                <a:moveTo>
                  <a:pt x="192" y="266"/>
                </a:moveTo>
                <a:cubicBezTo>
                  <a:pt x="192" y="266"/>
                  <a:pt x="192" y="266"/>
                  <a:pt x="192" y="266"/>
                </a:cubicBezTo>
                <a:cubicBezTo>
                  <a:pt x="193" y="266"/>
                  <a:pt x="193" y="266"/>
                  <a:pt x="193" y="266"/>
                </a:cubicBezTo>
                <a:lnTo>
                  <a:pt x="192" y="266"/>
                </a:lnTo>
                <a:close/>
                <a:moveTo>
                  <a:pt x="142" y="15"/>
                </a:moveTo>
                <a:cubicBezTo>
                  <a:pt x="139" y="18"/>
                  <a:pt x="146" y="15"/>
                  <a:pt x="150" y="14"/>
                </a:cubicBezTo>
                <a:cubicBezTo>
                  <a:pt x="146" y="15"/>
                  <a:pt x="145" y="14"/>
                  <a:pt x="142" y="15"/>
                </a:cubicBezTo>
                <a:close/>
                <a:moveTo>
                  <a:pt x="168" y="9"/>
                </a:moveTo>
                <a:cubicBezTo>
                  <a:pt x="166" y="10"/>
                  <a:pt x="163" y="10"/>
                  <a:pt x="160" y="11"/>
                </a:cubicBezTo>
                <a:cubicBezTo>
                  <a:pt x="162" y="11"/>
                  <a:pt x="165" y="10"/>
                  <a:pt x="168" y="9"/>
                </a:cubicBezTo>
                <a:close/>
                <a:moveTo>
                  <a:pt x="147" y="12"/>
                </a:moveTo>
                <a:cubicBezTo>
                  <a:pt x="152" y="12"/>
                  <a:pt x="156" y="11"/>
                  <a:pt x="160" y="11"/>
                </a:cubicBezTo>
                <a:cubicBezTo>
                  <a:pt x="157" y="11"/>
                  <a:pt x="154" y="11"/>
                  <a:pt x="147" y="12"/>
                </a:cubicBezTo>
                <a:close/>
                <a:moveTo>
                  <a:pt x="239" y="8"/>
                </a:moveTo>
                <a:cubicBezTo>
                  <a:pt x="235" y="9"/>
                  <a:pt x="227" y="8"/>
                  <a:pt x="227" y="8"/>
                </a:cubicBezTo>
                <a:cubicBezTo>
                  <a:pt x="244" y="10"/>
                  <a:pt x="223" y="10"/>
                  <a:pt x="222" y="11"/>
                </a:cubicBezTo>
                <a:cubicBezTo>
                  <a:pt x="233" y="11"/>
                  <a:pt x="233" y="9"/>
                  <a:pt x="239" y="8"/>
                </a:cubicBezTo>
                <a:close/>
                <a:moveTo>
                  <a:pt x="262" y="10"/>
                </a:moveTo>
                <a:cubicBezTo>
                  <a:pt x="260" y="10"/>
                  <a:pt x="259" y="9"/>
                  <a:pt x="257" y="9"/>
                </a:cubicBezTo>
                <a:cubicBezTo>
                  <a:pt x="259" y="9"/>
                  <a:pt x="261" y="10"/>
                  <a:pt x="262" y="10"/>
                </a:cubicBezTo>
                <a:close/>
                <a:moveTo>
                  <a:pt x="268" y="12"/>
                </a:moveTo>
                <a:cubicBezTo>
                  <a:pt x="274" y="12"/>
                  <a:pt x="277" y="12"/>
                  <a:pt x="280" y="11"/>
                </a:cubicBezTo>
                <a:cubicBezTo>
                  <a:pt x="272" y="9"/>
                  <a:pt x="268" y="10"/>
                  <a:pt x="262" y="10"/>
                </a:cubicBezTo>
                <a:cubicBezTo>
                  <a:pt x="266" y="10"/>
                  <a:pt x="271" y="11"/>
                  <a:pt x="268" y="12"/>
                </a:cubicBezTo>
                <a:close/>
                <a:moveTo>
                  <a:pt x="422" y="101"/>
                </a:moveTo>
                <a:cubicBezTo>
                  <a:pt x="421" y="100"/>
                  <a:pt x="420" y="97"/>
                  <a:pt x="419" y="98"/>
                </a:cubicBezTo>
                <a:cubicBezTo>
                  <a:pt x="421" y="100"/>
                  <a:pt x="423" y="103"/>
                  <a:pt x="425" y="105"/>
                </a:cubicBezTo>
                <a:cubicBezTo>
                  <a:pt x="427" y="108"/>
                  <a:pt x="423" y="102"/>
                  <a:pt x="422" y="101"/>
                </a:cubicBezTo>
                <a:close/>
                <a:moveTo>
                  <a:pt x="442" y="130"/>
                </a:moveTo>
                <a:cubicBezTo>
                  <a:pt x="444" y="137"/>
                  <a:pt x="441" y="134"/>
                  <a:pt x="443" y="138"/>
                </a:cubicBezTo>
                <a:cubicBezTo>
                  <a:pt x="445" y="137"/>
                  <a:pt x="445" y="137"/>
                  <a:pt x="445" y="137"/>
                </a:cubicBezTo>
                <a:cubicBezTo>
                  <a:pt x="444" y="134"/>
                  <a:pt x="443" y="132"/>
                  <a:pt x="442" y="130"/>
                </a:cubicBezTo>
                <a:close/>
                <a:moveTo>
                  <a:pt x="452" y="122"/>
                </a:moveTo>
                <a:cubicBezTo>
                  <a:pt x="450" y="120"/>
                  <a:pt x="450" y="120"/>
                  <a:pt x="450" y="120"/>
                </a:cubicBezTo>
                <a:cubicBezTo>
                  <a:pt x="452" y="122"/>
                  <a:pt x="452" y="122"/>
                  <a:pt x="452" y="122"/>
                </a:cubicBezTo>
                <a:close/>
                <a:moveTo>
                  <a:pt x="441" y="165"/>
                </a:moveTo>
                <a:cubicBezTo>
                  <a:pt x="440" y="163"/>
                  <a:pt x="440" y="162"/>
                  <a:pt x="439" y="160"/>
                </a:cubicBezTo>
                <a:cubicBezTo>
                  <a:pt x="439" y="166"/>
                  <a:pt x="440" y="166"/>
                  <a:pt x="441" y="165"/>
                </a:cubicBezTo>
                <a:close/>
                <a:moveTo>
                  <a:pt x="426" y="189"/>
                </a:moveTo>
                <a:cubicBezTo>
                  <a:pt x="427" y="188"/>
                  <a:pt x="427" y="187"/>
                  <a:pt x="428" y="185"/>
                </a:cubicBezTo>
                <a:cubicBezTo>
                  <a:pt x="426" y="189"/>
                  <a:pt x="423" y="193"/>
                  <a:pt x="420" y="196"/>
                </a:cubicBezTo>
                <a:cubicBezTo>
                  <a:pt x="422" y="194"/>
                  <a:pt x="424" y="192"/>
                  <a:pt x="426" y="189"/>
                </a:cubicBezTo>
                <a:close/>
                <a:moveTo>
                  <a:pt x="402" y="214"/>
                </a:moveTo>
                <a:cubicBezTo>
                  <a:pt x="400" y="214"/>
                  <a:pt x="400" y="214"/>
                  <a:pt x="400" y="214"/>
                </a:cubicBezTo>
                <a:cubicBezTo>
                  <a:pt x="398" y="216"/>
                  <a:pt x="395" y="218"/>
                  <a:pt x="393" y="220"/>
                </a:cubicBezTo>
                <a:cubicBezTo>
                  <a:pt x="396" y="218"/>
                  <a:pt x="399" y="216"/>
                  <a:pt x="402" y="214"/>
                </a:cubicBezTo>
                <a:close/>
                <a:moveTo>
                  <a:pt x="26" y="228"/>
                </a:moveTo>
                <a:cubicBezTo>
                  <a:pt x="25" y="228"/>
                  <a:pt x="26" y="231"/>
                  <a:pt x="29" y="234"/>
                </a:cubicBezTo>
                <a:cubicBezTo>
                  <a:pt x="32" y="237"/>
                  <a:pt x="36" y="240"/>
                  <a:pt x="37" y="242"/>
                </a:cubicBezTo>
                <a:cubicBezTo>
                  <a:pt x="37" y="240"/>
                  <a:pt x="34" y="238"/>
                  <a:pt x="32" y="236"/>
                </a:cubicBezTo>
                <a:cubicBezTo>
                  <a:pt x="29" y="234"/>
                  <a:pt x="26" y="231"/>
                  <a:pt x="26" y="228"/>
                </a:cubicBezTo>
                <a:close/>
                <a:moveTo>
                  <a:pt x="196" y="36"/>
                </a:moveTo>
                <a:cubicBezTo>
                  <a:pt x="191" y="38"/>
                  <a:pt x="187" y="39"/>
                  <a:pt x="182" y="41"/>
                </a:cubicBezTo>
                <a:cubicBezTo>
                  <a:pt x="193" y="38"/>
                  <a:pt x="185" y="40"/>
                  <a:pt x="196" y="36"/>
                </a:cubicBezTo>
                <a:close/>
              </a:path>
            </a:pathLst>
          </a:custGeom>
          <a:solidFill>
            <a:srgbClr val="00B050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2" name="Retângulo 61"/>
          <p:cNvSpPr/>
          <p:nvPr/>
        </p:nvSpPr>
        <p:spPr>
          <a:xfrm>
            <a:off x="7060781" y="2776315"/>
            <a:ext cx="4788569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Obs.: A </a:t>
            </a:r>
            <a:r>
              <a:rPr lang="pt-BR" b="1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união estável </a:t>
            </a:r>
            <a:r>
              <a:rPr lang="pt-BR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deverá ser </a:t>
            </a:r>
            <a:r>
              <a:rPr lang="pt-BR" b="1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comprovada</a:t>
            </a:r>
            <a:r>
              <a:rPr lang="pt-BR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com a apresentação de, </a:t>
            </a:r>
            <a:r>
              <a:rPr lang="pt-BR" b="1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no mínimo, três documentos comprobatórios.</a:t>
            </a:r>
          </a:p>
        </p:txBody>
      </p:sp>
    </p:spTree>
    <p:extLst>
      <p:ext uri="{BB962C8B-B14F-4D97-AF65-F5344CB8AC3E}">
        <p14:creationId xmlns:p14="http://schemas.microsoft.com/office/powerpoint/2010/main" val="1893286883"/>
      </p:ext>
    </p:extLst>
  </p:cSld>
  <p:clrMapOvr>
    <a:masterClrMapping/>
  </p:clrMapOvr>
  <p:transition spd="med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5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5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75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5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5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25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5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50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5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75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5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000"/>
                            </p:stCondLst>
                            <p:childTnLst>
                              <p:par>
                                <p:cTn id="3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25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2250"/>
                            </p:stCondLst>
                            <p:childTnLst>
                              <p:par>
                                <p:cTn id="4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2" presetClass="entr" presetSubtype="1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6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2950"/>
                            </p:stCondLst>
                            <p:childTnLst>
                              <p:par>
                                <p:cTn id="4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3450"/>
                            </p:stCondLst>
                            <p:childTnLst>
                              <p:par>
                                <p:cTn id="5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22" presetClass="entr" presetSubtype="1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7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" grpId="0" animBg="1"/>
      <p:bldP spid="46" grpId="0" animBg="1"/>
      <p:bldP spid="47" grpId="0" animBg="1"/>
      <p:bldP spid="51" grpId="0" animBg="1"/>
      <p:bldP spid="55" grpId="0" animBg="1"/>
      <p:bldP spid="56" grpId="0" animBg="1"/>
      <p:bldP spid="57" grpId="0"/>
      <p:bldP spid="59" grpId="0" animBg="1"/>
      <p:bldP spid="60" grpId="0"/>
      <p:bldP spid="61" grpId="0" animBg="1"/>
      <p:bldP spid="62" grpId="0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Retângulo 57"/>
          <p:cNvSpPr/>
          <p:nvPr/>
        </p:nvSpPr>
        <p:spPr>
          <a:xfrm>
            <a:off x="203200" y="197807"/>
            <a:ext cx="11988800" cy="673100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9" name="Retângulo 8"/>
          <p:cNvSpPr/>
          <p:nvPr/>
        </p:nvSpPr>
        <p:spPr>
          <a:xfrm>
            <a:off x="0" y="1"/>
            <a:ext cx="419100" cy="6857999"/>
          </a:xfrm>
          <a:prstGeom prst="rect">
            <a:avLst/>
          </a:prstGeom>
          <a:solidFill>
            <a:srgbClr val="00A24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70" name="CaixaDeTexto 69"/>
          <p:cNvSpPr txBox="1"/>
          <p:nvPr/>
        </p:nvSpPr>
        <p:spPr>
          <a:xfrm>
            <a:off x="419100" y="300216"/>
            <a:ext cx="117729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>
                <a:solidFill>
                  <a:srgbClr val="4E022C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PENSÃO POR MORTE</a:t>
            </a:r>
          </a:p>
        </p:txBody>
      </p:sp>
      <p:pic>
        <p:nvPicPr>
          <p:cNvPr id="19" name="Imagem 1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6492" y="1431112"/>
            <a:ext cx="843046" cy="843046"/>
          </a:xfrm>
          <a:prstGeom prst="rect">
            <a:avLst/>
          </a:prstGeom>
        </p:spPr>
      </p:pic>
      <p:sp>
        <p:nvSpPr>
          <p:cNvPr id="13" name="Retângulo 12"/>
          <p:cNvSpPr/>
          <p:nvPr/>
        </p:nvSpPr>
        <p:spPr>
          <a:xfrm>
            <a:off x="2154435" y="1420815"/>
            <a:ext cx="9351765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 defTabSz="1163638" fontAlgn="base">
              <a:lnSpc>
                <a:spcPct val="130000"/>
              </a:lnSpc>
              <a:spcBef>
                <a:spcPct val="0"/>
              </a:spcBef>
              <a:spcAft>
                <a:spcPct val="0"/>
              </a:spcAft>
            </a:pPr>
            <a:r>
              <a:rPr lang="pt-BR" sz="2000" b="1" dirty="0">
                <a:solidFill>
                  <a:srgbClr val="008E4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Totalidade dos proventos </a:t>
            </a:r>
            <a:r>
              <a:rPr lang="pt-BR" sz="2000" b="1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ou da </a:t>
            </a:r>
            <a:r>
              <a:rPr lang="pt-BR" sz="2000" b="1" dirty="0">
                <a:solidFill>
                  <a:srgbClr val="008E4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remuneração do servidor falecido</a:t>
            </a:r>
            <a:r>
              <a:rPr lang="pt-BR" sz="2000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, </a:t>
            </a:r>
            <a:r>
              <a:rPr lang="pt-BR" sz="2000" b="1" dirty="0">
                <a:solidFill>
                  <a:srgbClr val="FF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até o limite do RGPS (R$ </a:t>
            </a:r>
            <a:r>
              <a:rPr lang="pt-BR" sz="2000" b="1" dirty="0" smtClean="0">
                <a:solidFill>
                  <a:srgbClr val="FF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7.507,49)</a:t>
            </a:r>
            <a:r>
              <a:rPr lang="pt-BR" sz="2000" dirty="0" smtClean="0">
                <a:solidFill>
                  <a:schemeClr val="accent4">
                    <a:lumMod val="75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, </a:t>
            </a:r>
            <a:r>
              <a:rPr lang="pt-BR" sz="2000" b="1" dirty="0">
                <a:solidFill>
                  <a:srgbClr val="A88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acrescido de 70% da parcela que excede o teto</a:t>
            </a:r>
            <a:r>
              <a:rPr lang="pt-BR" sz="2000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.</a:t>
            </a:r>
          </a:p>
        </p:txBody>
      </p:sp>
      <p:sp>
        <p:nvSpPr>
          <p:cNvPr id="14" name="Retângulo 13"/>
          <p:cNvSpPr/>
          <p:nvPr/>
        </p:nvSpPr>
        <p:spPr>
          <a:xfrm>
            <a:off x="2830149" y="2715426"/>
            <a:ext cx="8244167" cy="453682"/>
          </a:xfrm>
          <a:prstGeom prst="rect">
            <a:avLst/>
          </a:prstGeom>
          <a:solidFill>
            <a:srgbClr val="E2E2E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5" name="Retângulo 14"/>
          <p:cNvSpPr/>
          <p:nvPr/>
        </p:nvSpPr>
        <p:spPr>
          <a:xfrm>
            <a:off x="1097421" y="2619102"/>
            <a:ext cx="1514213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2000" b="1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VALOR DA PENSÃO</a:t>
            </a:r>
            <a:endParaRPr lang="pt-BR" sz="2000" dirty="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25" name="Retângulo 24"/>
          <p:cNvSpPr/>
          <p:nvPr/>
        </p:nvSpPr>
        <p:spPr>
          <a:xfrm>
            <a:off x="2830148" y="2715426"/>
            <a:ext cx="3936412" cy="453682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rgbClr val="00F66F"/>
              </a:solidFill>
            </a:endParaRPr>
          </a:p>
        </p:txBody>
      </p:sp>
      <p:cxnSp>
        <p:nvCxnSpPr>
          <p:cNvPr id="17" name="Conector reto 16"/>
          <p:cNvCxnSpPr/>
          <p:nvPr/>
        </p:nvCxnSpPr>
        <p:spPr>
          <a:xfrm>
            <a:off x="2830148" y="2715426"/>
            <a:ext cx="0" cy="550007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CaixaDeTexto 20"/>
          <p:cNvSpPr txBox="1"/>
          <p:nvPr/>
        </p:nvSpPr>
        <p:spPr>
          <a:xfrm>
            <a:off x="2338914" y="3312897"/>
            <a:ext cx="131868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000" b="1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R$ 0,00</a:t>
            </a:r>
          </a:p>
        </p:txBody>
      </p:sp>
      <p:sp>
        <p:nvSpPr>
          <p:cNvPr id="30" name="CaixaDeTexto 29"/>
          <p:cNvSpPr txBox="1"/>
          <p:nvPr/>
        </p:nvSpPr>
        <p:spPr>
          <a:xfrm>
            <a:off x="5780721" y="3312897"/>
            <a:ext cx="158908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000" b="1" dirty="0">
                <a:solidFill>
                  <a:srgbClr val="FF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R$ </a:t>
            </a:r>
            <a:r>
              <a:rPr lang="pt-BR" sz="2000" b="1" dirty="0" smtClean="0">
                <a:solidFill>
                  <a:srgbClr val="FF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7.507,49</a:t>
            </a:r>
            <a:endParaRPr lang="pt-BR" sz="2000" b="1" dirty="0">
              <a:solidFill>
                <a:srgbClr val="FF0000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31" name="Retângulo 30"/>
          <p:cNvSpPr/>
          <p:nvPr/>
        </p:nvSpPr>
        <p:spPr>
          <a:xfrm>
            <a:off x="6766560" y="2715426"/>
            <a:ext cx="3063240" cy="453682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rgbClr val="00F66F"/>
              </a:solidFill>
            </a:endParaRPr>
          </a:p>
        </p:txBody>
      </p:sp>
      <p:sp>
        <p:nvSpPr>
          <p:cNvPr id="32" name="CaixaDeTexto 31"/>
          <p:cNvSpPr txBox="1"/>
          <p:nvPr/>
        </p:nvSpPr>
        <p:spPr>
          <a:xfrm>
            <a:off x="9829800" y="3312896"/>
            <a:ext cx="2463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000" b="1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100%</a:t>
            </a:r>
          </a:p>
        </p:txBody>
      </p:sp>
      <p:cxnSp>
        <p:nvCxnSpPr>
          <p:cNvPr id="34" name="Conector reto 33"/>
          <p:cNvCxnSpPr/>
          <p:nvPr/>
        </p:nvCxnSpPr>
        <p:spPr>
          <a:xfrm>
            <a:off x="11074316" y="2715426"/>
            <a:ext cx="0" cy="550007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Conector reto 28"/>
          <p:cNvCxnSpPr/>
          <p:nvPr/>
        </p:nvCxnSpPr>
        <p:spPr>
          <a:xfrm>
            <a:off x="6766560" y="2715426"/>
            <a:ext cx="0" cy="550007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8" name="Grupo 27"/>
          <p:cNvGrpSpPr/>
          <p:nvPr/>
        </p:nvGrpSpPr>
        <p:grpSpPr>
          <a:xfrm>
            <a:off x="2154435" y="4262072"/>
            <a:ext cx="2717800" cy="1870067"/>
            <a:chOff x="1854527" y="4248660"/>
            <a:chExt cx="2717800" cy="1870067"/>
          </a:xfrm>
        </p:grpSpPr>
        <p:pic>
          <p:nvPicPr>
            <p:cNvPr id="35" name="Imagem 34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725269" y="4368539"/>
              <a:ext cx="976315" cy="976315"/>
            </a:xfrm>
            <a:prstGeom prst="rect">
              <a:avLst/>
            </a:prstGeom>
          </p:spPr>
        </p:pic>
        <p:sp>
          <p:nvSpPr>
            <p:cNvPr id="36" name="CaixaDeTexto 35"/>
            <p:cNvSpPr txBox="1"/>
            <p:nvPr/>
          </p:nvSpPr>
          <p:spPr>
            <a:xfrm>
              <a:off x="2019751" y="5289287"/>
              <a:ext cx="2374789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pt-BR" sz="2000" b="1" dirty="0">
                  <a:solidFill>
                    <a:schemeClr val="accent4">
                      <a:lumMod val="50000"/>
                    </a:schemeClr>
                  </a:solidFill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rPr>
                <a:t>Reajuste</a:t>
              </a:r>
              <a:r>
                <a:rPr lang="pt-BR" sz="2000" b="1" dirty="0">
                  <a:solidFill>
                    <a:schemeClr val="accent4">
                      <a:lumMod val="75000"/>
                    </a:schemeClr>
                  </a:solidFill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rPr>
                <a:t> </a:t>
              </a:r>
              <a:r>
                <a:rPr lang="pt-BR" sz="1600" dirty="0"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rPr>
                <a:t>pelo índice do </a:t>
              </a:r>
              <a:r>
                <a:rPr lang="pt-BR" sz="2000" b="1" dirty="0">
                  <a:solidFill>
                    <a:schemeClr val="accent4">
                      <a:lumMod val="50000"/>
                    </a:schemeClr>
                  </a:solidFill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rPr>
                <a:t>INPC/IBGE</a:t>
              </a:r>
            </a:p>
          </p:txBody>
        </p:sp>
        <p:sp>
          <p:nvSpPr>
            <p:cNvPr id="37" name="Retângulo 36"/>
            <p:cNvSpPr/>
            <p:nvPr/>
          </p:nvSpPr>
          <p:spPr>
            <a:xfrm>
              <a:off x="1854527" y="4248660"/>
              <a:ext cx="2717800" cy="1870067"/>
            </a:xfrm>
            <a:prstGeom prst="rect">
              <a:avLst/>
            </a:prstGeom>
            <a:noFill/>
            <a:ln>
              <a:solidFill>
                <a:srgbClr val="A88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</p:grpSp>
      <p:sp>
        <p:nvSpPr>
          <p:cNvPr id="52" name="Freeform 17"/>
          <p:cNvSpPr>
            <a:spLocks noChangeAspect="1"/>
          </p:cNvSpPr>
          <p:nvPr/>
        </p:nvSpPr>
        <p:spPr bwMode="auto">
          <a:xfrm rot="2263215">
            <a:off x="7969876" y="3537293"/>
            <a:ext cx="905765" cy="298360"/>
          </a:xfrm>
          <a:custGeom>
            <a:avLst/>
            <a:gdLst>
              <a:gd name="T0" fmla="*/ 912 w 917"/>
              <a:gd name="T1" fmla="*/ 163 h 215"/>
              <a:gd name="T2" fmla="*/ 860 w 917"/>
              <a:gd name="T3" fmla="*/ 32 h 215"/>
              <a:gd name="T4" fmla="*/ 827 w 917"/>
              <a:gd name="T5" fmla="*/ 3 h 215"/>
              <a:gd name="T6" fmla="*/ 805 w 917"/>
              <a:gd name="T7" fmla="*/ 15 h 215"/>
              <a:gd name="T8" fmla="*/ 836 w 917"/>
              <a:gd name="T9" fmla="*/ 109 h 215"/>
              <a:gd name="T10" fmla="*/ 828 w 917"/>
              <a:gd name="T11" fmla="*/ 104 h 215"/>
              <a:gd name="T12" fmla="*/ 678 w 917"/>
              <a:gd name="T13" fmla="*/ 54 h 215"/>
              <a:gd name="T14" fmla="*/ 448 w 917"/>
              <a:gd name="T15" fmla="*/ 14 h 215"/>
              <a:gd name="T16" fmla="*/ 207 w 917"/>
              <a:gd name="T17" fmla="*/ 13 h 215"/>
              <a:gd name="T18" fmla="*/ 22 w 917"/>
              <a:gd name="T19" fmla="*/ 80 h 215"/>
              <a:gd name="T20" fmla="*/ 19 w 917"/>
              <a:gd name="T21" fmla="*/ 82 h 215"/>
              <a:gd name="T22" fmla="*/ 66 w 917"/>
              <a:gd name="T23" fmla="*/ 123 h 215"/>
              <a:gd name="T24" fmla="*/ 240 w 917"/>
              <a:gd name="T25" fmla="*/ 58 h 215"/>
              <a:gd name="T26" fmla="*/ 468 w 917"/>
              <a:gd name="T27" fmla="*/ 57 h 215"/>
              <a:gd name="T28" fmla="*/ 685 w 917"/>
              <a:gd name="T29" fmla="*/ 94 h 215"/>
              <a:gd name="T30" fmla="*/ 770 w 917"/>
              <a:gd name="T31" fmla="*/ 118 h 215"/>
              <a:gd name="T32" fmla="*/ 825 w 917"/>
              <a:gd name="T33" fmla="*/ 139 h 215"/>
              <a:gd name="T34" fmla="*/ 838 w 917"/>
              <a:gd name="T35" fmla="*/ 143 h 215"/>
              <a:gd name="T36" fmla="*/ 743 w 917"/>
              <a:gd name="T37" fmla="*/ 169 h 215"/>
              <a:gd name="T38" fmla="*/ 751 w 917"/>
              <a:gd name="T39" fmla="*/ 198 h 215"/>
              <a:gd name="T40" fmla="*/ 790 w 917"/>
              <a:gd name="T41" fmla="*/ 210 h 215"/>
              <a:gd name="T42" fmla="*/ 905 w 917"/>
              <a:gd name="T43" fmla="*/ 182 h 215"/>
              <a:gd name="T44" fmla="*/ 912 w 917"/>
              <a:gd name="T45" fmla="*/ 163 h 2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917" h="215">
                <a:moveTo>
                  <a:pt x="912" y="163"/>
                </a:moveTo>
                <a:cubicBezTo>
                  <a:pt x="887" y="123"/>
                  <a:pt x="870" y="78"/>
                  <a:pt x="860" y="32"/>
                </a:cubicBezTo>
                <a:cubicBezTo>
                  <a:pt x="857" y="18"/>
                  <a:pt x="840" y="7"/>
                  <a:pt x="827" y="3"/>
                </a:cubicBezTo>
                <a:cubicBezTo>
                  <a:pt x="817" y="0"/>
                  <a:pt x="802" y="1"/>
                  <a:pt x="805" y="15"/>
                </a:cubicBezTo>
                <a:cubicBezTo>
                  <a:pt x="812" y="47"/>
                  <a:pt x="823" y="79"/>
                  <a:pt x="836" y="109"/>
                </a:cubicBezTo>
                <a:cubicBezTo>
                  <a:pt x="833" y="107"/>
                  <a:pt x="831" y="105"/>
                  <a:pt x="828" y="104"/>
                </a:cubicBezTo>
                <a:cubicBezTo>
                  <a:pt x="781" y="80"/>
                  <a:pt x="729" y="66"/>
                  <a:pt x="678" y="54"/>
                </a:cubicBezTo>
                <a:cubicBezTo>
                  <a:pt x="602" y="35"/>
                  <a:pt x="526" y="22"/>
                  <a:pt x="448" y="14"/>
                </a:cubicBezTo>
                <a:cubicBezTo>
                  <a:pt x="369" y="5"/>
                  <a:pt x="287" y="3"/>
                  <a:pt x="207" y="13"/>
                </a:cubicBezTo>
                <a:cubicBezTo>
                  <a:pt x="143" y="21"/>
                  <a:pt x="74" y="38"/>
                  <a:pt x="22" y="80"/>
                </a:cubicBezTo>
                <a:cubicBezTo>
                  <a:pt x="21" y="80"/>
                  <a:pt x="20" y="81"/>
                  <a:pt x="19" y="82"/>
                </a:cubicBezTo>
                <a:cubicBezTo>
                  <a:pt x="0" y="98"/>
                  <a:pt x="50" y="137"/>
                  <a:pt x="66" y="123"/>
                </a:cubicBezTo>
                <a:cubicBezTo>
                  <a:pt x="114" y="82"/>
                  <a:pt x="178" y="66"/>
                  <a:pt x="240" y="58"/>
                </a:cubicBezTo>
                <a:cubicBezTo>
                  <a:pt x="315" y="47"/>
                  <a:pt x="392" y="50"/>
                  <a:pt x="468" y="57"/>
                </a:cubicBezTo>
                <a:cubicBezTo>
                  <a:pt x="541" y="64"/>
                  <a:pt x="614" y="77"/>
                  <a:pt x="685" y="94"/>
                </a:cubicBezTo>
                <a:cubicBezTo>
                  <a:pt x="714" y="101"/>
                  <a:pt x="742" y="109"/>
                  <a:pt x="770" y="118"/>
                </a:cubicBezTo>
                <a:cubicBezTo>
                  <a:pt x="795" y="126"/>
                  <a:pt x="806" y="129"/>
                  <a:pt x="825" y="139"/>
                </a:cubicBezTo>
                <a:cubicBezTo>
                  <a:pt x="828" y="140"/>
                  <a:pt x="833" y="142"/>
                  <a:pt x="838" y="143"/>
                </a:cubicBezTo>
                <a:cubicBezTo>
                  <a:pt x="806" y="150"/>
                  <a:pt x="774" y="159"/>
                  <a:pt x="743" y="169"/>
                </a:cubicBezTo>
                <a:cubicBezTo>
                  <a:pt x="730" y="173"/>
                  <a:pt x="746" y="194"/>
                  <a:pt x="751" y="198"/>
                </a:cubicBezTo>
                <a:cubicBezTo>
                  <a:pt x="761" y="207"/>
                  <a:pt x="776" y="215"/>
                  <a:pt x="790" y="210"/>
                </a:cubicBezTo>
                <a:cubicBezTo>
                  <a:pt x="827" y="198"/>
                  <a:pt x="866" y="189"/>
                  <a:pt x="905" y="182"/>
                </a:cubicBezTo>
                <a:cubicBezTo>
                  <a:pt x="915" y="180"/>
                  <a:pt x="917" y="171"/>
                  <a:pt x="912" y="163"/>
                </a:cubicBezTo>
                <a:close/>
              </a:path>
            </a:pathLst>
          </a:custGeom>
          <a:solidFill>
            <a:srgbClr val="1911BF"/>
          </a:solidFill>
          <a:ln>
            <a:solidFill>
              <a:srgbClr val="1911BF"/>
            </a:solidFill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4" name="Colchete direito 43"/>
          <p:cNvSpPr/>
          <p:nvPr/>
        </p:nvSpPr>
        <p:spPr>
          <a:xfrm rot="5400000">
            <a:off x="8267220" y="1748390"/>
            <a:ext cx="103835" cy="3021323"/>
          </a:xfrm>
          <a:prstGeom prst="rightBracket">
            <a:avLst/>
          </a:prstGeom>
          <a:ln w="28575">
            <a:solidFill>
              <a:srgbClr val="1911B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grpSp>
        <p:nvGrpSpPr>
          <p:cNvPr id="55" name="Grupo 54"/>
          <p:cNvGrpSpPr/>
          <p:nvPr/>
        </p:nvGrpSpPr>
        <p:grpSpPr>
          <a:xfrm>
            <a:off x="5706111" y="4106152"/>
            <a:ext cx="5038089" cy="2180348"/>
            <a:chOff x="6921089" y="4106152"/>
            <a:chExt cx="4024323" cy="2180348"/>
          </a:xfrm>
        </p:grpSpPr>
        <p:grpSp>
          <p:nvGrpSpPr>
            <p:cNvPr id="51" name="Grupo 50"/>
            <p:cNvGrpSpPr/>
            <p:nvPr/>
          </p:nvGrpSpPr>
          <p:grpSpPr>
            <a:xfrm>
              <a:off x="6921089" y="4106152"/>
              <a:ext cx="4024323" cy="2180348"/>
              <a:chOff x="6921089" y="4106152"/>
              <a:chExt cx="4024323" cy="2180348"/>
            </a:xfrm>
          </p:grpSpPr>
          <p:sp>
            <p:nvSpPr>
              <p:cNvPr id="38" name="Retângulo 37"/>
              <p:cNvSpPr/>
              <p:nvPr/>
            </p:nvSpPr>
            <p:spPr>
              <a:xfrm>
                <a:off x="7935061" y="4352167"/>
                <a:ext cx="2597000" cy="70788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pt-BR" sz="2000" b="1" dirty="0">
                    <a:solidFill>
                      <a:srgbClr val="1911BF"/>
                    </a:solidFill>
                    <a:latin typeface="Segoe UI" panose="020B0502040204020203" pitchFamily="34" charset="0"/>
                    <a:ea typeface="Segoe UI" panose="020B0502040204020203" pitchFamily="34" charset="0"/>
                    <a:cs typeface="Segoe UI" panose="020B0502040204020203" pitchFamily="34" charset="0"/>
                  </a:rPr>
                  <a:t>CONTRIBUIÇÃO PREVIDENCIÁRIA</a:t>
                </a:r>
              </a:p>
            </p:txBody>
          </p:sp>
          <p:sp>
            <p:nvSpPr>
              <p:cNvPr id="39" name="Retângulo 38"/>
              <p:cNvSpPr/>
              <p:nvPr/>
            </p:nvSpPr>
            <p:spPr>
              <a:xfrm>
                <a:off x="7094125" y="5165265"/>
                <a:ext cx="3749239" cy="101566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pt-BR" sz="2000" b="1" dirty="0">
                    <a:solidFill>
                      <a:srgbClr val="1911BF"/>
                    </a:solidFill>
                    <a:latin typeface="Segoe UI" panose="020B0502040204020203" pitchFamily="34" charset="0"/>
                    <a:ea typeface="Segoe UI" panose="020B0502040204020203" pitchFamily="34" charset="0"/>
                    <a:cs typeface="Segoe UI" panose="020B0502040204020203" pitchFamily="34" charset="0"/>
                  </a:rPr>
                  <a:t>Conforme Tabela progressiva  igual à do INSS </a:t>
                </a:r>
                <a:r>
                  <a:rPr lang="pt-BR" sz="2000" b="1" dirty="0">
                    <a:latin typeface="Segoe UI" panose="020B0502040204020203" pitchFamily="34" charset="0"/>
                    <a:ea typeface="Segoe UI" panose="020B0502040204020203" pitchFamily="34" charset="0"/>
                    <a:cs typeface="Segoe UI" panose="020B0502040204020203" pitchFamily="34" charset="0"/>
                  </a:rPr>
                  <a:t>sobre </a:t>
                </a:r>
                <a:r>
                  <a:rPr lang="pt-BR" sz="2000" b="1" dirty="0">
                    <a:solidFill>
                      <a:srgbClr val="A88000"/>
                    </a:solidFill>
                    <a:latin typeface="Segoe UI" panose="020B0502040204020203" pitchFamily="34" charset="0"/>
                    <a:ea typeface="Segoe UI" panose="020B0502040204020203" pitchFamily="34" charset="0"/>
                    <a:cs typeface="Segoe UI" panose="020B0502040204020203" pitchFamily="34" charset="0"/>
                  </a:rPr>
                  <a:t>a parcela que exceder o teto do RGPS </a:t>
                </a:r>
                <a:r>
                  <a:rPr lang="pt-BR" sz="2000" b="1" dirty="0">
                    <a:solidFill>
                      <a:srgbClr val="FF0000"/>
                    </a:solidFill>
                    <a:latin typeface="Segoe UI" panose="020B0502040204020203" pitchFamily="34" charset="0"/>
                    <a:ea typeface="Segoe UI" panose="020B0502040204020203" pitchFamily="34" charset="0"/>
                    <a:cs typeface="Segoe UI" panose="020B0502040204020203" pitchFamily="34" charset="0"/>
                  </a:rPr>
                  <a:t>(R$ </a:t>
                </a:r>
                <a:r>
                  <a:rPr lang="pt-BR" sz="2000" b="1" dirty="0" smtClean="0">
                    <a:solidFill>
                      <a:srgbClr val="FF0000"/>
                    </a:solidFill>
                    <a:latin typeface="Segoe UI" panose="020B0502040204020203" pitchFamily="34" charset="0"/>
                    <a:ea typeface="Segoe UI" panose="020B0502040204020203" pitchFamily="34" charset="0"/>
                    <a:cs typeface="Segoe UI" panose="020B0502040204020203" pitchFamily="34" charset="0"/>
                  </a:rPr>
                  <a:t>7.507,49)</a:t>
                </a:r>
                <a:endParaRPr lang="pt-BR" sz="2000" b="1" dirty="0">
                  <a:solidFill>
                    <a:srgbClr val="FF0000"/>
                  </a:solidFill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endParaRPr>
              </a:p>
            </p:txBody>
          </p:sp>
          <p:sp>
            <p:nvSpPr>
              <p:cNvPr id="49" name="Retângulo 48"/>
              <p:cNvSpPr/>
              <p:nvPr/>
            </p:nvSpPr>
            <p:spPr>
              <a:xfrm>
                <a:off x="6921089" y="4106152"/>
                <a:ext cx="4024323" cy="2180348"/>
              </a:xfrm>
              <a:prstGeom prst="rect">
                <a:avLst/>
              </a:prstGeom>
              <a:noFill/>
              <a:ln>
                <a:solidFill>
                  <a:schemeClr val="accent5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</p:grpSp>
        <p:pic>
          <p:nvPicPr>
            <p:cNvPr id="54" name="Imagem 53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783052" y="4404067"/>
              <a:ext cx="446610" cy="54253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174814316"/>
      </p:ext>
    </p:extLst>
  </p:cSld>
  <p:clrMapOvr>
    <a:masterClrMapping/>
  </p:clrMapOvr>
  <p:transition spd="med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2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250"/>
                            </p:stCondLst>
                            <p:childTnLst>
                              <p:par>
                                <p:cTn id="2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750"/>
                            </p:stCondLst>
                            <p:childTnLst>
                              <p:par>
                                <p:cTn id="3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000"/>
                            </p:stCondLst>
                            <p:childTnLst>
                              <p:par>
                                <p:cTn id="34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6" dur="25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2250"/>
                            </p:stCondLst>
                            <p:childTnLst>
                              <p:par>
                                <p:cTn id="3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25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2500"/>
                            </p:stCondLst>
                            <p:childTnLst>
                              <p:par>
                                <p:cTn id="4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3000"/>
                            </p:stCondLst>
                            <p:childTnLst>
                              <p:par>
                                <p:cTn id="46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3500"/>
                            </p:stCondLst>
                            <p:childTnLst>
                              <p:par>
                                <p:cTn id="5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4000"/>
                            </p:stCondLst>
                            <p:childTnLst>
                              <p:par>
                                <p:cTn id="5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4500"/>
                            </p:stCondLst>
                            <p:childTnLst>
                              <p:par>
                                <p:cTn id="6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5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5000"/>
                            </p:stCondLst>
                            <p:childTnLst>
                              <p:par>
                                <p:cTn id="6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9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5500"/>
                            </p:stCondLst>
                            <p:childTnLst>
                              <p:par>
                                <p:cTn id="7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 animBg="1"/>
      <p:bldP spid="15" grpId="0"/>
      <p:bldP spid="25" grpId="0" animBg="1"/>
      <p:bldP spid="21" grpId="0"/>
      <p:bldP spid="30" grpId="0"/>
      <p:bldP spid="31" grpId="0" animBg="1"/>
      <p:bldP spid="32" grpId="0"/>
      <p:bldP spid="52" grpId="0" animBg="1"/>
      <p:bldP spid="44" grpId="0" animBg="1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Retângulo 57"/>
          <p:cNvSpPr/>
          <p:nvPr/>
        </p:nvSpPr>
        <p:spPr>
          <a:xfrm>
            <a:off x="203200" y="197807"/>
            <a:ext cx="11988800" cy="673100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9" name="Retângulo 8"/>
          <p:cNvSpPr/>
          <p:nvPr/>
        </p:nvSpPr>
        <p:spPr>
          <a:xfrm>
            <a:off x="0" y="1"/>
            <a:ext cx="419100" cy="6857999"/>
          </a:xfrm>
          <a:prstGeom prst="rect">
            <a:avLst/>
          </a:prstGeom>
          <a:solidFill>
            <a:srgbClr val="00A24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70" name="CaixaDeTexto 69"/>
          <p:cNvSpPr txBox="1"/>
          <p:nvPr/>
        </p:nvSpPr>
        <p:spPr>
          <a:xfrm>
            <a:off x="419100" y="300216"/>
            <a:ext cx="11772900" cy="461665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>
                <a:solidFill>
                  <a:srgbClr val="4E022C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PENSÃO POR MORTE</a:t>
            </a:r>
          </a:p>
        </p:txBody>
      </p:sp>
      <p:grpSp>
        <p:nvGrpSpPr>
          <p:cNvPr id="7" name="Grupo 6"/>
          <p:cNvGrpSpPr/>
          <p:nvPr/>
        </p:nvGrpSpPr>
        <p:grpSpPr>
          <a:xfrm>
            <a:off x="3296246" y="1666360"/>
            <a:ext cx="5959886" cy="663986"/>
            <a:chOff x="3296246" y="1666360"/>
            <a:chExt cx="5959886" cy="663986"/>
          </a:xfrm>
        </p:grpSpPr>
        <p:pic>
          <p:nvPicPr>
            <p:cNvPr id="3" name="Imagem 2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96246" y="1666360"/>
              <a:ext cx="663986" cy="663986"/>
            </a:xfrm>
            <a:prstGeom prst="rect">
              <a:avLst/>
            </a:prstGeom>
          </p:spPr>
        </p:pic>
        <p:sp>
          <p:nvSpPr>
            <p:cNvPr id="5" name="CaixaDeTexto 4"/>
            <p:cNvSpPr txBox="1"/>
            <p:nvPr/>
          </p:nvSpPr>
          <p:spPr>
            <a:xfrm>
              <a:off x="3782432" y="1741760"/>
              <a:ext cx="547370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pt-BR" sz="2800" b="1" dirty="0"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rPr>
                <a:t>DATA INÍCIO DO BENEFÍCIO</a:t>
              </a:r>
            </a:p>
          </p:txBody>
        </p:sp>
      </p:grpSp>
      <p:grpSp>
        <p:nvGrpSpPr>
          <p:cNvPr id="8" name="Grupo 7"/>
          <p:cNvGrpSpPr/>
          <p:nvPr/>
        </p:nvGrpSpPr>
        <p:grpSpPr>
          <a:xfrm>
            <a:off x="874132" y="3288956"/>
            <a:ext cx="3086100" cy="2160197"/>
            <a:chOff x="863600" y="3276600"/>
            <a:chExt cx="3086100" cy="2160197"/>
          </a:xfrm>
        </p:grpSpPr>
        <p:sp>
          <p:nvSpPr>
            <p:cNvPr id="2" name="Retângulo 1"/>
            <p:cNvSpPr/>
            <p:nvPr/>
          </p:nvSpPr>
          <p:spPr>
            <a:xfrm>
              <a:off x="863600" y="3276600"/>
              <a:ext cx="3086100" cy="2160197"/>
            </a:xfrm>
            <a:prstGeom prst="rect">
              <a:avLst/>
            </a:prstGeom>
            <a:solidFill>
              <a:srgbClr val="009A4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6" name="CaixaDeTexto 5"/>
            <p:cNvSpPr txBox="1"/>
            <p:nvPr/>
          </p:nvSpPr>
          <p:spPr>
            <a:xfrm>
              <a:off x="863600" y="3618033"/>
              <a:ext cx="308610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pt-BR" sz="2800" b="1" dirty="0">
                  <a:solidFill>
                    <a:schemeClr val="bg1"/>
                  </a:solidFill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rPr>
                <a:t>Data do ÓBITO</a:t>
              </a:r>
            </a:p>
          </p:txBody>
        </p:sp>
        <p:sp>
          <p:nvSpPr>
            <p:cNvPr id="42" name="CaixaDeTexto 41"/>
            <p:cNvSpPr txBox="1"/>
            <p:nvPr/>
          </p:nvSpPr>
          <p:spPr>
            <a:xfrm>
              <a:off x="1030867" y="4356697"/>
              <a:ext cx="2751565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pt-BR" sz="2000" dirty="0">
                  <a:solidFill>
                    <a:schemeClr val="bg1"/>
                  </a:solidFill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rPr>
                <a:t>quando </a:t>
              </a:r>
              <a:r>
                <a:rPr lang="pt-BR" sz="2000" b="1" dirty="0">
                  <a:solidFill>
                    <a:schemeClr val="bg1"/>
                  </a:solidFill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rPr>
                <a:t>requerida até 30 (trinta) dias </a:t>
              </a:r>
              <a:r>
                <a:rPr lang="pt-BR" sz="2000" dirty="0">
                  <a:solidFill>
                    <a:schemeClr val="bg1"/>
                  </a:solidFill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rPr>
                <a:t>depois deste</a:t>
              </a:r>
            </a:p>
          </p:txBody>
        </p:sp>
      </p:grpSp>
      <p:grpSp>
        <p:nvGrpSpPr>
          <p:cNvPr id="10" name="Grupo 9"/>
          <p:cNvGrpSpPr/>
          <p:nvPr/>
        </p:nvGrpSpPr>
        <p:grpSpPr>
          <a:xfrm>
            <a:off x="4654550" y="3276599"/>
            <a:ext cx="3086100" cy="2160197"/>
            <a:chOff x="4654550" y="3276599"/>
            <a:chExt cx="3086100" cy="2160197"/>
          </a:xfrm>
        </p:grpSpPr>
        <p:sp>
          <p:nvSpPr>
            <p:cNvPr id="40" name="Retângulo 39"/>
            <p:cNvSpPr/>
            <p:nvPr/>
          </p:nvSpPr>
          <p:spPr>
            <a:xfrm>
              <a:off x="4654550" y="3276599"/>
              <a:ext cx="3086100" cy="2160197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43" name="CaixaDeTexto 42"/>
            <p:cNvSpPr txBox="1"/>
            <p:nvPr/>
          </p:nvSpPr>
          <p:spPr>
            <a:xfrm>
              <a:off x="4654550" y="3402590"/>
              <a:ext cx="3086100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pt-BR" sz="2800" b="1" dirty="0">
                  <a:solidFill>
                    <a:schemeClr val="bg1"/>
                  </a:solidFill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rPr>
                <a:t>Data do REQUERIMENTO</a:t>
              </a:r>
            </a:p>
          </p:txBody>
        </p:sp>
        <p:sp>
          <p:nvSpPr>
            <p:cNvPr id="45" name="CaixaDeTexto 44"/>
            <p:cNvSpPr txBox="1"/>
            <p:nvPr/>
          </p:nvSpPr>
          <p:spPr>
            <a:xfrm>
              <a:off x="4740243" y="4482687"/>
              <a:ext cx="2918832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pt-BR" sz="2000" dirty="0">
                  <a:solidFill>
                    <a:schemeClr val="bg1"/>
                  </a:solidFill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rPr>
                <a:t>quando </a:t>
              </a:r>
              <a:r>
                <a:rPr lang="pt-BR" sz="2000" b="1" dirty="0">
                  <a:solidFill>
                    <a:schemeClr val="bg1"/>
                  </a:solidFill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rPr>
                <a:t>requerida após o prazo de 30 dias</a:t>
              </a:r>
            </a:p>
          </p:txBody>
        </p:sp>
      </p:grpSp>
      <p:grpSp>
        <p:nvGrpSpPr>
          <p:cNvPr id="11" name="Grupo 10"/>
          <p:cNvGrpSpPr/>
          <p:nvPr/>
        </p:nvGrpSpPr>
        <p:grpSpPr>
          <a:xfrm>
            <a:off x="8445500" y="3276599"/>
            <a:ext cx="3086100" cy="2160197"/>
            <a:chOff x="8445500" y="3276599"/>
            <a:chExt cx="3086100" cy="2160197"/>
          </a:xfrm>
          <a:solidFill>
            <a:schemeClr val="accent2">
              <a:lumMod val="50000"/>
            </a:schemeClr>
          </a:solidFill>
        </p:grpSpPr>
        <p:sp>
          <p:nvSpPr>
            <p:cNvPr id="41" name="Retângulo 40"/>
            <p:cNvSpPr/>
            <p:nvPr/>
          </p:nvSpPr>
          <p:spPr>
            <a:xfrm>
              <a:off x="8445500" y="3276599"/>
              <a:ext cx="3086100" cy="2160197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46" name="CaixaDeTexto 45"/>
            <p:cNvSpPr txBox="1"/>
            <p:nvPr/>
          </p:nvSpPr>
          <p:spPr>
            <a:xfrm>
              <a:off x="8445500" y="3402590"/>
              <a:ext cx="3086100" cy="954107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/>
              <a:r>
                <a:rPr lang="pt-BR" sz="2800" b="1" dirty="0">
                  <a:solidFill>
                    <a:schemeClr val="bg1"/>
                  </a:solidFill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rPr>
                <a:t>Data da DECISÃO JUDICIAL</a:t>
              </a:r>
            </a:p>
          </p:txBody>
        </p:sp>
        <p:sp>
          <p:nvSpPr>
            <p:cNvPr id="47" name="CaixaDeTexto 46"/>
            <p:cNvSpPr txBox="1"/>
            <p:nvPr/>
          </p:nvSpPr>
          <p:spPr>
            <a:xfrm>
              <a:off x="8612767" y="4482687"/>
              <a:ext cx="2751565" cy="707886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/>
              <a:r>
                <a:rPr lang="pt-BR" sz="2000" dirty="0">
                  <a:solidFill>
                    <a:schemeClr val="bg1"/>
                  </a:solidFill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rPr>
                <a:t>no caso de </a:t>
              </a:r>
              <a:r>
                <a:rPr lang="pt-BR" sz="2000" b="1" dirty="0">
                  <a:solidFill>
                    <a:schemeClr val="bg1"/>
                  </a:solidFill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rPr>
                <a:t>morte presumida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097209164"/>
      </p:ext>
    </p:extLst>
  </p:cSld>
  <p:clrMapOvr>
    <a:masterClrMapping/>
  </p:clrMapOvr>
  <p:transition spd="med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500"/>
                            </p:stCondLst>
                            <p:childTnLst>
                              <p:par>
                                <p:cTn id="2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Retângulo 57"/>
          <p:cNvSpPr/>
          <p:nvPr/>
        </p:nvSpPr>
        <p:spPr>
          <a:xfrm>
            <a:off x="203200" y="197807"/>
            <a:ext cx="11988800" cy="673100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9" name="Retângulo 8"/>
          <p:cNvSpPr/>
          <p:nvPr/>
        </p:nvSpPr>
        <p:spPr>
          <a:xfrm>
            <a:off x="0" y="1"/>
            <a:ext cx="419100" cy="6857999"/>
          </a:xfrm>
          <a:prstGeom prst="rect">
            <a:avLst/>
          </a:prstGeom>
          <a:solidFill>
            <a:srgbClr val="00A24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70" name="CaixaDeTexto 69"/>
          <p:cNvSpPr txBox="1"/>
          <p:nvPr/>
        </p:nvSpPr>
        <p:spPr>
          <a:xfrm>
            <a:off x="419100" y="300216"/>
            <a:ext cx="117729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>
                <a:solidFill>
                  <a:srgbClr val="4E022C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ACUMULAÇÃO DE BENEFÍCIOS – EC 103/2019</a:t>
            </a:r>
          </a:p>
        </p:txBody>
      </p:sp>
      <p:sp>
        <p:nvSpPr>
          <p:cNvPr id="12" name="Retângulo 11"/>
          <p:cNvSpPr/>
          <p:nvPr/>
        </p:nvSpPr>
        <p:spPr>
          <a:xfrm>
            <a:off x="704850" y="1090162"/>
            <a:ext cx="112014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215" algn="just">
              <a:lnSpc>
                <a:spcPct val="120000"/>
              </a:lnSpc>
              <a:spcAft>
                <a:spcPts val="600"/>
              </a:spcAft>
            </a:pPr>
            <a:r>
              <a:rPr lang="pt-BR" sz="2000" dirty="0">
                <a:latin typeface="Segoe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Segundo a </a:t>
            </a:r>
            <a:r>
              <a:rPr lang="pt-BR" sz="2000" b="1" dirty="0">
                <a:latin typeface="Segoe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EC 103/2019 (Reforma da Previdência</a:t>
            </a:r>
            <a:r>
              <a:rPr lang="pt-BR" sz="2000" dirty="0">
                <a:latin typeface="Segoe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), para companheiros(as) ou cônjuge do(a) instituidor(a), podem ser acumulados benefícios previdenciários, entretanto, caso haja </a:t>
            </a:r>
            <a:r>
              <a:rPr lang="pt-BR" sz="2000" b="1" dirty="0">
                <a:latin typeface="Segoe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acumulação de duas pensões ou de pensões com aposentadorias</a:t>
            </a:r>
            <a:r>
              <a:rPr lang="pt-BR" sz="2000" dirty="0">
                <a:latin typeface="Segoe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o </a:t>
            </a:r>
            <a:r>
              <a:rPr lang="pt-BR" sz="2000" b="1" dirty="0">
                <a:latin typeface="Segoe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benefício de maior valor será mantido e os benefícios de menor valor serão diminuídos.</a:t>
            </a:r>
            <a:endParaRPr lang="pt-BR" sz="2000" dirty="0">
              <a:effectLst/>
              <a:latin typeface="Segoe UI" panose="020B0502040204020203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pSp>
        <p:nvGrpSpPr>
          <p:cNvPr id="21" name="Grupo 20"/>
          <p:cNvGrpSpPr/>
          <p:nvPr/>
        </p:nvGrpSpPr>
        <p:grpSpPr>
          <a:xfrm>
            <a:off x="3048000" y="2926198"/>
            <a:ext cx="5372103" cy="1188602"/>
            <a:chOff x="3619498" y="2971800"/>
            <a:chExt cx="5372103" cy="1188602"/>
          </a:xfrm>
        </p:grpSpPr>
        <p:sp>
          <p:nvSpPr>
            <p:cNvPr id="26" name="Retângulo 25"/>
            <p:cNvSpPr/>
            <p:nvPr/>
          </p:nvSpPr>
          <p:spPr>
            <a:xfrm>
              <a:off x="3619498" y="2971800"/>
              <a:ext cx="5372103" cy="1188602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dirty="0"/>
            </a:p>
          </p:txBody>
        </p:sp>
        <p:sp>
          <p:nvSpPr>
            <p:cNvPr id="27" name="CaixaDeTexto 26"/>
            <p:cNvSpPr txBox="1"/>
            <p:nvPr/>
          </p:nvSpPr>
          <p:spPr>
            <a:xfrm>
              <a:off x="3751077" y="3212158"/>
              <a:ext cx="5108944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pt-BR" sz="2000" b="1" dirty="0"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  <a:sym typeface="Arial" pitchFamily="34" charset="0"/>
                </a:rPr>
                <a:t>ACUMULAÇÃO DE BENEFÍCIOS</a:t>
              </a:r>
            </a:p>
            <a:p>
              <a:pPr algn="ctr"/>
              <a:r>
                <a:rPr lang="pt-BR" sz="2000" b="1" dirty="0"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  <a:sym typeface="Arial" pitchFamily="34" charset="0"/>
                </a:rPr>
                <a:t>COMPANHEIROS(AS) OU CÔNJUGE</a:t>
              </a:r>
              <a:endParaRPr lang="pt-BR" sz="2000" b="1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</p:grpSp>
      <p:grpSp>
        <p:nvGrpSpPr>
          <p:cNvPr id="13" name="Grupo 12"/>
          <p:cNvGrpSpPr/>
          <p:nvPr/>
        </p:nvGrpSpPr>
        <p:grpSpPr>
          <a:xfrm>
            <a:off x="1637410" y="4541653"/>
            <a:ext cx="3194420" cy="708968"/>
            <a:chOff x="733426" y="4488299"/>
            <a:chExt cx="3194420" cy="708968"/>
          </a:xfrm>
        </p:grpSpPr>
        <p:sp>
          <p:nvSpPr>
            <p:cNvPr id="34" name="Retângulo 33"/>
            <p:cNvSpPr/>
            <p:nvPr/>
          </p:nvSpPr>
          <p:spPr>
            <a:xfrm>
              <a:off x="733426" y="4488299"/>
              <a:ext cx="3194420" cy="708968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dirty="0"/>
            </a:p>
          </p:txBody>
        </p:sp>
        <p:sp>
          <p:nvSpPr>
            <p:cNvPr id="31" name="CaixaDeTexto 30"/>
            <p:cNvSpPr txBox="1"/>
            <p:nvPr/>
          </p:nvSpPr>
          <p:spPr>
            <a:xfrm>
              <a:off x="785811" y="4673506"/>
              <a:ext cx="3089645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pt-BR" sz="2000" b="1" dirty="0"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rPr>
                <a:t>2 PENSÕES POR MORTE</a:t>
              </a:r>
            </a:p>
          </p:txBody>
        </p:sp>
      </p:grpSp>
      <p:grpSp>
        <p:nvGrpSpPr>
          <p:cNvPr id="14" name="Grupo 13"/>
          <p:cNvGrpSpPr/>
          <p:nvPr/>
        </p:nvGrpSpPr>
        <p:grpSpPr>
          <a:xfrm>
            <a:off x="1637407" y="5774381"/>
            <a:ext cx="3194420" cy="770912"/>
            <a:chOff x="681036" y="5721028"/>
            <a:chExt cx="3194420" cy="770912"/>
          </a:xfrm>
        </p:grpSpPr>
        <p:sp>
          <p:nvSpPr>
            <p:cNvPr id="36" name="Retângulo 35"/>
            <p:cNvSpPr/>
            <p:nvPr/>
          </p:nvSpPr>
          <p:spPr>
            <a:xfrm>
              <a:off x="681036" y="5721028"/>
              <a:ext cx="3194420" cy="708968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dirty="0"/>
            </a:p>
          </p:txBody>
        </p:sp>
        <p:sp>
          <p:nvSpPr>
            <p:cNvPr id="32" name="CaixaDeTexto 31"/>
            <p:cNvSpPr txBox="1"/>
            <p:nvPr/>
          </p:nvSpPr>
          <p:spPr>
            <a:xfrm>
              <a:off x="733426" y="5784054"/>
              <a:ext cx="3089645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pt-BR" sz="2000" b="1" dirty="0"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rPr>
                <a:t>PENSÃO POR MORTE + APOSENTADORIAS</a:t>
              </a:r>
            </a:p>
          </p:txBody>
        </p:sp>
      </p:grpSp>
      <p:sp>
        <p:nvSpPr>
          <p:cNvPr id="35" name="CaixaDeTexto 34"/>
          <p:cNvSpPr txBox="1"/>
          <p:nvPr/>
        </p:nvSpPr>
        <p:spPr>
          <a:xfrm>
            <a:off x="1637410" y="5343224"/>
            <a:ext cx="308964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000" b="1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OU</a:t>
            </a:r>
          </a:p>
        </p:txBody>
      </p:sp>
      <p:grpSp>
        <p:nvGrpSpPr>
          <p:cNvPr id="19" name="Grupo 18"/>
          <p:cNvGrpSpPr/>
          <p:nvPr/>
        </p:nvGrpSpPr>
        <p:grpSpPr>
          <a:xfrm>
            <a:off x="5188693" y="4659812"/>
            <a:ext cx="5455532" cy="553998"/>
            <a:chOff x="5435462" y="4479260"/>
            <a:chExt cx="5455532" cy="553998"/>
          </a:xfrm>
        </p:grpSpPr>
        <p:sp>
          <p:nvSpPr>
            <p:cNvPr id="17" name="Retângulo 16"/>
            <p:cNvSpPr/>
            <p:nvPr/>
          </p:nvSpPr>
          <p:spPr>
            <a:xfrm>
              <a:off x="5435462" y="4479260"/>
              <a:ext cx="392904" cy="55399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pt-BR" sz="3000" dirty="0">
                  <a:solidFill>
                    <a:srgbClr val="00A520"/>
                  </a:solidFill>
                  <a:latin typeface="arial" panose="020B0604020202020204" pitchFamily="34" charset="0"/>
                </a:rPr>
                <a:t>✔️</a:t>
              </a:r>
              <a:endParaRPr lang="pt-BR" sz="3000" dirty="0">
                <a:solidFill>
                  <a:srgbClr val="00A520"/>
                </a:solidFill>
              </a:endParaRPr>
            </a:p>
          </p:txBody>
        </p:sp>
        <p:sp>
          <p:nvSpPr>
            <p:cNvPr id="44" name="CaixaDeTexto 43"/>
            <p:cNvSpPr txBox="1"/>
            <p:nvPr/>
          </p:nvSpPr>
          <p:spPr>
            <a:xfrm>
              <a:off x="5761922" y="4550403"/>
              <a:ext cx="5129072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pt-BR" sz="2000" b="1" dirty="0"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rPr>
                <a:t>BENEFÍCIO DE </a:t>
              </a:r>
              <a:r>
                <a:rPr lang="pt-BR" sz="2000" b="1" dirty="0">
                  <a:solidFill>
                    <a:srgbClr val="00A520"/>
                  </a:solidFill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rPr>
                <a:t>MAIOR VALOR MANTIDO</a:t>
              </a:r>
            </a:p>
          </p:txBody>
        </p:sp>
      </p:grpSp>
      <p:grpSp>
        <p:nvGrpSpPr>
          <p:cNvPr id="20" name="Grupo 19"/>
          <p:cNvGrpSpPr/>
          <p:nvPr/>
        </p:nvGrpSpPr>
        <p:grpSpPr>
          <a:xfrm>
            <a:off x="5292801" y="5874306"/>
            <a:ext cx="5939301" cy="491608"/>
            <a:chOff x="5616046" y="5647582"/>
            <a:chExt cx="5939301" cy="491608"/>
          </a:xfrm>
        </p:grpSpPr>
        <p:sp>
          <p:nvSpPr>
            <p:cNvPr id="18" name="Seta para baixo 17"/>
            <p:cNvSpPr/>
            <p:nvPr/>
          </p:nvSpPr>
          <p:spPr>
            <a:xfrm>
              <a:off x="5616046" y="5647582"/>
              <a:ext cx="261324" cy="491608"/>
            </a:xfrm>
            <a:prstGeom prst="downArrow">
              <a:avLst>
                <a:gd name="adj1" fmla="val 20841"/>
                <a:gd name="adj2" fmla="val 82804"/>
              </a:avLst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48" name="CaixaDeTexto 47"/>
            <p:cNvSpPr txBox="1"/>
            <p:nvPr/>
          </p:nvSpPr>
          <p:spPr>
            <a:xfrm>
              <a:off x="5953757" y="5728698"/>
              <a:ext cx="560159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pt-BR" sz="2000" b="1" dirty="0"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rPr>
                <a:t>BENEFÍCIOS DE </a:t>
              </a:r>
              <a:r>
                <a:rPr lang="pt-BR" sz="2000" b="1" dirty="0">
                  <a:solidFill>
                    <a:srgbClr val="FF0000"/>
                  </a:solidFill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rPr>
                <a:t>MENOR VALOR DIMINUÍDOS</a:t>
              </a:r>
            </a:p>
          </p:txBody>
        </p:sp>
      </p:grpSp>
      <p:sp>
        <p:nvSpPr>
          <p:cNvPr id="49" name="Freeform 17"/>
          <p:cNvSpPr>
            <a:spLocks noChangeAspect="1"/>
          </p:cNvSpPr>
          <p:nvPr/>
        </p:nvSpPr>
        <p:spPr bwMode="auto">
          <a:xfrm>
            <a:off x="8431307" y="3281024"/>
            <a:ext cx="583542" cy="192219"/>
          </a:xfrm>
          <a:custGeom>
            <a:avLst/>
            <a:gdLst>
              <a:gd name="T0" fmla="*/ 912 w 917"/>
              <a:gd name="T1" fmla="*/ 163 h 215"/>
              <a:gd name="T2" fmla="*/ 860 w 917"/>
              <a:gd name="T3" fmla="*/ 32 h 215"/>
              <a:gd name="T4" fmla="*/ 827 w 917"/>
              <a:gd name="T5" fmla="*/ 3 h 215"/>
              <a:gd name="T6" fmla="*/ 805 w 917"/>
              <a:gd name="T7" fmla="*/ 15 h 215"/>
              <a:gd name="T8" fmla="*/ 836 w 917"/>
              <a:gd name="T9" fmla="*/ 109 h 215"/>
              <a:gd name="T10" fmla="*/ 828 w 917"/>
              <a:gd name="T11" fmla="*/ 104 h 215"/>
              <a:gd name="T12" fmla="*/ 678 w 917"/>
              <a:gd name="T13" fmla="*/ 54 h 215"/>
              <a:gd name="T14" fmla="*/ 448 w 917"/>
              <a:gd name="T15" fmla="*/ 14 h 215"/>
              <a:gd name="T16" fmla="*/ 207 w 917"/>
              <a:gd name="T17" fmla="*/ 13 h 215"/>
              <a:gd name="T18" fmla="*/ 22 w 917"/>
              <a:gd name="T19" fmla="*/ 80 h 215"/>
              <a:gd name="T20" fmla="*/ 19 w 917"/>
              <a:gd name="T21" fmla="*/ 82 h 215"/>
              <a:gd name="T22" fmla="*/ 66 w 917"/>
              <a:gd name="T23" fmla="*/ 123 h 215"/>
              <a:gd name="T24" fmla="*/ 240 w 917"/>
              <a:gd name="T25" fmla="*/ 58 h 215"/>
              <a:gd name="T26" fmla="*/ 468 w 917"/>
              <a:gd name="T27" fmla="*/ 57 h 215"/>
              <a:gd name="T28" fmla="*/ 685 w 917"/>
              <a:gd name="T29" fmla="*/ 94 h 215"/>
              <a:gd name="T30" fmla="*/ 770 w 917"/>
              <a:gd name="T31" fmla="*/ 118 h 215"/>
              <a:gd name="T32" fmla="*/ 825 w 917"/>
              <a:gd name="T33" fmla="*/ 139 h 215"/>
              <a:gd name="T34" fmla="*/ 838 w 917"/>
              <a:gd name="T35" fmla="*/ 143 h 215"/>
              <a:gd name="T36" fmla="*/ 743 w 917"/>
              <a:gd name="T37" fmla="*/ 169 h 215"/>
              <a:gd name="T38" fmla="*/ 751 w 917"/>
              <a:gd name="T39" fmla="*/ 198 h 215"/>
              <a:gd name="T40" fmla="*/ 790 w 917"/>
              <a:gd name="T41" fmla="*/ 210 h 215"/>
              <a:gd name="T42" fmla="*/ 905 w 917"/>
              <a:gd name="T43" fmla="*/ 182 h 215"/>
              <a:gd name="T44" fmla="*/ 912 w 917"/>
              <a:gd name="T45" fmla="*/ 163 h 2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917" h="215">
                <a:moveTo>
                  <a:pt x="912" y="163"/>
                </a:moveTo>
                <a:cubicBezTo>
                  <a:pt x="887" y="123"/>
                  <a:pt x="870" y="78"/>
                  <a:pt x="860" y="32"/>
                </a:cubicBezTo>
                <a:cubicBezTo>
                  <a:pt x="857" y="18"/>
                  <a:pt x="840" y="7"/>
                  <a:pt x="827" y="3"/>
                </a:cubicBezTo>
                <a:cubicBezTo>
                  <a:pt x="817" y="0"/>
                  <a:pt x="802" y="1"/>
                  <a:pt x="805" y="15"/>
                </a:cubicBezTo>
                <a:cubicBezTo>
                  <a:pt x="812" y="47"/>
                  <a:pt x="823" y="79"/>
                  <a:pt x="836" y="109"/>
                </a:cubicBezTo>
                <a:cubicBezTo>
                  <a:pt x="833" y="107"/>
                  <a:pt x="831" y="105"/>
                  <a:pt x="828" y="104"/>
                </a:cubicBezTo>
                <a:cubicBezTo>
                  <a:pt x="781" y="80"/>
                  <a:pt x="729" y="66"/>
                  <a:pt x="678" y="54"/>
                </a:cubicBezTo>
                <a:cubicBezTo>
                  <a:pt x="602" y="35"/>
                  <a:pt x="526" y="22"/>
                  <a:pt x="448" y="14"/>
                </a:cubicBezTo>
                <a:cubicBezTo>
                  <a:pt x="369" y="5"/>
                  <a:pt x="287" y="3"/>
                  <a:pt x="207" y="13"/>
                </a:cubicBezTo>
                <a:cubicBezTo>
                  <a:pt x="143" y="21"/>
                  <a:pt x="74" y="38"/>
                  <a:pt x="22" y="80"/>
                </a:cubicBezTo>
                <a:cubicBezTo>
                  <a:pt x="21" y="80"/>
                  <a:pt x="20" y="81"/>
                  <a:pt x="19" y="82"/>
                </a:cubicBezTo>
                <a:cubicBezTo>
                  <a:pt x="0" y="98"/>
                  <a:pt x="50" y="137"/>
                  <a:pt x="66" y="123"/>
                </a:cubicBezTo>
                <a:cubicBezTo>
                  <a:pt x="114" y="82"/>
                  <a:pt x="178" y="66"/>
                  <a:pt x="240" y="58"/>
                </a:cubicBezTo>
                <a:cubicBezTo>
                  <a:pt x="315" y="47"/>
                  <a:pt x="392" y="50"/>
                  <a:pt x="468" y="57"/>
                </a:cubicBezTo>
                <a:cubicBezTo>
                  <a:pt x="541" y="64"/>
                  <a:pt x="614" y="77"/>
                  <a:pt x="685" y="94"/>
                </a:cubicBezTo>
                <a:cubicBezTo>
                  <a:pt x="714" y="101"/>
                  <a:pt x="742" y="109"/>
                  <a:pt x="770" y="118"/>
                </a:cubicBezTo>
                <a:cubicBezTo>
                  <a:pt x="795" y="126"/>
                  <a:pt x="806" y="129"/>
                  <a:pt x="825" y="139"/>
                </a:cubicBezTo>
                <a:cubicBezTo>
                  <a:pt x="828" y="140"/>
                  <a:pt x="833" y="142"/>
                  <a:pt x="838" y="143"/>
                </a:cubicBezTo>
                <a:cubicBezTo>
                  <a:pt x="806" y="150"/>
                  <a:pt x="774" y="159"/>
                  <a:pt x="743" y="169"/>
                </a:cubicBezTo>
                <a:cubicBezTo>
                  <a:pt x="730" y="173"/>
                  <a:pt x="746" y="194"/>
                  <a:pt x="751" y="198"/>
                </a:cubicBezTo>
                <a:cubicBezTo>
                  <a:pt x="761" y="207"/>
                  <a:pt x="776" y="215"/>
                  <a:pt x="790" y="210"/>
                </a:cubicBezTo>
                <a:cubicBezTo>
                  <a:pt x="827" y="198"/>
                  <a:pt x="866" y="189"/>
                  <a:pt x="905" y="182"/>
                </a:cubicBezTo>
                <a:cubicBezTo>
                  <a:pt x="915" y="180"/>
                  <a:pt x="917" y="171"/>
                  <a:pt x="912" y="163"/>
                </a:cubicBezTo>
                <a:close/>
              </a:path>
            </a:pathLst>
          </a:custGeom>
          <a:solidFill>
            <a:schemeClr val="accent4">
              <a:lumMod val="75000"/>
            </a:schemeClr>
          </a:solidFill>
          <a:ln>
            <a:solidFill>
              <a:schemeClr val="accent4">
                <a:lumMod val="50000"/>
              </a:schemeClr>
            </a:solidFill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1" name="CaixaDeTexto 50"/>
          <p:cNvSpPr txBox="1"/>
          <p:nvPr/>
        </p:nvSpPr>
        <p:spPr>
          <a:xfrm>
            <a:off x="9093877" y="3053845"/>
            <a:ext cx="302192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b="1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Se o direito adquirido a algum dos </a:t>
            </a:r>
            <a:r>
              <a:rPr lang="pt-BR" sz="2000" b="1" dirty="0">
                <a:solidFill>
                  <a:schemeClr val="accent4">
                    <a:lumMod val="50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benefícios for posterior a </a:t>
            </a:r>
            <a:r>
              <a:rPr lang="pt-BR" sz="2000" b="1" dirty="0" smtClean="0">
                <a:solidFill>
                  <a:schemeClr val="accent4">
                    <a:lumMod val="50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13/11/2019</a:t>
            </a:r>
            <a:endParaRPr lang="pt-BR" sz="2000" b="1" dirty="0">
              <a:solidFill>
                <a:schemeClr val="accent4">
                  <a:lumMod val="50000"/>
                </a:schemeClr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64244202"/>
      </p:ext>
    </p:extLst>
  </p:cSld>
  <p:clrMapOvr>
    <a:masterClrMapping/>
  </p:clrMapOvr>
  <p:transition spd="med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35" grpId="0"/>
      <p:bldP spid="49" grpId="0" animBg="1"/>
      <p:bldP spid="51" grpId="0"/>
    </p:bld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Retângulo 57"/>
          <p:cNvSpPr/>
          <p:nvPr/>
        </p:nvSpPr>
        <p:spPr>
          <a:xfrm>
            <a:off x="203200" y="241300"/>
            <a:ext cx="11988800" cy="673100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9" name="Retângulo 8"/>
          <p:cNvSpPr/>
          <p:nvPr/>
        </p:nvSpPr>
        <p:spPr>
          <a:xfrm>
            <a:off x="0" y="1"/>
            <a:ext cx="419100" cy="6857999"/>
          </a:xfrm>
          <a:prstGeom prst="rect">
            <a:avLst/>
          </a:prstGeom>
          <a:solidFill>
            <a:srgbClr val="00A24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70" name="CaixaDeTexto 69"/>
          <p:cNvSpPr txBox="1"/>
          <p:nvPr/>
        </p:nvSpPr>
        <p:spPr>
          <a:xfrm>
            <a:off x="311150" y="347017"/>
            <a:ext cx="117729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>
                <a:solidFill>
                  <a:srgbClr val="4E022C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ACUMULAÇÃO DE BENEFÍCIOS – EC 103/2019</a:t>
            </a:r>
          </a:p>
        </p:txBody>
      </p:sp>
      <p:graphicFrame>
        <p:nvGraphicFramePr>
          <p:cNvPr id="5" name="Tabela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15155514"/>
              </p:ext>
            </p:extLst>
          </p:nvPr>
        </p:nvGraphicFramePr>
        <p:xfrm>
          <a:off x="2616116" y="2057400"/>
          <a:ext cx="8458200" cy="3122287"/>
        </p:xfrm>
        <a:graphic>
          <a:graphicData uri="http://schemas.openxmlformats.org/drawingml/2006/table">
            <a:tbl>
              <a:tblPr firstRow="1" firstCol="1" bandRow="1"/>
              <a:tblGrid>
                <a:gridCol w="2541847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901084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995755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2019514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379087">
                <a:tc gridSpan="4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2000" b="1" dirty="0">
                          <a:solidFill>
                            <a:srgbClr val="FFFFFF"/>
                          </a:solidFill>
                          <a:effectLst/>
                          <a:latin typeface="Segoe UI" panose="020B0502040204020203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TABELA DE CÁLCULO DO BENEFÍCIO DE MENOR VALOR - 2022</a:t>
                      </a:r>
                      <a:endParaRPr lang="pt-BR" sz="2000" dirty="0">
                        <a:effectLst/>
                        <a:latin typeface="Segoe UI" panose="020B0502040204020203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9349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8574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2000" b="1" dirty="0">
                          <a:effectLst/>
                          <a:latin typeface="Segoe UI" panose="020B0502040204020203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Faixas</a:t>
                      </a:r>
                      <a:endParaRPr lang="pt-BR" sz="2000" dirty="0">
                        <a:effectLst/>
                        <a:latin typeface="Segoe UI" panose="020B0502040204020203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2000" b="1" dirty="0">
                          <a:effectLst/>
                          <a:latin typeface="Segoe UI" panose="020B0502040204020203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De</a:t>
                      </a:r>
                      <a:endParaRPr lang="pt-BR" sz="2000" dirty="0">
                        <a:effectLst/>
                        <a:latin typeface="Segoe UI" panose="020B0502040204020203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2000" b="1">
                          <a:effectLst/>
                          <a:latin typeface="Segoe UI" panose="020B0502040204020203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Até</a:t>
                      </a:r>
                      <a:endParaRPr lang="pt-BR" sz="2000">
                        <a:effectLst/>
                        <a:latin typeface="Segoe UI" panose="020B0502040204020203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2000" b="1">
                          <a:effectLst/>
                          <a:latin typeface="Segoe UI" panose="020B0502040204020203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Percentual</a:t>
                      </a:r>
                      <a:endParaRPr lang="pt-BR" sz="2000">
                        <a:effectLst/>
                        <a:latin typeface="Segoe UI" panose="020B0502040204020203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0480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2000" b="1" dirty="0">
                          <a:effectLst/>
                          <a:latin typeface="Segoe UI" panose="020B0502040204020203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Até 1 SM</a:t>
                      </a:r>
                      <a:endParaRPr lang="pt-BR" sz="2000" dirty="0">
                        <a:effectLst/>
                        <a:latin typeface="Segoe UI" panose="020B0502040204020203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2000" dirty="0">
                          <a:effectLst/>
                          <a:latin typeface="Segoe UI" panose="020B0502040204020203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R$ 0,00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2000" dirty="0">
                          <a:effectLst/>
                          <a:latin typeface="Segoe UI" panose="020B0502040204020203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R$ </a:t>
                      </a:r>
                      <a:r>
                        <a:rPr lang="pt-BR" sz="2000" dirty="0" smtClean="0">
                          <a:effectLst/>
                          <a:latin typeface="Segoe UI" panose="020B0502040204020203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1.320,00</a:t>
                      </a:r>
                      <a:endParaRPr lang="pt-BR" sz="2000" dirty="0">
                        <a:effectLst/>
                        <a:latin typeface="Segoe UI" panose="020B0502040204020203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2000">
                          <a:effectLst/>
                          <a:latin typeface="Segoe UI" panose="020B0502040204020203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100%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0480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2000" b="1">
                          <a:effectLst/>
                          <a:latin typeface="Segoe UI" panose="020B0502040204020203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Acima de 1 SM até 2 SM</a:t>
                      </a:r>
                      <a:endParaRPr lang="pt-BR" sz="2000">
                        <a:effectLst/>
                        <a:latin typeface="Segoe UI" panose="020B0502040204020203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2000" dirty="0">
                          <a:effectLst/>
                          <a:latin typeface="Segoe UI" panose="020B0502040204020203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R$ </a:t>
                      </a:r>
                      <a:r>
                        <a:rPr lang="pt-BR" sz="2000" dirty="0" smtClean="0">
                          <a:effectLst/>
                          <a:latin typeface="Segoe UI" panose="020B0502040204020203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1.320,01</a:t>
                      </a:r>
                      <a:endParaRPr lang="pt-BR" sz="2000" dirty="0">
                        <a:effectLst/>
                        <a:latin typeface="Segoe UI" panose="020B0502040204020203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2000" dirty="0">
                          <a:effectLst/>
                          <a:latin typeface="Segoe UI" panose="020B0502040204020203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R$ </a:t>
                      </a:r>
                      <a:r>
                        <a:rPr lang="pt-BR" sz="2000" dirty="0" smtClean="0">
                          <a:effectLst/>
                          <a:latin typeface="Segoe UI" panose="020B0502040204020203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2.640,00</a:t>
                      </a:r>
                      <a:endParaRPr lang="pt-BR" sz="2000" dirty="0">
                        <a:effectLst/>
                        <a:latin typeface="Segoe UI" panose="020B0502040204020203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2000" dirty="0">
                          <a:effectLst/>
                          <a:latin typeface="Segoe UI" panose="020B0502040204020203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60%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0480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2000" b="1" dirty="0">
                          <a:effectLst/>
                          <a:latin typeface="Segoe UI" panose="020B0502040204020203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Acima de 2 SM até 3 SM</a:t>
                      </a:r>
                      <a:endParaRPr lang="pt-BR" sz="2000" dirty="0">
                        <a:effectLst/>
                        <a:latin typeface="Segoe UI" panose="020B0502040204020203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2000" dirty="0">
                          <a:effectLst/>
                          <a:latin typeface="Segoe UI" panose="020B0502040204020203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R$ </a:t>
                      </a:r>
                      <a:r>
                        <a:rPr lang="pt-BR" sz="2000" dirty="0" smtClean="0">
                          <a:effectLst/>
                          <a:latin typeface="Segoe UI" panose="020B0502040204020203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2.640,01</a:t>
                      </a:r>
                      <a:endParaRPr lang="pt-BR" sz="2000" dirty="0">
                        <a:effectLst/>
                        <a:latin typeface="Segoe UI" panose="020B0502040204020203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2000" dirty="0">
                          <a:effectLst/>
                          <a:latin typeface="Segoe UI" panose="020B0502040204020203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R$ </a:t>
                      </a:r>
                      <a:r>
                        <a:rPr lang="pt-BR" sz="2000" dirty="0" smtClean="0">
                          <a:effectLst/>
                          <a:latin typeface="Segoe UI" panose="020B0502040204020203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3.960,00</a:t>
                      </a:r>
                      <a:endParaRPr lang="pt-BR" sz="2000" dirty="0">
                        <a:effectLst/>
                        <a:latin typeface="Segoe UI" panose="020B0502040204020203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2000" dirty="0">
                          <a:effectLst/>
                          <a:latin typeface="Segoe UI" panose="020B0502040204020203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40%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30480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2000" b="1">
                          <a:effectLst/>
                          <a:latin typeface="Segoe UI" panose="020B0502040204020203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Acima de 3 SM até 4 SM</a:t>
                      </a:r>
                      <a:endParaRPr lang="pt-BR" sz="2000">
                        <a:effectLst/>
                        <a:latin typeface="Segoe UI" panose="020B0502040204020203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2000" dirty="0">
                          <a:effectLst/>
                          <a:latin typeface="Segoe UI" panose="020B0502040204020203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R$ </a:t>
                      </a:r>
                      <a:r>
                        <a:rPr lang="pt-BR" sz="2000" dirty="0" smtClean="0">
                          <a:effectLst/>
                          <a:latin typeface="Segoe UI" panose="020B0502040204020203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3.960,01</a:t>
                      </a:r>
                      <a:endParaRPr lang="pt-BR" sz="2000" dirty="0">
                        <a:effectLst/>
                        <a:latin typeface="Segoe UI" panose="020B0502040204020203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2000" dirty="0">
                          <a:effectLst/>
                          <a:latin typeface="Segoe UI" panose="020B0502040204020203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R$ </a:t>
                      </a:r>
                      <a:r>
                        <a:rPr lang="pt-BR" sz="2000" dirty="0" smtClean="0">
                          <a:effectLst/>
                          <a:latin typeface="Segoe UI" panose="020B0502040204020203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5.280,00</a:t>
                      </a:r>
                      <a:endParaRPr lang="pt-BR" sz="2000" dirty="0">
                        <a:effectLst/>
                        <a:latin typeface="Segoe UI" panose="020B0502040204020203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2000" dirty="0">
                          <a:effectLst/>
                          <a:latin typeface="Segoe UI" panose="020B0502040204020203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20%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30480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2000" b="1">
                          <a:effectLst/>
                          <a:latin typeface="Segoe UI" panose="020B0502040204020203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Acima de 4 SM</a:t>
                      </a:r>
                      <a:endParaRPr lang="pt-BR" sz="2000">
                        <a:effectLst/>
                        <a:latin typeface="Segoe UI" panose="020B0502040204020203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2000" dirty="0">
                          <a:effectLst/>
                          <a:latin typeface="Segoe UI" panose="020B0502040204020203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R$ </a:t>
                      </a:r>
                      <a:r>
                        <a:rPr lang="pt-BR" sz="2000" dirty="0" smtClean="0">
                          <a:effectLst/>
                          <a:latin typeface="Segoe UI" panose="020B0502040204020203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5.280,01</a:t>
                      </a:r>
                      <a:endParaRPr lang="pt-BR" sz="2000" dirty="0">
                        <a:effectLst/>
                        <a:latin typeface="Segoe UI" panose="020B0502040204020203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2000">
                          <a:effectLst/>
                          <a:latin typeface="Segoe UI" panose="020B0502040204020203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2000" dirty="0">
                          <a:effectLst/>
                          <a:latin typeface="Segoe UI" panose="020B0502040204020203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10%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</a:tbl>
          </a:graphicData>
        </a:graphic>
      </p:graphicFrame>
      <p:sp>
        <p:nvSpPr>
          <p:cNvPr id="28" name="Retângulo 27"/>
          <p:cNvSpPr/>
          <p:nvPr/>
        </p:nvSpPr>
        <p:spPr>
          <a:xfrm>
            <a:off x="990600" y="3252565"/>
            <a:ext cx="1514213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2000" b="1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*SM = SALÁRIO MÍNIMO</a:t>
            </a:r>
          </a:p>
        </p:txBody>
      </p:sp>
    </p:spTree>
    <p:extLst>
      <p:ext uri="{BB962C8B-B14F-4D97-AF65-F5344CB8AC3E}">
        <p14:creationId xmlns:p14="http://schemas.microsoft.com/office/powerpoint/2010/main" val="4165508111"/>
      </p:ext>
    </p:extLst>
  </p:cSld>
  <p:clrMapOvr>
    <a:masterClrMapping/>
  </p:clrMapOvr>
  <p:transition spd="med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</p:bld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Retângulo 57"/>
          <p:cNvSpPr/>
          <p:nvPr/>
        </p:nvSpPr>
        <p:spPr>
          <a:xfrm>
            <a:off x="203200" y="197807"/>
            <a:ext cx="11988800" cy="673100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9" name="Retângulo 8"/>
          <p:cNvSpPr/>
          <p:nvPr/>
        </p:nvSpPr>
        <p:spPr>
          <a:xfrm>
            <a:off x="0" y="1"/>
            <a:ext cx="419100" cy="6857999"/>
          </a:xfrm>
          <a:prstGeom prst="rect">
            <a:avLst/>
          </a:prstGeom>
          <a:solidFill>
            <a:srgbClr val="00A24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70" name="CaixaDeTexto 69"/>
          <p:cNvSpPr txBox="1"/>
          <p:nvPr/>
        </p:nvSpPr>
        <p:spPr>
          <a:xfrm>
            <a:off x="419100" y="300216"/>
            <a:ext cx="117729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>
                <a:solidFill>
                  <a:srgbClr val="4E022C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ACUMULAÇÃO DE BENEFÍCIOS – EC 103/2019</a:t>
            </a:r>
          </a:p>
        </p:txBody>
      </p:sp>
      <p:graphicFrame>
        <p:nvGraphicFramePr>
          <p:cNvPr id="7" name="Tabela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15818128"/>
              </p:ext>
            </p:extLst>
          </p:nvPr>
        </p:nvGraphicFramePr>
        <p:xfrm>
          <a:off x="609600" y="2743200"/>
          <a:ext cx="5867400" cy="3962400"/>
        </p:xfrm>
        <a:graphic>
          <a:graphicData uri="http://schemas.openxmlformats.org/drawingml/2006/table">
            <a:tbl>
              <a:tblPr firstRow="1" firstCol="1" bandRow="1"/>
              <a:tblGrid>
                <a:gridCol w="2038704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676097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2152599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483626">
                <a:tc gridSpan="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2000" b="1" dirty="0" smtClean="0">
                          <a:solidFill>
                            <a:srgbClr val="4E022C"/>
                          </a:solidFill>
                          <a:effectLst/>
                          <a:latin typeface="Segoe UI" panose="020B0502040204020203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CÁLCULO </a:t>
                      </a:r>
                      <a:r>
                        <a:rPr lang="pt-BR" sz="2000" b="1" dirty="0">
                          <a:solidFill>
                            <a:srgbClr val="4E022C"/>
                          </a:solidFill>
                          <a:effectLst/>
                          <a:latin typeface="Segoe UI" panose="020B0502040204020203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DO BENEFÍCIO DE MENOR VALOR</a:t>
                      </a:r>
                      <a:r>
                        <a:rPr lang="pt-BR" sz="2000" b="1" baseline="0" dirty="0">
                          <a:solidFill>
                            <a:srgbClr val="4E022C"/>
                          </a:solidFill>
                          <a:effectLst/>
                          <a:latin typeface="Segoe UI" panose="020B0502040204020203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pt-BR" sz="2000" b="1" baseline="0" dirty="0" smtClean="0">
                        <a:solidFill>
                          <a:srgbClr val="4E022C"/>
                        </a:solidFill>
                        <a:effectLst/>
                        <a:latin typeface="Segoe UI" panose="020B0502040204020203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2000" b="1" baseline="0" dirty="0" smtClean="0">
                          <a:solidFill>
                            <a:srgbClr val="4E022C"/>
                          </a:solidFill>
                          <a:effectLst/>
                          <a:latin typeface="Segoe UI" panose="020B0502040204020203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lang="pt-BR" sz="2000" b="1" baseline="0" dirty="0">
                          <a:solidFill>
                            <a:srgbClr val="4E022C"/>
                          </a:solidFill>
                          <a:effectLst/>
                          <a:latin typeface="Segoe UI" panose="020B0502040204020203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R$ 6.000,00)</a:t>
                      </a:r>
                      <a:endParaRPr lang="pt-BR" sz="2000" dirty="0">
                        <a:solidFill>
                          <a:srgbClr val="4E022C"/>
                        </a:solidFill>
                        <a:effectLst/>
                        <a:latin typeface="Segoe UI" panose="020B0502040204020203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0480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2000" b="1" dirty="0">
                          <a:effectLst/>
                          <a:latin typeface="Segoe UI" panose="020B0502040204020203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Faixas</a:t>
                      </a:r>
                      <a:endParaRPr lang="pt-BR" sz="2000" dirty="0">
                        <a:effectLst/>
                        <a:latin typeface="Segoe UI" panose="020B0502040204020203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2000" b="1" dirty="0">
                          <a:effectLst/>
                          <a:latin typeface="Segoe UI" panose="020B0502040204020203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Percentual</a:t>
                      </a:r>
                      <a:endParaRPr lang="pt-BR" sz="2000" dirty="0">
                        <a:effectLst/>
                        <a:latin typeface="Segoe UI" panose="020B0502040204020203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2000" b="1">
                          <a:effectLst/>
                          <a:latin typeface="Segoe UI" panose="020B0502040204020203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Valor Calculado</a:t>
                      </a:r>
                      <a:endParaRPr lang="pt-BR" sz="2000">
                        <a:effectLst/>
                        <a:latin typeface="Segoe UI" panose="020B0502040204020203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0042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2000">
                          <a:effectLst/>
                          <a:latin typeface="Segoe UI" panose="020B0502040204020203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Até 1 SM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2000" dirty="0">
                          <a:effectLst/>
                          <a:latin typeface="Segoe UI" panose="020B0502040204020203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100%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2000" dirty="0">
                          <a:effectLst/>
                          <a:latin typeface="Segoe UI" panose="020B0502040204020203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R$ </a:t>
                      </a:r>
                      <a:r>
                        <a:rPr lang="pt-BR" sz="2000" dirty="0" smtClean="0">
                          <a:effectLst/>
                          <a:latin typeface="Segoe UI" panose="020B0502040204020203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1.320,00</a:t>
                      </a:r>
                      <a:endParaRPr lang="pt-BR" sz="2000" dirty="0">
                        <a:effectLst/>
                        <a:latin typeface="Segoe UI" panose="020B0502040204020203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0042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2000">
                          <a:effectLst/>
                          <a:latin typeface="Segoe UI" panose="020B0502040204020203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Acima de 1 SM até 2 SM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2000" dirty="0">
                          <a:effectLst/>
                          <a:latin typeface="Segoe UI" panose="020B0502040204020203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60%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2000" dirty="0">
                          <a:effectLst/>
                          <a:latin typeface="Segoe UI" panose="020B0502040204020203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R$ </a:t>
                      </a:r>
                      <a:r>
                        <a:rPr lang="pt-BR" sz="2000" dirty="0" smtClean="0">
                          <a:effectLst/>
                          <a:latin typeface="Segoe UI" panose="020B0502040204020203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792,00</a:t>
                      </a:r>
                      <a:endParaRPr lang="pt-BR" sz="2000" dirty="0">
                        <a:effectLst/>
                        <a:latin typeface="Segoe UI" panose="020B0502040204020203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0042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2000">
                          <a:effectLst/>
                          <a:latin typeface="Segoe UI" panose="020B0502040204020203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Acima de 2 SM até 3 SM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2000" dirty="0">
                          <a:effectLst/>
                          <a:latin typeface="Segoe UI" panose="020B0502040204020203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40%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2000" dirty="0">
                          <a:effectLst/>
                          <a:latin typeface="Segoe UI" panose="020B0502040204020203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R$ </a:t>
                      </a:r>
                      <a:r>
                        <a:rPr lang="pt-BR" sz="2000" dirty="0" smtClean="0">
                          <a:effectLst/>
                          <a:latin typeface="Segoe UI" panose="020B0502040204020203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528,00</a:t>
                      </a:r>
                      <a:endParaRPr lang="pt-BR" sz="2000" dirty="0">
                        <a:effectLst/>
                        <a:latin typeface="Segoe UI" panose="020B0502040204020203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30042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2000">
                          <a:effectLst/>
                          <a:latin typeface="Segoe UI" panose="020B0502040204020203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Acima de 3 SM até 4 SM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2000">
                          <a:effectLst/>
                          <a:latin typeface="Segoe UI" panose="020B0502040204020203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20%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2000" dirty="0">
                          <a:effectLst/>
                          <a:latin typeface="Segoe UI" panose="020B0502040204020203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R$ </a:t>
                      </a:r>
                      <a:r>
                        <a:rPr lang="pt-BR" sz="2000" dirty="0" smtClean="0">
                          <a:effectLst/>
                          <a:latin typeface="Segoe UI" panose="020B0502040204020203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264,00</a:t>
                      </a:r>
                      <a:endParaRPr lang="pt-BR" sz="2000" dirty="0">
                        <a:effectLst/>
                        <a:latin typeface="Segoe UI" panose="020B0502040204020203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30042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2000">
                          <a:effectLst/>
                          <a:latin typeface="Segoe UI" panose="020B0502040204020203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Acima de 4 SM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2000">
                          <a:effectLst/>
                          <a:latin typeface="Segoe UI" panose="020B0502040204020203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10%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2000" dirty="0">
                          <a:effectLst/>
                          <a:latin typeface="Segoe UI" panose="020B0502040204020203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R$ </a:t>
                      </a:r>
                      <a:r>
                        <a:rPr lang="pt-BR" sz="2000" dirty="0" smtClean="0">
                          <a:effectLst/>
                          <a:latin typeface="Segoe UI" panose="020B0502040204020203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72,00</a:t>
                      </a:r>
                      <a:endParaRPr lang="pt-BR" sz="2000" dirty="0">
                        <a:effectLst/>
                        <a:latin typeface="Segoe UI" panose="020B0502040204020203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439142"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2000" b="1" dirty="0">
                          <a:effectLst/>
                          <a:latin typeface="Segoe UI" panose="020B0502040204020203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Valor do Benefício de </a:t>
                      </a:r>
                      <a:endParaRPr lang="pt-BR" sz="2000" b="1" dirty="0" smtClean="0">
                        <a:effectLst/>
                        <a:latin typeface="Segoe UI" panose="020B0502040204020203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2000" b="1" dirty="0" smtClean="0">
                          <a:effectLst/>
                          <a:latin typeface="Segoe UI" panose="020B0502040204020203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Menor </a:t>
                      </a:r>
                      <a:r>
                        <a:rPr lang="pt-BR" sz="2000" b="1" dirty="0">
                          <a:effectLst/>
                          <a:latin typeface="Segoe UI" panose="020B0502040204020203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Valor</a:t>
                      </a:r>
                      <a:endParaRPr lang="pt-BR" sz="2000" dirty="0">
                        <a:effectLst/>
                        <a:latin typeface="Segoe UI" panose="020B0502040204020203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2000" b="1" dirty="0">
                          <a:effectLst/>
                          <a:latin typeface="Segoe UI" panose="020B0502040204020203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R$ </a:t>
                      </a:r>
                      <a:r>
                        <a:rPr lang="pt-BR" sz="2000" b="1" dirty="0" smtClean="0">
                          <a:effectLst/>
                          <a:latin typeface="Segoe UI" panose="020B0502040204020203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2.976,00</a:t>
                      </a:r>
                      <a:endParaRPr lang="pt-BR" sz="2000" dirty="0">
                        <a:effectLst/>
                        <a:latin typeface="Segoe UI" panose="020B0502040204020203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</a:tbl>
          </a:graphicData>
        </a:graphic>
      </p:graphicFrame>
      <p:graphicFrame>
        <p:nvGraphicFramePr>
          <p:cNvPr id="10" name="Tabela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47969781"/>
              </p:ext>
            </p:extLst>
          </p:nvPr>
        </p:nvGraphicFramePr>
        <p:xfrm>
          <a:off x="4254500" y="971110"/>
          <a:ext cx="3886200" cy="1600200"/>
        </p:xfrm>
        <a:graphic>
          <a:graphicData uri="http://schemas.openxmlformats.org/drawingml/2006/table">
            <a:tbl>
              <a:tblPr firstRow="1" firstCol="1" bandRow="1"/>
              <a:tblGrid>
                <a:gridCol w="2454044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432156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624840"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800" b="1" dirty="0">
                          <a:solidFill>
                            <a:srgbClr val="4E022C"/>
                          </a:solidFill>
                          <a:effectLst/>
                          <a:latin typeface="Segoe UI" panose="020B0502040204020203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EXEMPLO DE ACÚMULO DE BENEFÍCIOS</a:t>
                      </a:r>
                      <a:endParaRPr lang="pt-BR" sz="1800" dirty="0">
                        <a:solidFill>
                          <a:srgbClr val="4E022C"/>
                        </a:solidFill>
                        <a:effectLst/>
                        <a:latin typeface="Segoe UI" panose="020B0502040204020203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51816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800" b="1" dirty="0">
                          <a:effectLst/>
                          <a:latin typeface="Segoe UI" panose="020B0502040204020203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Aposentadoria</a:t>
                      </a:r>
                      <a:endParaRPr lang="pt-BR" sz="1800" dirty="0">
                        <a:effectLst/>
                        <a:latin typeface="Segoe UI" panose="020B0502040204020203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800" b="1" dirty="0">
                          <a:effectLst/>
                          <a:latin typeface="Segoe UI" panose="020B0502040204020203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R$ 8.000,00</a:t>
                      </a:r>
                      <a:endParaRPr lang="pt-BR" sz="1800" dirty="0">
                        <a:effectLst/>
                        <a:latin typeface="Segoe UI" panose="020B0502040204020203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800" b="1" dirty="0">
                          <a:effectLst/>
                          <a:latin typeface="Segoe UI" panose="020B0502040204020203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Pensão por Morte</a:t>
                      </a:r>
                      <a:endParaRPr lang="pt-BR" sz="1800" dirty="0">
                        <a:effectLst/>
                        <a:latin typeface="Segoe UI" panose="020B0502040204020203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800" b="1" dirty="0">
                          <a:effectLst/>
                          <a:latin typeface="Segoe UI" panose="020B0502040204020203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R$ 6.000,00</a:t>
                      </a:r>
                      <a:endParaRPr lang="pt-BR" sz="1800" dirty="0">
                        <a:effectLst/>
                        <a:latin typeface="Segoe UI" panose="020B0502040204020203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</a:tbl>
          </a:graphicData>
        </a:graphic>
      </p:graphicFrame>
      <p:graphicFrame>
        <p:nvGraphicFramePr>
          <p:cNvPr id="11" name="Tabela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59961375"/>
              </p:ext>
            </p:extLst>
          </p:nvPr>
        </p:nvGraphicFramePr>
        <p:xfrm>
          <a:off x="6655143" y="3048000"/>
          <a:ext cx="5460657" cy="2793290"/>
        </p:xfrm>
        <a:graphic>
          <a:graphicData uri="http://schemas.openxmlformats.org/drawingml/2006/table">
            <a:tbl>
              <a:tblPr firstRow="1" firstCol="1" bandRow="1"/>
              <a:tblGrid>
                <a:gridCol w="2085787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586523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788347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482245">
                <a:tc gridSpan="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2000" b="1" dirty="0">
                          <a:solidFill>
                            <a:srgbClr val="4E022C"/>
                          </a:solidFill>
                          <a:effectLst/>
                          <a:latin typeface="Segoe UI" panose="020B0502040204020203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COMPARATIVO ANTES E DEPOIS DA EC 103/2019</a:t>
                      </a:r>
                      <a:endParaRPr lang="pt-BR" sz="2000" dirty="0">
                        <a:solidFill>
                          <a:srgbClr val="4E022C"/>
                        </a:solidFill>
                        <a:effectLst/>
                        <a:latin typeface="Segoe UI" panose="020B0502040204020203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48224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2000" b="1" dirty="0">
                          <a:effectLst/>
                          <a:latin typeface="Segoe UI" panose="020B0502040204020203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pt-BR" sz="2000" dirty="0">
                        <a:effectLst/>
                        <a:latin typeface="Segoe UI" panose="020B0502040204020203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2000" b="1" dirty="0">
                          <a:effectLst/>
                          <a:latin typeface="Segoe UI" panose="020B0502040204020203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Antes da EC 103</a:t>
                      </a:r>
                      <a:endParaRPr lang="pt-BR" sz="2000" dirty="0">
                        <a:effectLst/>
                        <a:latin typeface="Segoe UI" panose="020B0502040204020203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2000" b="1">
                          <a:effectLst/>
                          <a:latin typeface="Segoe UI" panose="020B0502040204020203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Depois da EC 103</a:t>
                      </a:r>
                      <a:endParaRPr lang="pt-BR" sz="2000">
                        <a:effectLst/>
                        <a:latin typeface="Segoe UI" panose="020B0502040204020203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48224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2000" b="1">
                          <a:effectLst/>
                          <a:latin typeface="Segoe UI" panose="020B0502040204020203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Aposentadoria</a:t>
                      </a:r>
                      <a:endParaRPr lang="pt-BR" sz="2000">
                        <a:effectLst/>
                        <a:latin typeface="Segoe UI" panose="020B0502040204020203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2000" dirty="0">
                          <a:effectLst/>
                          <a:latin typeface="Segoe UI" panose="020B0502040204020203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R$  8.000,00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2000" b="1" dirty="0">
                          <a:effectLst/>
                          <a:latin typeface="Segoe UI" panose="020B0502040204020203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R$ 8.000,00</a:t>
                      </a:r>
                      <a:endParaRPr lang="pt-BR" sz="2000" dirty="0">
                        <a:effectLst/>
                        <a:latin typeface="Segoe UI" panose="020B0502040204020203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48224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2000" b="1">
                          <a:effectLst/>
                          <a:latin typeface="Segoe UI" panose="020B0502040204020203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Pensão por Morte</a:t>
                      </a:r>
                      <a:endParaRPr lang="pt-BR" sz="2000">
                        <a:effectLst/>
                        <a:latin typeface="Segoe UI" panose="020B0502040204020203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2000" dirty="0">
                          <a:effectLst/>
                          <a:latin typeface="Segoe UI" panose="020B0502040204020203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R$ 6.000,00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2000" b="1" dirty="0">
                          <a:effectLst/>
                          <a:latin typeface="Segoe UI" panose="020B0502040204020203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R</a:t>
                      </a:r>
                      <a:r>
                        <a:rPr lang="pt-BR" sz="2000" b="1">
                          <a:effectLst/>
                          <a:latin typeface="Segoe UI" panose="020B0502040204020203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$ </a:t>
                      </a:r>
                      <a:r>
                        <a:rPr lang="pt-BR" sz="2000" b="1" smtClean="0">
                          <a:effectLst/>
                          <a:latin typeface="Segoe UI" panose="020B0502040204020203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2.976,00</a:t>
                      </a:r>
                      <a:endParaRPr lang="pt-BR" sz="2000" dirty="0">
                        <a:effectLst/>
                        <a:latin typeface="Segoe UI" panose="020B0502040204020203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48224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2000" b="1" dirty="0">
                          <a:effectLst/>
                          <a:latin typeface="Segoe UI" panose="020B0502040204020203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TOTAL</a:t>
                      </a:r>
                      <a:endParaRPr lang="pt-BR" sz="2000" dirty="0">
                        <a:effectLst/>
                        <a:latin typeface="Segoe UI" panose="020B0502040204020203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2000" dirty="0">
                          <a:effectLst/>
                          <a:latin typeface="Segoe UI" panose="020B0502040204020203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R$ 14.000,00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2000" b="1" dirty="0">
                          <a:solidFill>
                            <a:srgbClr val="FF0000"/>
                          </a:solidFill>
                          <a:effectLst/>
                          <a:latin typeface="Segoe UI" panose="020B0502040204020203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R$ </a:t>
                      </a:r>
                      <a:r>
                        <a:rPr lang="pt-BR" sz="2000" b="1" dirty="0" smtClean="0">
                          <a:solidFill>
                            <a:srgbClr val="FF0000"/>
                          </a:solidFill>
                          <a:effectLst/>
                          <a:latin typeface="Segoe UI" panose="020B0502040204020203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10.976,00</a:t>
                      </a:r>
                      <a:endParaRPr lang="pt-BR" sz="2000" dirty="0">
                        <a:effectLst/>
                        <a:latin typeface="Segoe UI" panose="020B0502040204020203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54260835"/>
      </p:ext>
    </p:extLst>
  </p:cSld>
  <p:clrMapOvr>
    <a:masterClrMapping/>
  </p:clrMapOvr>
  <p:transition spd="med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tângulo 8"/>
          <p:cNvSpPr/>
          <p:nvPr/>
        </p:nvSpPr>
        <p:spPr>
          <a:xfrm>
            <a:off x="0" y="1"/>
            <a:ext cx="419100" cy="6857999"/>
          </a:xfrm>
          <a:prstGeom prst="rect">
            <a:avLst/>
          </a:prstGeom>
          <a:solidFill>
            <a:srgbClr val="00A24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grpSp>
        <p:nvGrpSpPr>
          <p:cNvPr id="28" name="Grupo 27"/>
          <p:cNvGrpSpPr/>
          <p:nvPr/>
        </p:nvGrpSpPr>
        <p:grpSpPr>
          <a:xfrm>
            <a:off x="5780344" y="505326"/>
            <a:ext cx="5421056" cy="899191"/>
            <a:chOff x="6172200" y="1600200"/>
            <a:chExt cx="5421056" cy="899191"/>
          </a:xfrm>
        </p:grpSpPr>
        <p:pic>
          <p:nvPicPr>
            <p:cNvPr id="15" name="Imagem 14"/>
            <p:cNvPicPr>
              <a:picLocks noChangeAspect="1"/>
            </p:cNvPicPr>
            <p:nvPr/>
          </p:nvPicPr>
          <p:blipFill>
            <a:blip r:embed="rId3" cstate="print">
              <a:duotone>
                <a:schemeClr val="accent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172200" y="1600200"/>
              <a:ext cx="899191" cy="899191"/>
            </a:xfrm>
            <a:prstGeom prst="rect">
              <a:avLst/>
            </a:prstGeom>
          </p:spPr>
        </p:pic>
        <p:sp>
          <p:nvSpPr>
            <p:cNvPr id="17" name="Retângulo 16"/>
            <p:cNvSpPr/>
            <p:nvPr/>
          </p:nvSpPr>
          <p:spPr>
            <a:xfrm>
              <a:off x="7235588" y="1849740"/>
              <a:ext cx="4357668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pt-BR" sz="2000" b="1" dirty="0">
                  <a:solidFill>
                    <a:schemeClr val="accent2">
                      <a:lumMod val="50000"/>
                    </a:schemeClr>
                  </a:solidFill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rPr>
                <a:t>gabinete@ipresb.barueri.sp.gov.br</a:t>
              </a:r>
            </a:p>
          </p:txBody>
        </p:sp>
      </p:grpSp>
      <p:grpSp>
        <p:nvGrpSpPr>
          <p:cNvPr id="29" name="Grupo 28"/>
          <p:cNvGrpSpPr/>
          <p:nvPr/>
        </p:nvGrpSpPr>
        <p:grpSpPr>
          <a:xfrm>
            <a:off x="5780344" y="1986078"/>
            <a:ext cx="4575412" cy="899191"/>
            <a:chOff x="6172200" y="2943355"/>
            <a:chExt cx="4575412" cy="899191"/>
          </a:xfrm>
        </p:grpSpPr>
        <p:pic>
          <p:nvPicPr>
            <p:cNvPr id="6" name="Imagem 5"/>
            <p:cNvPicPr>
              <a:picLocks noChangeAspect="1"/>
            </p:cNvPicPr>
            <p:nvPr/>
          </p:nvPicPr>
          <p:blipFill>
            <a:blip r:embed="rId4" cstate="print">
              <a:duotone>
                <a:schemeClr val="accent6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172200" y="2943355"/>
              <a:ext cx="899191" cy="899191"/>
            </a:xfrm>
            <a:prstGeom prst="rect">
              <a:avLst/>
            </a:prstGeom>
          </p:spPr>
        </p:pic>
        <p:grpSp>
          <p:nvGrpSpPr>
            <p:cNvPr id="7" name="Grupo 6"/>
            <p:cNvGrpSpPr/>
            <p:nvPr/>
          </p:nvGrpSpPr>
          <p:grpSpPr>
            <a:xfrm>
              <a:off x="7220684" y="2992841"/>
              <a:ext cx="3526928" cy="800220"/>
              <a:chOff x="7220684" y="2947182"/>
              <a:chExt cx="3526928" cy="800220"/>
            </a:xfrm>
          </p:grpSpPr>
          <p:sp>
            <p:nvSpPr>
              <p:cNvPr id="22" name="Retângulo 21"/>
              <p:cNvSpPr/>
              <p:nvPr/>
            </p:nvSpPr>
            <p:spPr>
              <a:xfrm>
                <a:off x="7220684" y="2947182"/>
                <a:ext cx="3261855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pt-BR" sz="2000" b="1" dirty="0">
                    <a:solidFill>
                      <a:schemeClr val="accent6">
                        <a:lumMod val="75000"/>
                      </a:schemeClr>
                    </a:solidFill>
                    <a:latin typeface="Segoe UI" panose="020B0502040204020203" pitchFamily="34" charset="0"/>
                    <a:ea typeface="Segoe UI" panose="020B0502040204020203" pitchFamily="34" charset="0"/>
                    <a:cs typeface="Segoe UI" panose="020B0502040204020203" pitchFamily="34" charset="0"/>
                  </a:rPr>
                  <a:t>Telefone: (11) 4163-1723</a:t>
                </a:r>
              </a:p>
            </p:txBody>
          </p:sp>
          <p:sp>
            <p:nvSpPr>
              <p:cNvPr id="23" name="Retângulo 22"/>
              <p:cNvSpPr/>
              <p:nvPr/>
            </p:nvSpPr>
            <p:spPr>
              <a:xfrm>
                <a:off x="7220684" y="3347292"/>
                <a:ext cx="3526928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pt-BR" sz="2000" b="1" dirty="0" err="1">
                    <a:solidFill>
                      <a:schemeClr val="accent6">
                        <a:lumMod val="75000"/>
                      </a:schemeClr>
                    </a:solidFill>
                    <a:latin typeface="Segoe UI" panose="020B0502040204020203" pitchFamily="34" charset="0"/>
                    <a:ea typeface="Segoe UI" panose="020B0502040204020203" pitchFamily="34" charset="0"/>
                    <a:cs typeface="Segoe UI" panose="020B0502040204020203" pitchFamily="34" charset="0"/>
                  </a:rPr>
                  <a:t>Whatsapp</a:t>
                </a:r>
                <a:r>
                  <a:rPr lang="pt-BR" sz="2000" b="1" dirty="0">
                    <a:solidFill>
                      <a:schemeClr val="accent6">
                        <a:lumMod val="75000"/>
                      </a:schemeClr>
                    </a:solidFill>
                    <a:latin typeface="Segoe UI" panose="020B0502040204020203" pitchFamily="34" charset="0"/>
                    <a:ea typeface="Segoe UI" panose="020B0502040204020203" pitchFamily="34" charset="0"/>
                    <a:cs typeface="Segoe UI" panose="020B0502040204020203" pitchFamily="34" charset="0"/>
                  </a:rPr>
                  <a:t>: (11) 94539-5467</a:t>
                </a:r>
              </a:p>
            </p:txBody>
          </p:sp>
        </p:grpSp>
      </p:grpSp>
      <p:grpSp>
        <p:nvGrpSpPr>
          <p:cNvPr id="30" name="Grupo 29"/>
          <p:cNvGrpSpPr/>
          <p:nvPr/>
        </p:nvGrpSpPr>
        <p:grpSpPr>
          <a:xfrm>
            <a:off x="5618925" y="5181009"/>
            <a:ext cx="5127457" cy="1182991"/>
            <a:chOff x="6035028" y="5071050"/>
            <a:chExt cx="5127457" cy="1182991"/>
          </a:xfrm>
        </p:grpSpPr>
        <p:pic>
          <p:nvPicPr>
            <p:cNvPr id="3" name="Imagem 2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35028" y="5071050"/>
              <a:ext cx="1197778" cy="1182991"/>
            </a:xfrm>
            <a:prstGeom prst="rect">
              <a:avLst/>
            </a:prstGeom>
          </p:spPr>
        </p:pic>
        <p:grpSp>
          <p:nvGrpSpPr>
            <p:cNvPr id="11" name="Grupo 10"/>
            <p:cNvGrpSpPr/>
            <p:nvPr/>
          </p:nvGrpSpPr>
          <p:grpSpPr>
            <a:xfrm>
              <a:off x="7369844" y="5249372"/>
              <a:ext cx="3792641" cy="826346"/>
              <a:chOff x="7357722" y="4370173"/>
              <a:chExt cx="3792641" cy="826346"/>
            </a:xfrm>
          </p:grpSpPr>
          <p:sp>
            <p:nvSpPr>
              <p:cNvPr id="20" name="Retângulo 19"/>
              <p:cNvSpPr/>
              <p:nvPr/>
            </p:nvSpPr>
            <p:spPr>
              <a:xfrm>
                <a:off x="7357722" y="4370173"/>
                <a:ext cx="3792641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pt-BR" sz="2000" dirty="0">
                    <a:latin typeface="Segoe UI" panose="020B0502040204020203" pitchFamily="34" charset="0"/>
                    <a:ea typeface="Segoe UI" panose="020B0502040204020203" pitchFamily="34" charset="0"/>
                    <a:cs typeface="Segoe UI" panose="020B0502040204020203" pitchFamily="34" charset="0"/>
                  </a:rPr>
                  <a:t>Acesse também pelo nosso site:</a:t>
                </a:r>
              </a:p>
            </p:txBody>
          </p:sp>
          <p:sp>
            <p:nvSpPr>
              <p:cNvPr id="10" name="Retângulo 9"/>
              <p:cNvSpPr/>
              <p:nvPr/>
            </p:nvSpPr>
            <p:spPr>
              <a:xfrm>
                <a:off x="7357722" y="4796409"/>
                <a:ext cx="3043334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pt-BR" sz="2000" b="1" dirty="0">
                    <a:latin typeface="Segoe UI" panose="020B0502040204020203" pitchFamily="34" charset="0"/>
                    <a:ea typeface="Segoe UI" panose="020B0502040204020203" pitchFamily="34" charset="0"/>
                    <a:cs typeface="Segoe UI" panose="020B0502040204020203" pitchFamily="34" charset="0"/>
                  </a:rPr>
                  <a:t>ipresb.barueri.sp.gov.br</a:t>
                </a:r>
                <a:endParaRPr lang="pt-BR" sz="2000" dirty="0"/>
              </a:p>
            </p:txBody>
          </p:sp>
        </p:grpSp>
      </p:grpSp>
      <p:grpSp>
        <p:nvGrpSpPr>
          <p:cNvPr id="31" name="Grupo 30"/>
          <p:cNvGrpSpPr/>
          <p:nvPr/>
        </p:nvGrpSpPr>
        <p:grpSpPr>
          <a:xfrm>
            <a:off x="5797887" y="3466830"/>
            <a:ext cx="5397266" cy="1132618"/>
            <a:chOff x="6189743" y="3486777"/>
            <a:chExt cx="5397266" cy="1132618"/>
          </a:xfrm>
        </p:grpSpPr>
        <p:grpSp>
          <p:nvGrpSpPr>
            <p:cNvPr id="27" name="Grupo 26"/>
            <p:cNvGrpSpPr/>
            <p:nvPr/>
          </p:nvGrpSpPr>
          <p:grpSpPr>
            <a:xfrm>
              <a:off x="6189743" y="3578220"/>
              <a:ext cx="864103" cy="864103"/>
              <a:chOff x="2872834" y="4303032"/>
              <a:chExt cx="864103" cy="864103"/>
            </a:xfrm>
          </p:grpSpPr>
          <p:sp>
            <p:nvSpPr>
              <p:cNvPr id="24" name="Lágrima 23"/>
              <p:cNvSpPr>
                <a:spLocks noChangeAspect="1"/>
              </p:cNvSpPr>
              <p:nvPr/>
            </p:nvSpPr>
            <p:spPr>
              <a:xfrm rot="8100000">
                <a:off x="2872834" y="4303032"/>
                <a:ext cx="864103" cy="864103"/>
              </a:xfrm>
              <a:prstGeom prst="teardrop">
                <a:avLst/>
              </a:prstGeom>
              <a:solidFill>
                <a:schemeClr val="accent5">
                  <a:lumMod val="75000"/>
                </a:schemeClr>
              </a:solidFill>
              <a:ln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25" name="Elipse 24"/>
              <p:cNvSpPr>
                <a:spLocks noChangeAspect="1"/>
              </p:cNvSpPr>
              <p:nvPr/>
            </p:nvSpPr>
            <p:spPr>
              <a:xfrm>
                <a:off x="3138857" y="4535807"/>
                <a:ext cx="332055" cy="332055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</p:grpSp>
        <p:sp>
          <p:nvSpPr>
            <p:cNvPr id="32" name="Retângulo 31"/>
            <p:cNvSpPr/>
            <p:nvPr/>
          </p:nvSpPr>
          <p:spPr>
            <a:xfrm>
              <a:off x="7229341" y="3486777"/>
              <a:ext cx="4357668" cy="113261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30000"/>
                </a:lnSpc>
              </a:pPr>
              <a:r>
                <a:rPr lang="pt-BR" sz="2000" b="1" dirty="0">
                  <a:solidFill>
                    <a:schemeClr val="accent5">
                      <a:lumMod val="75000"/>
                    </a:schemeClr>
                  </a:solidFill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rPr>
                <a:t>Pessoalmente em:</a:t>
              </a:r>
            </a:p>
            <a:p>
              <a:pPr>
                <a:lnSpc>
                  <a:spcPct val="130000"/>
                </a:lnSpc>
              </a:pPr>
              <a:r>
                <a:rPr lang="pt-BR" sz="1600" b="1" dirty="0">
                  <a:solidFill>
                    <a:schemeClr val="accent5">
                      <a:lumMod val="75000"/>
                    </a:schemeClr>
                  </a:solidFill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rPr>
                <a:t>- Alameda </a:t>
              </a:r>
              <a:r>
                <a:rPr lang="pt-BR" sz="1600" b="1" dirty="0" err="1">
                  <a:solidFill>
                    <a:schemeClr val="accent5">
                      <a:lumMod val="75000"/>
                    </a:schemeClr>
                  </a:solidFill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rPr>
                <a:t>Wagih</a:t>
              </a:r>
              <a:r>
                <a:rPr lang="pt-BR" sz="1600" b="1" dirty="0">
                  <a:solidFill>
                    <a:schemeClr val="accent5">
                      <a:lumMod val="75000"/>
                    </a:schemeClr>
                  </a:solidFill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rPr>
                <a:t> Salles </a:t>
              </a:r>
              <a:r>
                <a:rPr lang="pt-BR" sz="1600" b="1" dirty="0" err="1">
                  <a:solidFill>
                    <a:schemeClr val="accent5">
                      <a:lumMod val="75000"/>
                    </a:schemeClr>
                  </a:solidFill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rPr>
                <a:t>Nemer</a:t>
              </a:r>
              <a:r>
                <a:rPr lang="pt-BR" sz="1600" b="1" dirty="0">
                  <a:solidFill>
                    <a:schemeClr val="accent5">
                      <a:lumMod val="75000"/>
                    </a:schemeClr>
                  </a:solidFill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rPr>
                <a:t>, 85 – Centro</a:t>
              </a:r>
            </a:p>
            <a:p>
              <a:pPr>
                <a:lnSpc>
                  <a:spcPct val="130000"/>
                </a:lnSpc>
              </a:pPr>
              <a:r>
                <a:rPr lang="pt-BR" sz="1600" b="1" dirty="0">
                  <a:solidFill>
                    <a:schemeClr val="accent5">
                      <a:lumMod val="75000"/>
                    </a:schemeClr>
                  </a:solidFill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rPr>
                <a:t>- </a:t>
              </a:r>
              <a:r>
                <a:rPr lang="pt-BR" sz="1600" b="1" dirty="0" err="1">
                  <a:solidFill>
                    <a:schemeClr val="accent5">
                      <a:lumMod val="75000"/>
                    </a:schemeClr>
                  </a:solidFill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rPr>
                <a:t>seg</a:t>
              </a:r>
              <a:r>
                <a:rPr lang="pt-BR" sz="1600" b="1" dirty="0">
                  <a:solidFill>
                    <a:schemeClr val="accent5">
                      <a:lumMod val="75000"/>
                    </a:schemeClr>
                  </a:solidFill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rPr>
                <a:t> à sex: 8h00 às 17h00 </a:t>
              </a:r>
            </a:p>
          </p:txBody>
        </p:sp>
      </p:grpSp>
      <p:pic>
        <p:nvPicPr>
          <p:cNvPr id="33" name="Imagem 3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4724" y="2235619"/>
            <a:ext cx="2919988" cy="20651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830498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tângulo 8"/>
          <p:cNvSpPr/>
          <p:nvPr/>
        </p:nvSpPr>
        <p:spPr>
          <a:xfrm>
            <a:off x="0" y="1"/>
            <a:ext cx="419100" cy="6857999"/>
          </a:xfrm>
          <a:prstGeom prst="rect">
            <a:avLst/>
          </a:prstGeom>
          <a:solidFill>
            <a:srgbClr val="00A24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20" name="Retângulo 19"/>
          <p:cNvSpPr/>
          <p:nvPr/>
        </p:nvSpPr>
        <p:spPr>
          <a:xfrm>
            <a:off x="7848600" y="2589937"/>
            <a:ext cx="3606716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Agradecemos sua participação no PEPREV!</a:t>
            </a:r>
          </a:p>
          <a:p>
            <a:endParaRPr lang="pt-BR" dirty="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  <a:p>
            <a:r>
              <a:rPr lang="pt-BR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Queremos saber seu feedback para continuar melhorando a logística e o conteúdo.</a:t>
            </a:r>
          </a:p>
        </p:txBody>
      </p:sp>
      <p:pic>
        <p:nvPicPr>
          <p:cNvPr id="2" name="Imagem 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206" t="27778" r="13206" b="26667"/>
          <a:stretch/>
        </p:blipFill>
        <p:spPr>
          <a:xfrm>
            <a:off x="5086814" y="2305050"/>
            <a:ext cx="2380786" cy="2324100"/>
          </a:xfrm>
          <a:prstGeom prst="rect">
            <a:avLst/>
          </a:prstGeom>
        </p:spPr>
      </p:pic>
      <p:pic>
        <p:nvPicPr>
          <p:cNvPr id="7" name="Imagem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800" y="2268843"/>
            <a:ext cx="2919988" cy="20651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858619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Retângulo 57"/>
          <p:cNvSpPr/>
          <p:nvPr/>
        </p:nvSpPr>
        <p:spPr>
          <a:xfrm>
            <a:off x="17033" y="89698"/>
            <a:ext cx="11988800" cy="673100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>
              <a:solidFill>
                <a:schemeClr val="bg1"/>
              </a:solidFill>
            </a:endParaRPr>
          </a:p>
        </p:txBody>
      </p:sp>
      <p:sp>
        <p:nvSpPr>
          <p:cNvPr id="9" name="Retângulo 8"/>
          <p:cNvSpPr/>
          <p:nvPr/>
        </p:nvSpPr>
        <p:spPr>
          <a:xfrm>
            <a:off x="0" y="76201"/>
            <a:ext cx="419100" cy="6857999"/>
          </a:xfrm>
          <a:prstGeom prst="rect">
            <a:avLst/>
          </a:prstGeom>
          <a:solidFill>
            <a:srgbClr val="00A24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1" name="CaixaDeTexto 10"/>
          <p:cNvSpPr txBox="1"/>
          <p:nvPr/>
        </p:nvSpPr>
        <p:spPr>
          <a:xfrm>
            <a:off x="419100" y="164638"/>
            <a:ext cx="11772900" cy="523220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sz="2800" b="1" dirty="0">
                <a:solidFill>
                  <a:srgbClr val="4E022C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ÓRGÃOS DELIBERATIVOS</a:t>
            </a:r>
          </a:p>
        </p:txBody>
      </p:sp>
      <p:graphicFrame>
        <p:nvGraphicFramePr>
          <p:cNvPr id="13" name="Diagrama 12"/>
          <p:cNvGraphicFramePr/>
          <p:nvPr>
            <p:extLst>
              <p:ext uri="{D42A27DB-BD31-4B8C-83A1-F6EECF244321}">
                <p14:modId xmlns:p14="http://schemas.microsoft.com/office/powerpoint/2010/main" val="4114961845"/>
              </p:ext>
            </p:extLst>
          </p:nvPr>
        </p:nvGraphicFramePr>
        <p:xfrm>
          <a:off x="1143828" y="1447800"/>
          <a:ext cx="10107544" cy="460770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083083922"/>
      </p:ext>
    </p:extLst>
  </p:cSld>
  <p:clrMapOvr>
    <a:masterClrMapping/>
  </p:clrMapOvr>
  <p:transition spd="med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3" grpId="0">
        <p:bldAsOne/>
      </p:bldGraphic>
    </p:bld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tângulo 8"/>
          <p:cNvSpPr/>
          <p:nvPr/>
        </p:nvSpPr>
        <p:spPr>
          <a:xfrm>
            <a:off x="6178" y="-7888"/>
            <a:ext cx="419100" cy="6857999"/>
          </a:xfrm>
          <a:prstGeom prst="rect">
            <a:avLst/>
          </a:prstGeom>
          <a:solidFill>
            <a:srgbClr val="00A24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14" name="Retângulo 13"/>
          <p:cNvSpPr/>
          <p:nvPr/>
        </p:nvSpPr>
        <p:spPr>
          <a:xfrm>
            <a:off x="5408106" y="1925010"/>
            <a:ext cx="54641" cy="2992205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12" name="CaixaDeTexto 11"/>
          <p:cNvSpPr txBox="1"/>
          <p:nvPr/>
        </p:nvSpPr>
        <p:spPr>
          <a:xfrm>
            <a:off x="419100" y="3075057"/>
            <a:ext cx="498900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4000" b="1" dirty="0">
                <a:solidFill>
                  <a:schemeClr val="accent4">
                    <a:lumMod val="75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CONTATOS</a:t>
            </a:r>
          </a:p>
        </p:txBody>
      </p:sp>
      <p:grpSp>
        <p:nvGrpSpPr>
          <p:cNvPr id="28" name="Grupo 27"/>
          <p:cNvGrpSpPr/>
          <p:nvPr/>
        </p:nvGrpSpPr>
        <p:grpSpPr>
          <a:xfrm>
            <a:off x="6172200" y="505326"/>
            <a:ext cx="5421056" cy="899191"/>
            <a:chOff x="6172200" y="1600200"/>
            <a:chExt cx="5421056" cy="899191"/>
          </a:xfrm>
        </p:grpSpPr>
        <p:pic>
          <p:nvPicPr>
            <p:cNvPr id="15" name="Imagem 14"/>
            <p:cNvPicPr>
              <a:picLocks noChangeAspect="1"/>
            </p:cNvPicPr>
            <p:nvPr/>
          </p:nvPicPr>
          <p:blipFill>
            <a:blip r:embed="rId3" cstate="print">
              <a:duotone>
                <a:schemeClr val="accent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172200" y="1600200"/>
              <a:ext cx="899191" cy="899191"/>
            </a:xfrm>
            <a:prstGeom prst="rect">
              <a:avLst/>
            </a:prstGeom>
          </p:spPr>
        </p:pic>
        <p:sp>
          <p:nvSpPr>
            <p:cNvPr id="17" name="Retângulo 16"/>
            <p:cNvSpPr/>
            <p:nvPr/>
          </p:nvSpPr>
          <p:spPr>
            <a:xfrm>
              <a:off x="7235588" y="1849740"/>
              <a:ext cx="4357668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pt-BR" sz="2000" b="1" dirty="0">
                  <a:solidFill>
                    <a:schemeClr val="accent2">
                      <a:lumMod val="50000"/>
                    </a:schemeClr>
                  </a:solidFill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rPr>
                <a:t>gabinete@ipresb.barueri.sp.gov.br</a:t>
              </a:r>
            </a:p>
          </p:txBody>
        </p:sp>
      </p:grpSp>
      <p:grpSp>
        <p:nvGrpSpPr>
          <p:cNvPr id="29" name="Grupo 28"/>
          <p:cNvGrpSpPr/>
          <p:nvPr/>
        </p:nvGrpSpPr>
        <p:grpSpPr>
          <a:xfrm>
            <a:off x="6172200" y="1986078"/>
            <a:ext cx="4575412" cy="899191"/>
            <a:chOff x="6172200" y="2943355"/>
            <a:chExt cx="4575412" cy="899191"/>
          </a:xfrm>
        </p:grpSpPr>
        <p:pic>
          <p:nvPicPr>
            <p:cNvPr id="6" name="Imagem 5"/>
            <p:cNvPicPr>
              <a:picLocks noChangeAspect="1"/>
            </p:cNvPicPr>
            <p:nvPr/>
          </p:nvPicPr>
          <p:blipFill>
            <a:blip r:embed="rId4" cstate="print">
              <a:duotone>
                <a:schemeClr val="accent6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172200" y="2943355"/>
              <a:ext cx="899191" cy="899191"/>
            </a:xfrm>
            <a:prstGeom prst="rect">
              <a:avLst/>
            </a:prstGeom>
          </p:spPr>
        </p:pic>
        <p:grpSp>
          <p:nvGrpSpPr>
            <p:cNvPr id="7" name="Grupo 6"/>
            <p:cNvGrpSpPr/>
            <p:nvPr/>
          </p:nvGrpSpPr>
          <p:grpSpPr>
            <a:xfrm>
              <a:off x="7220684" y="2992841"/>
              <a:ext cx="3526928" cy="800220"/>
              <a:chOff x="7220684" y="2947182"/>
              <a:chExt cx="3526928" cy="800220"/>
            </a:xfrm>
          </p:grpSpPr>
          <p:sp>
            <p:nvSpPr>
              <p:cNvPr id="22" name="Retângulo 21"/>
              <p:cNvSpPr/>
              <p:nvPr/>
            </p:nvSpPr>
            <p:spPr>
              <a:xfrm>
                <a:off x="7220684" y="2947182"/>
                <a:ext cx="3261855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pt-BR" sz="2000" b="1" dirty="0">
                    <a:solidFill>
                      <a:schemeClr val="accent6">
                        <a:lumMod val="75000"/>
                      </a:schemeClr>
                    </a:solidFill>
                    <a:latin typeface="Segoe UI" panose="020B0502040204020203" pitchFamily="34" charset="0"/>
                    <a:ea typeface="Segoe UI" panose="020B0502040204020203" pitchFamily="34" charset="0"/>
                    <a:cs typeface="Segoe UI" panose="020B0502040204020203" pitchFamily="34" charset="0"/>
                  </a:rPr>
                  <a:t>Telefone: (11) 4163-1723</a:t>
                </a:r>
              </a:p>
            </p:txBody>
          </p:sp>
          <p:sp>
            <p:nvSpPr>
              <p:cNvPr id="23" name="Retângulo 22"/>
              <p:cNvSpPr/>
              <p:nvPr/>
            </p:nvSpPr>
            <p:spPr>
              <a:xfrm>
                <a:off x="7220684" y="3347292"/>
                <a:ext cx="3526928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pt-BR" sz="2000" b="1" dirty="0" err="1">
                    <a:solidFill>
                      <a:schemeClr val="accent6">
                        <a:lumMod val="75000"/>
                      </a:schemeClr>
                    </a:solidFill>
                    <a:latin typeface="Segoe UI" panose="020B0502040204020203" pitchFamily="34" charset="0"/>
                    <a:ea typeface="Segoe UI" panose="020B0502040204020203" pitchFamily="34" charset="0"/>
                    <a:cs typeface="Segoe UI" panose="020B0502040204020203" pitchFamily="34" charset="0"/>
                  </a:rPr>
                  <a:t>Whatsapp</a:t>
                </a:r>
                <a:r>
                  <a:rPr lang="pt-BR" sz="2000" b="1" dirty="0">
                    <a:solidFill>
                      <a:schemeClr val="accent6">
                        <a:lumMod val="75000"/>
                      </a:schemeClr>
                    </a:solidFill>
                    <a:latin typeface="Segoe UI" panose="020B0502040204020203" pitchFamily="34" charset="0"/>
                    <a:ea typeface="Segoe UI" panose="020B0502040204020203" pitchFamily="34" charset="0"/>
                    <a:cs typeface="Segoe UI" panose="020B0502040204020203" pitchFamily="34" charset="0"/>
                  </a:rPr>
                  <a:t>: (11) 94539-5467</a:t>
                </a:r>
              </a:p>
            </p:txBody>
          </p:sp>
        </p:grpSp>
      </p:grpSp>
      <p:grpSp>
        <p:nvGrpSpPr>
          <p:cNvPr id="30" name="Grupo 29"/>
          <p:cNvGrpSpPr/>
          <p:nvPr/>
        </p:nvGrpSpPr>
        <p:grpSpPr>
          <a:xfrm>
            <a:off x="6010781" y="5181009"/>
            <a:ext cx="5127457" cy="1182991"/>
            <a:chOff x="6035028" y="5071050"/>
            <a:chExt cx="5127457" cy="1182991"/>
          </a:xfrm>
        </p:grpSpPr>
        <p:pic>
          <p:nvPicPr>
            <p:cNvPr id="3" name="Imagem 2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35028" y="5071050"/>
              <a:ext cx="1197778" cy="1182991"/>
            </a:xfrm>
            <a:prstGeom prst="rect">
              <a:avLst/>
            </a:prstGeom>
          </p:spPr>
        </p:pic>
        <p:grpSp>
          <p:nvGrpSpPr>
            <p:cNvPr id="11" name="Grupo 10"/>
            <p:cNvGrpSpPr/>
            <p:nvPr/>
          </p:nvGrpSpPr>
          <p:grpSpPr>
            <a:xfrm>
              <a:off x="7369844" y="5249372"/>
              <a:ext cx="3792641" cy="826346"/>
              <a:chOff x="7357722" y="4370173"/>
              <a:chExt cx="3792641" cy="826346"/>
            </a:xfrm>
          </p:grpSpPr>
          <p:sp>
            <p:nvSpPr>
              <p:cNvPr id="20" name="Retângulo 19"/>
              <p:cNvSpPr/>
              <p:nvPr/>
            </p:nvSpPr>
            <p:spPr>
              <a:xfrm>
                <a:off x="7357722" y="4370173"/>
                <a:ext cx="3792641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pt-BR" sz="2000" dirty="0">
                    <a:latin typeface="Segoe UI" panose="020B0502040204020203" pitchFamily="34" charset="0"/>
                    <a:ea typeface="Segoe UI" panose="020B0502040204020203" pitchFamily="34" charset="0"/>
                    <a:cs typeface="Segoe UI" panose="020B0502040204020203" pitchFamily="34" charset="0"/>
                  </a:rPr>
                  <a:t>Acesse também pelo nosso site:</a:t>
                </a:r>
              </a:p>
            </p:txBody>
          </p:sp>
          <p:sp>
            <p:nvSpPr>
              <p:cNvPr id="10" name="Retângulo 9"/>
              <p:cNvSpPr/>
              <p:nvPr/>
            </p:nvSpPr>
            <p:spPr>
              <a:xfrm>
                <a:off x="7357722" y="4796409"/>
                <a:ext cx="3043334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pt-BR" sz="2000" b="1" dirty="0">
                    <a:latin typeface="Segoe UI" panose="020B0502040204020203" pitchFamily="34" charset="0"/>
                    <a:ea typeface="Segoe UI" panose="020B0502040204020203" pitchFamily="34" charset="0"/>
                    <a:cs typeface="Segoe UI" panose="020B0502040204020203" pitchFamily="34" charset="0"/>
                  </a:rPr>
                  <a:t>ipresb.barueri.sp.gov.br</a:t>
                </a:r>
                <a:endParaRPr lang="pt-BR" sz="2000" dirty="0"/>
              </a:p>
            </p:txBody>
          </p:sp>
        </p:grpSp>
      </p:grpSp>
      <p:grpSp>
        <p:nvGrpSpPr>
          <p:cNvPr id="31" name="Grupo 30"/>
          <p:cNvGrpSpPr/>
          <p:nvPr/>
        </p:nvGrpSpPr>
        <p:grpSpPr>
          <a:xfrm>
            <a:off x="6189743" y="3466830"/>
            <a:ext cx="5397266" cy="1132618"/>
            <a:chOff x="6189743" y="3486777"/>
            <a:chExt cx="5397266" cy="1132618"/>
          </a:xfrm>
        </p:grpSpPr>
        <p:grpSp>
          <p:nvGrpSpPr>
            <p:cNvPr id="27" name="Grupo 26"/>
            <p:cNvGrpSpPr/>
            <p:nvPr/>
          </p:nvGrpSpPr>
          <p:grpSpPr>
            <a:xfrm>
              <a:off x="6189743" y="3578220"/>
              <a:ext cx="864103" cy="864103"/>
              <a:chOff x="2872834" y="4303032"/>
              <a:chExt cx="864103" cy="864103"/>
            </a:xfrm>
          </p:grpSpPr>
          <p:sp>
            <p:nvSpPr>
              <p:cNvPr id="24" name="Lágrima 23"/>
              <p:cNvSpPr>
                <a:spLocks noChangeAspect="1"/>
              </p:cNvSpPr>
              <p:nvPr/>
            </p:nvSpPr>
            <p:spPr>
              <a:xfrm rot="8100000">
                <a:off x="2872834" y="4303032"/>
                <a:ext cx="864103" cy="864103"/>
              </a:xfrm>
              <a:prstGeom prst="teardrop">
                <a:avLst/>
              </a:prstGeom>
              <a:solidFill>
                <a:schemeClr val="accent5">
                  <a:lumMod val="75000"/>
                </a:schemeClr>
              </a:solidFill>
              <a:ln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25" name="Elipse 24"/>
              <p:cNvSpPr>
                <a:spLocks noChangeAspect="1"/>
              </p:cNvSpPr>
              <p:nvPr/>
            </p:nvSpPr>
            <p:spPr>
              <a:xfrm>
                <a:off x="3138857" y="4535807"/>
                <a:ext cx="332055" cy="332055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</p:grpSp>
        <p:sp>
          <p:nvSpPr>
            <p:cNvPr id="32" name="Retângulo 31"/>
            <p:cNvSpPr/>
            <p:nvPr/>
          </p:nvSpPr>
          <p:spPr>
            <a:xfrm>
              <a:off x="7229341" y="3486777"/>
              <a:ext cx="4357668" cy="113261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30000"/>
                </a:lnSpc>
              </a:pPr>
              <a:r>
                <a:rPr lang="pt-BR" sz="2000" b="1" dirty="0">
                  <a:solidFill>
                    <a:schemeClr val="accent5">
                      <a:lumMod val="75000"/>
                    </a:schemeClr>
                  </a:solidFill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rPr>
                <a:t>Pessoalmente em:</a:t>
              </a:r>
            </a:p>
            <a:p>
              <a:pPr>
                <a:lnSpc>
                  <a:spcPct val="130000"/>
                </a:lnSpc>
              </a:pPr>
              <a:r>
                <a:rPr lang="pt-BR" sz="1600" b="1" dirty="0">
                  <a:solidFill>
                    <a:schemeClr val="accent5">
                      <a:lumMod val="75000"/>
                    </a:schemeClr>
                  </a:solidFill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rPr>
                <a:t>- Alameda </a:t>
              </a:r>
              <a:r>
                <a:rPr lang="pt-BR" sz="1600" b="1" dirty="0" err="1">
                  <a:solidFill>
                    <a:schemeClr val="accent5">
                      <a:lumMod val="75000"/>
                    </a:schemeClr>
                  </a:solidFill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rPr>
                <a:t>Wagih</a:t>
              </a:r>
              <a:r>
                <a:rPr lang="pt-BR" sz="1600" b="1" dirty="0">
                  <a:solidFill>
                    <a:schemeClr val="accent5">
                      <a:lumMod val="75000"/>
                    </a:schemeClr>
                  </a:solidFill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rPr>
                <a:t> Salles </a:t>
              </a:r>
              <a:r>
                <a:rPr lang="pt-BR" sz="1600" b="1" dirty="0" err="1">
                  <a:solidFill>
                    <a:schemeClr val="accent5">
                      <a:lumMod val="75000"/>
                    </a:schemeClr>
                  </a:solidFill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rPr>
                <a:t>Nemer</a:t>
              </a:r>
              <a:r>
                <a:rPr lang="pt-BR" sz="1600" b="1" dirty="0">
                  <a:solidFill>
                    <a:schemeClr val="accent5">
                      <a:lumMod val="75000"/>
                    </a:schemeClr>
                  </a:solidFill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rPr>
                <a:t>, 85 – Centro</a:t>
              </a:r>
            </a:p>
            <a:p>
              <a:pPr>
                <a:lnSpc>
                  <a:spcPct val="130000"/>
                </a:lnSpc>
              </a:pPr>
              <a:r>
                <a:rPr lang="pt-BR" sz="1600" b="1" dirty="0">
                  <a:solidFill>
                    <a:schemeClr val="accent5">
                      <a:lumMod val="75000"/>
                    </a:schemeClr>
                  </a:solidFill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rPr>
                <a:t>- </a:t>
              </a:r>
              <a:r>
                <a:rPr lang="pt-BR" sz="1600" b="1" dirty="0" err="1">
                  <a:solidFill>
                    <a:schemeClr val="accent5">
                      <a:lumMod val="75000"/>
                    </a:schemeClr>
                  </a:solidFill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rPr>
                <a:t>seg</a:t>
              </a:r>
              <a:r>
                <a:rPr lang="pt-BR" sz="1600" b="1" dirty="0">
                  <a:solidFill>
                    <a:schemeClr val="accent5">
                      <a:lumMod val="75000"/>
                    </a:schemeClr>
                  </a:solidFill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rPr>
                <a:t> à sex: 8h00 às 17h00 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93701895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2" grpId="0"/>
    </p:bld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CaixaDeTexto 69"/>
          <p:cNvSpPr txBox="1"/>
          <p:nvPr/>
        </p:nvSpPr>
        <p:spPr>
          <a:xfrm>
            <a:off x="419100" y="300216"/>
            <a:ext cx="117729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PENSÃO POR MORTE</a:t>
            </a:r>
          </a:p>
        </p:txBody>
      </p:sp>
      <p:pic>
        <p:nvPicPr>
          <p:cNvPr id="5" name="Imagem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848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8263942"/>
      </p:ext>
    </p:extLst>
  </p:cSld>
  <p:clrMapOvr>
    <a:masterClrMapping/>
  </p:clrMapOvr>
  <p:transition spd="med">
    <p:push dir="u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Retângulo 57"/>
          <p:cNvSpPr/>
          <p:nvPr/>
        </p:nvSpPr>
        <p:spPr>
          <a:xfrm>
            <a:off x="203200" y="197807"/>
            <a:ext cx="11988800" cy="673100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9" name="Retângulo 8"/>
          <p:cNvSpPr/>
          <p:nvPr/>
        </p:nvSpPr>
        <p:spPr>
          <a:xfrm>
            <a:off x="0" y="1"/>
            <a:ext cx="419100" cy="6857999"/>
          </a:xfrm>
          <a:prstGeom prst="rect">
            <a:avLst/>
          </a:prstGeom>
          <a:solidFill>
            <a:srgbClr val="00A24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1" name="CaixaDeTexto 10"/>
          <p:cNvSpPr txBox="1"/>
          <p:nvPr/>
        </p:nvSpPr>
        <p:spPr>
          <a:xfrm>
            <a:off x="419100" y="271898"/>
            <a:ext cx="117729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b="1" dirty="0" smtClean="0">
                <a:solidFill>
                  <a:srgbClr val="4E022C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CÓDIGO DE ÉTICA E CONDUTA</a:t>
            </a:r>
          </a:p>
        </p:txBody>
      </p:sp>
      <p:sp>
        <p:nvSpPr>
          <p:cNvPr id="33" name="Espaço Reservado para Número de Slide 32"/>
          <p:cNvSpPr>
            <a:spLocks noGrp="1"/>
          </p:cNvSpPr>
          <p:nvPr>
            <p:ph type="sldNum" sz="quarter" idx="12"/>
          </p:nvPr>
        </p:nvSpPr>
        <p:spPr>
          <a:xfrm>
            <a:off x="11822654" y="6492875"/>
            <a:ext cx="369346" cy="365125"/>
          </a:xfrm>
        </p:spPr>
        <p:txBody>
          <a:bodyPr/>
          <a:lstStyle/>
          <a:p>
            <a:fld id="{ECEE3FF9-6B6C-47E4-B8EC-9C80F9DABD1C}" type="slidenum">
              <a:rPr lang="pt-BR" smtClean="0">
                <a:solidFill>
                  <a:schemeClr val="tx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7</a:t>
            </a:fld>
            <a:endParaRPr lang="pt-BR" dirty="0">
              <a:solidFill>
                <a:schemeClr val="tx1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29" name="Retângulo 28"/>
          <p:cNvSpPr/>
          <p:nvPr/>
        </p:nvSpPr>
        <p:spPr>
          <a:xfrm>
            <a:off x="750688" y="983850"/>
            <a:ext cx="3812367" cy="4726616"/>
          </a:xfrm>
          <a:prstGeom prst="rect">
            <a:avLst/>
          </a:prstGeom>
          <a:solidFill>
            <a:srgbClr val="EBF0F9"/>
          </a:solidFill>
          <a:ln>
            <a:solidFill>
              <a:srgbClr val="EBF0F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" name="Retângulo 4"/>
          <p:cNvSpPr/>
          <p:nvPr/>
        </p:nvSpPr>
        <p:spPr>
          <a:xfrm>
            <a:off x="4655859" y="982248"/>
            <a:ext cx="3398819" cy="4076956"/>
          </a:xfrm>
          <a:prstGeom prst="rect">
            <a:avLst/>
          </a:prstGeom>
          <a:solidFill>
            <a:srgbClr val="F9FCF6"/>
          </a:solidFill>
          <a:ln>
            <a:solidFill>
              <a:srgbClr val="F9FCF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2000" dirty="0">
              <a:solidFill>
                <a:schemeClr val="tx1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7" name="Retângulo 6"/>
          <p:cNvSpPr/>
          <p:nvPr/>
        </p:nvSpPr>
        <p:spPr>
          <a:xfrm>
            <a:off x="830016" y="2848144"/>
            <a:ext cx="3690087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PT" sz="2000" dirty="0"/>
              <a:t>O Código de Ética e Conduta expressa a missão, os valores e a cultura do IPRESB e define as ações que norteiam a </a:t>
            </a:r>
            <a:r>
              <a:rPr lang="pt-PT" sz="2000" b="1" dirty="0"/>
              <a:t>conduta ética e profissional </a:t>
            </a:r>
            <a:r>
              <a:rPr lang="pt-PT" sz="2000" dirty="0"/>
              <a:t>de seus </a:t>
            </a:r>
            <a:r>
              <a:rPr lang="pt-PT" sz="2000" dirty="0" smtClean="0"/>
              <a:t>servidores, </a:t>
            </a:r>
            <a:r>
              <a:rPr lang="pt-PT" sz="2000" dirty="0"/>
              <a:t>Conselhos, </a:t>
            </a:r>
            <a:r>
              <a:rPr lang="pt-PT" sz="2000" dirty="0" smtClean="0"/>
              <a:t>Comitê </a:t>
            </a:r>
            <a:r>
              <a:rPr lang="pt-PT" sz="2000" dirty="0"/>
              <a:t>de </a:t>
            </a:r>
            <a:r>
              <a:rPr lang="pt-PT" sz="2000" dirty="0" smtClean="0"/>
              <a:t>Investimentos, </a:t>
            </a:r>
            <a:r>
              <a:rPr lang="pt-PT" sz="2000" dirty="0"/>
              <a:t>bem como a todos que tenham relações diretas ou indiretas com a </a:t>
            </a:r>
            <a:r>
              <a:rPr lang="pt-PT" sz="2000" dirty="0" smtClean="0"/>
              <a:t>Autarquia.</a:t>
            </a:r>
            <a:endParaRPr lang="pt-BR" sz="2000" dirty="0"/>
          </a:p>
        </p:txBody>
      </p:sp>
      <p:pic>
        <p:nvPicPr>
          <p:cNvPr id="8" name="Imagem 7"/>
          <p:cNvPicPr>
            <a:picLocks noChangeAspect="1"/>
          </p:cNvPicPr>
          <p:nvPr/>
        </p:nvPicPr>
        <p:blipFill>
          <a:blip r:embed="rId3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86017" y="983850"/>
            <a:ext cx="983122" cy="983122"/>
          </a:xfrm>
          <a:prstGeom prst="rect">
            <a:avLst/>
          </a:prstGeom>
        </p:spPr>
      </p:pic>
      <p:sp>
        <p:nvSpPr>
          <p:cNvPr id="12" name="Retângulo 11"/>
          <p:cNvSpPr/>
          <p:nvPr/>
        </p:nvSpPr>
        <p:spPr>
          <a:xfrm>
            <a:off x="1081093" y="1952049"/>
            <a:ext cx="3299381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PT" sz="2200" b="1" dirty="0"/>
              <a:t>RESOLUÇÃO Nº 35, </a:t>
            </a:r>
            <a:endParaRPr lang="pt-PT" sz="2200" b="1" dirty="0" smtClean="0"/>
          </a:p>
          <a:p>
            <a:pPr algn="ctr"/>
            <a:r>
              <a:rPr lang="pt-PT" sz="2200" b="1" dirty="0" smtClean="0"/>
              <a:t>de </a:t>
            </a:r>
            <a:r>
              <a:rPr lang="pt-PT" sz="2200" b="1" dirty="0"/>
              <a:t>29 de março de 2019</a:t>
            </a:r>
            <a:endParaRPr lang="pt-BR" sz="2200" b="1" dirty="0">
              <a:solidFill>
                <a:schemeClr val="accent5">
                  <a:lumMod val="75000"/>
                </a:schemeClr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4" name="Retângulo 13"/>
          <p:cNvSpPr/>
          <p:nvPr/>
        </p:nvSpPr>
        <p:spPr>
          <a:xfrm>
            <a:off x="4590407" y="2363542"/>
            <a:ext cx="3581400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PT" sz="2000" dirty="0" smtClean="0"/>
              <a:t>Todas as atividades dos servidores deverão dar-se em estrita observância às leis, normas e princípios éticos que regem a Autarquia para garantir a eficiência dos </a:t>
            </a:r>
            <a:r>
              <a:rPr lang="pt-PT" sz="2000" dirty="0"/>
              <a:t>serviços </a:t>
            </a:r>
            <a:r>
              <a:rPr lang="pt-PT" sz="2000" dirty="0" smtClean="0"/>
              <a:t>através de uma atuação </a:t>
            </a:r>
            <a:r>
              <a:rPr lang="pt-PT" sz="2000" dirty="0"/>
              <a:t>responsável, transparente </a:t>
            </a:r>
            <a:r>
              <a:rPr lang="pt-PT" sz="2000" dirty="0" smtClean="0"/>
              <a:t>e sustentável.</a:t>
            </a:r>
          </a:p>
        </p:txBody>
      </p:sp>
      <p:sp>
        <p:nvSpPr>
          <p:cNvPr id="30" name="Retângulo 29"/>
          <p:cNvSpPr/>
          <p:nvPr/>
        </p:nvSpPr>
        <p:spPr>
          <a:xfrm>
            <a:off x="8300265" y="984406"/>
            <a:ext cx="3522389" cy="4074798"/>
          </a:xfrm>
          <a:prstGeom prst="rect">
            <a:avLst/>
          </a:prstGeom>
          <a:solidFill>
            <a:srgbClr val="FEF6F0"/>
          </a:solidFill>
          <a:ln>
            <a:solidFill>
              <a:srgbClr val="FEF6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2" name="Imagem 1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44" t="25138" r="5770" b="6536"/>
          <a:stretch/>
        </p:blipFill>
        <p:spPr>
          <a:xfrm>
            <a:off x="5460684" y="1148866"/>
            <a:ext cx="1914172" cy="1073559"/>
          </a:xfrm>
          <a:prstGeom prst="rect">
            <a:avLst/>
          </a:prstGeom>
        </p:spPr>
      </p:pic>
      <p:sp>
        <p:nvSpPr>
          <p:cNvPr id="15" name="Retângulo 14"/>
          <p:cNvSpPr/>
          <p:nvPr/>
        </p:nvSpPr>
        <p:spPr>
          <a:xfrm>
            <a:off x="8300265" y="1978682"/>
            <a:ext cx="3522389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PT" sz="2000" dirty="0" smtClean="0"/>
              <a:t>O não cumprimento das </a:t>
            </a:r>
            <a:r>
              <a:rPr lang="pt-PT" sz="2000" dirty="0"/>
              <a:t>normas estipuladas no Código de Ética e Conduta acarretará para o agente </a:t>
            </a:r>
            <a:r>
              <a:rPr lang="pt-PT" sz="2000" dirty="0" smtClean="0"/>
              <a:t>público ações disciplinares, </a:t>
            </a:r>
            <a:r>
              <a:rPr lang="pt-PT" sz="2000" dirty="0"/>
              <a:t>nos termos </a:t>
            </a:r>
            <a:r>
              <a:rPr lang="pt-PT" sz="2000" dirty="0" smtClean="0"/>
              <a:t>da Lei Complementar </a:t>
            </a:r>
            <a:r>
              <a:rPr lang="pt-PT" sz="2000" dirty="0"/>
              <a:t>nº </a:t>
            </a:r>
            <a:r>
              <a:rPr lang="pt-PT" sz="2000" dirty="0" smtClean="0"/>
              <a:t>77/2011, ficando </a:t>
            </a:r>
            <a:r>
              <a:rPr lang="pt-PT" sz="2000" dirty="0"/>
              <a:t>assegurada ao servidor a observância do contraditório e da </a:t>
            </a:r>
            <a:r>
              <a:rPr lang="pt-PT" sz="2000" dirty="0" smtClean="0"/>
              <a:t>ampla defesa</a:t>
            </a:r>
            <a:r>
              <a:rPr lang="pt-PT" sz="2000" dirty="0"/>
              <a:t>.</a:t>
            </a:r>
            <a:endParaRPr lang="pt-BR" sz="2000" dirty="0"/>
          </a:p>
        </p:txBody>
      </p:sp>
      <p:grpSp>
        <p:nvGrpSpPr>
          <p:cNvPr id="3" name="Grupo 2"/>
          <p:cNvGrpSpPr/>
          <p:nvPr/>
        </p:nvGrpSpPr>
        <p:grpSpPr>
          <a:xfrm>
            <a:off x="5818102" y="5258498"/>
            <a:ext cx="4468898" cy="1175448"/>
            <a:chOff x="3643259" y="4989466"/>
            <a:chExt cx="4468898" cy="1175448"/>
          </a:xfrm>
        </p:grpSpPr>
        <p:sp>
          <p:nvSpPr>
            <p:cNvPr id="25" name="Retângulo de cantos arredondados 24"/>
            <p:cNvSpPr/>
            <p:nvPr/>
          </p:nvSpPr>
          <p:spPr>
            <a:xfrm>
              <a:off x="3643259" y="4989466"/>
              <a:ext cx="4468897" cy="1175448"/>
            </a:xfrm>
            <a:prstGeom prst="roundRect">
              <a:avLst/>
            </a:prstGeom>
            <a:solidFill>
              <a:schemeClr val="accent1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23" name="Retângulo 22"/>
            <p:cNvSpPr/>
            <p:nvPr/>
          </p:nvSpPr>
          <p:spPr>
            <a:xfrm>
              <a:off x="3686212" y="5126446"/>
              <a:ext cx="4425945" cy="101566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pt-PT" sz="2000" b="1" dirty="0" smtClean="0">
                  <a:solidFill>
                    <a:srgbClr val="38218B"/>
                  </a:solidFill>
                </a:rPr>
                <a:t>DÚVIDAS, SUGESTÕES OU DENÚNCIAS?</a:t>
              </a:r>
            </a:p>
            <a:p>
              <a:pPr algn="ctr"/>
              <a:r>
                <a:rPr lang="pt-PT" sz="2000" dirty="0" smtClean="0"/>
                <a:t>Contate o IPRESB ou a </a:t>
              </a:r>
            </a:p>
            <a:p>
              <a:pPr algn="ctr"/>
              <a:r>
                <a:rPr lang="pt-PT" sz="2000" dirty="0" smtClean="0"/>
                <a:t>Ouvidoria Geral do Município.</a:t>
              </a:r>
              <a:endParaRPr lang="pt-BR" sz="2000" dirty="0"/>
            </a:p>
          </p:txBody>
        </p:sp>
      </p:grpSp>
      <p:pic>
        <p:nvPicPr>
          <p:cNvPr id="31" name="Imagem 3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41398" y="1048877"/>
            <a:ext cx="1065427" cy="9589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50885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:push dir="u"/>
      </p:transition>
    </mc:Choice>
    <mc:Fallback xmlns="">
      <p:transition spd="slow">
        <p:push dir="u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tângulo 8"/>
          <p:cNvSpPr/>
          <p:nvPr/>
        </p:nvSpPr>
        <p:spPr>
          <a:xfrm>
            <a:off x="0" y="1"/>
            <a:ext cx="419100" cy="6857999"/>
          </a:xfrm>
          <a:prstGeom prst="rect">
            <a:avLst/>
          </a:prstGeom>
          <a:solidFill>
            <a:srgbClr val="00A24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grpSp>
        <p:nvGrpSpPr>
          <p:cNvPr id="14" name="Grupo 13"/>
          <p:cNvGrpSpPr/>
          <p:nvPr/>
        </p:nvGrpSpPr>
        <p:grpSpPr>
          <a:xfrm>
            <a:off x="694733" y="197807"/>
            <a:ext cx="5020266" cy="673100"/>
            <a:chOff x="694733" y="197807"/>
            <a:chExt cx="4870434" cy="673100"/>
          </a:xfrm>
        </p:grpSpPr>
        <p:sp>
          <p:nvSpPr>
            <p:cNvPr id="58" name="Retângulo 57"/>
            <p:cNvSpPr/>
            <p:nvPr/>
          </p:nvSpPr>
          <p:spPr>
            <a:xfrm>
              <a:off x="812760" y="197807"/>
              <a:ext cx="4752407" cy="673100"/>
            </a:xfrm>
            <a:prstGeom prst="rect">
              <a:avLst/>
            </a:prstGeom>
            <a:solidFill>
              <a:schemeClr val="bg2">
                <a:lumMod val="9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dirty="0"/>
            </a:p>
          </p:txBody>
        </p:sp>
        <p:sp>
          <p:nvSpPr>
            <p:cNvPr id="11" name="CaixaDeTexto 10"/>
            <p:cNvSpPr txBox="1"/>
            <p:nvPr/>
          </p:nvSpPr>
          <p:spPr>
            <a:xfrm>
              <a:off x="694733" y="280184"/>
              <a:ext cx="4715467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pt-BR" sz="2800" b="1" dirty="0">
                  <a:solidFill>
                    <a:srgbClr val="4E022C"/>
                  </a:solidFill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rPr>
                <a:t>FISCALIZAÇÃO DO RPPS</a:t>
              </a:r>
            </a:p>
          </p:txBody>
        </p:sp>
      </p:grpSp>
      <p:grpSp>
        <p:nvGrpSpPr>
          <p:cNvPr id="27" name="Grupo 26"/>
          <p:cNvGrpSpPr/>
          <p:nvPr/>
        </p:nvGrpSpPr>
        <p:grpSpPr>
          <a:xfrm>
            <a:off x="812760" y="1066800"/>
            <a:ext cx="4902240" cy="1811767"/>
            <a:chOff x="1778041" y="1573601"/>
            <a:chExt cx="4902240" cy="1811767"/>
          </a:xfrm>
        </p:grpSpPr>
        <p:sp>
          <p:nvSpPr>
            <p:cNvPr id="7" name="Retângulo 6"/>
            <p:cNvSpPr/>
            <p:nvPr/>
          </p:nvSpPr>
          <p:spPr>
            <a:xfrm>
              <a:off x="1778041" y="1573601"/>
              <a:ext cx="4902239" cy="1700968"/>
            </a:xfrm>
            <a:prstGeom prst="rect">
              <a:avLst/>
            </a:prstGeom>
            <a:solidFill>
              <a:srgbClr val="FFFBEF"/>
            </a:solidFill>
            <a:ln>
              <a:solidFill>
                <a:schemeClr val="accent4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dirty="0"/>
            </a:p>
          </p:txBody>
        </p:sp>
        <p:grpSp>
          <p:nvGrpSpPr>
            <p:cNvPr id="26" name="Grupo 25"/>
            <p:cNvGrpSpPr/>
            <p:nvPr/>
          </p:nvGrpSpPr>
          <p:grpSpPr>
            <a:xfrm>
              <a:off x="1964814" y="1665411"/>
              <a:ext cx="4715467" cy="1719957"/>
              <a:chOff x="1964814" y="1665411"/>
              <a:chExt cx="4715467" cy="1719957"/>
            </a:xfrm>
          </p:grpSpPr>
          <p:sp>
            <p:nvSpPr>
              <p:cNvPr id="8" name="CaixaDeTexto 7"/>
              <p:cNvSpPr txBox="1"/>
              <p:nvPr/>
            </p:nvSpPr>
            <p:spPr>
              <a:xfrm>
                <a:off x="2770255" y="1665411"/>
                <a:ext cx="3248950" cy="90486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>
                  <a:lnSpc>
                    <a:spcPct val="110000"/>
                  </a:lnSpc>
                </a:pPr>
                <a:r>
                  <a:rPr lang="pt-BR" sz="2400" b="1" dirty="0">
                    <a:solidFill>
                      <a:srgbClr val="926F00"/>
                    </a:solidFill>
                    <a:latin typeface="Segoe UI" panose="020B0502040204020203" pitchFamily="34" charset="0"/>
                    <a:ea typeface="Segoe UI" panose="020B0502040204020203" pitchFamily="34" charset="0"/>
                    <a:cs typeface="Segoe UI" panose="020B0502040204020203" pitchFamily="34" charset="0"/>
                  </a:rPr>
                  <a:t>CONTROLE INTERNO </a:t>
                </a:r>
                <a:r>
                  <a:rPr lang="pt-BR" dirty="0">
                    <a:solidFill>
                      <a:srgbClr val="926F00"/>
                    </a:solidFill>
                    <a:latin typeface="Segoe UI" panose="020B0502040204020203" pitchFamily="34" charset="0"/>
                    <a:ea typeface="Segoe UI" panose="020B0502040204020203" pitchFamily="34" charset="0"/>
                    <a:cs typeface="Segoe UI" panose="020B0502040204020203" pitchFamily="34" charset="0"/>
                  </a:rPr>
                  <a:t>e</a:t>
                </a:r>
                <a:r>
                  <a:rPr lang="pt-BR" sz="2400" b="1" dirty="0">
                    <a:solidFill>
                      <a:srgbClr val="926F00"/>
                    </a:solidFill>
                    <a:latin typeface="Segoe UI" panose="020B0502040204020203" pitchFamily="34" charset="0"/>
                    <a:ea typeface="Segoe UI" panose="020B0502040204020203" pitchFamily="34" charset="0"/>
                    <a:cs typeface="Segoe UI" panose="020B0502040204020203" pitchFamily="34" charset="0"/>
                  </a:rPr>
                  <a:t> CONSELHO FISCAL</a:t>
                </a:r>
                <a:endParaRPr lang="pt-BR" dirty="0">
                  <a:solidFill>
                    <a:srgbClr val="926F00"/>
                  </a:solidFill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endParaRPr>
              </a:p>
            </p:txBody>
          </p:sp>
          <p:sp>
            <p:nvSpPr>
              <p:cNvPr id="2" name="Retângulo 1"/>
              <p:cNvSpPr/>
              <p:nvPr/>
            </p:nvSpPr>
            <p:spPr>
              <a:xfrm>
                <a:off x="1964814" y="2554371"/>
                <a:ext cx="4715467" cy="83099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>
                  <a:lnSpc>
                    <a:spcPct val="120000"/>
                  </a:lnSpc>
                </a:pPr>
                <a:r>
                  <a:rPr lang="pt-BR" sz="2000" b="1" dirty="0">
                    <a:solidFill>
                      <a:schemeClr val="accent4">
                        <a:lumMod val="50000"/>
                      </a:schemeClr>
                    </a:solidFill>
                    <a:latin typeface="Segoe UI" panose="020B0502040204020203" pitchFamily="34" charset="0"/>
                    <a:ea typeface="Segoe UI" panose="020B0502040204020203" pitchFamily="34" charset="0"/>
                    <a:cs typeface="Segoe UI" panose="020B0502040204020203" pitchFamily="34" charset="0"/>
                  </a:rPr>
                  <a:t>Análise</a:t>
                </a:r>
                <a:r>
                  <a:rPr lang="pt-BR" sz="2000" dirty="0">
                    <a:solidFill>
                      <a:schemeClr val="accent4">
                        <a:lumMod val="50000"/>
                      </a:schemeClr>
                    </a:solidFill>
                    <a:latin typeface="Segoe UI" panose="020B0502040204020203" pitchFamily="34" charset="0"/>
                    <a:ea typeface="Segoe UI" panose="020B0502040204020203" pitchFamily="34" charset="0"/>
                    <a:cs typeface="Segoe UI" panose="020B0502040204020203" pitchFamily="34" charset="0"/>
                  </a:rPr>
                  <a:t>, </a:t>
                </a:r>
                <a:r>
                  <a:rPr lang="pt-BR" sz="2000" b="1" dirty="0">
                    <a:solidFill>
                      <a:schemeClr val="accent4">
                        <a:lumMod val="50000"/>
                      </a:schemeClr>
                    </a:solidFill>
                    <a:latin typeface="Segoe UI" panose="020B0502040204020203" pitchFamily="34" charset="0"/>
                    <a:ea typeface="Segoe UI" panose="020B0502040204020203" pitchFamily="34" charset="0"/>
                    <a:cs typeface="Segoe UI" panose="020B0502040204020203" pitchFamily="34" charset="0"/>
                  </a:rPr>
                  <a:t>a posteriori</a:t>
                </a:r>
                <a:r>
                  <a:rPr lang="pt-BR" sz="2000" dirty="0">
                    <a:solidFill>
                      <a:schemeClr val="accent4">
                        <a:lumMod val="50000"/>
                      </a:schemeClr>
                    </a:solidFill>
                    <a:latin typeface="Segoe UI" panose="020B0502040204020203" pitchFamily="34" charset="0"/>
                    <a:ea typeface="Segoe UI" panose="020B0502040204020203" pitchFamily="34" charset="0"/>
                    <a:cs typeface="Segoe UI" panose="020B0502040204020203" pitchFamily="34" charset="0"/>
                  </a:rPr>
                  <a:t>, </a:t>
                </a:r>
                <a:r>
                  <a:rPr lang="pt-BR" sz="2000" b="1" dirty="0">
                    <a:latin typeface="Segoe UI" panose="020B0502040204020203" pitchFamily="34" charset="0"/>
                    <a:ea typeface="Segoe UI" panose="020B0502040204020203" pitchFamily="34" charset="0"/>
                    <a:cs typeface="Segoe UI" panose="020B0502040204020203" pitchFamily="34" charset="0"/>
                  </a:rPr>
                  <a:t>dos atos e processos administrativos</a:t>
                </a:r>
              </a:p>
            </p:txBody>
          </p:sp>
          <p:pic>
            <p:nvPicPr>
              <p:cNvPr id="10" name="Imagem 9"/>
              <p:cNvPicPr>
                <a:picLocks noChangeAspect="1"/>
              </p:cNvPicPr>
              <p:nvPr/>
            </p:nvPicPr>
            <p:blipFill>
              <a:blip r:embed="rId3" cstate="print">
                <a:duotone>
                  <a:schemeClr val="accent4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024339" y="1798136"/>
                <a:ext cx="639411" cy="639411"/>
              </a:xfrm>
              <a:prstGeom prst="rect">
                <a:avLst/>
              </a:prstGeom>
            </p:spPr>
          </p:pic>
        </p:grpSp>
      </p:grpSp>
      <p:grpSp>
        <p:nvGrpSpPr>
          <p:cNvPr id="29" name="Grupo 28"/>
          <p:cNvGrpSpPr/>
          <p:nvPr/>
        </p:nvGrpSpPr>
        <p:grpSpPr>
          <a:xfrm>
            <a:off x="812760" y="2924957"/>
            <a:ext cx="4902239" cy="2012915"/>
            <a:chOff x="1415498" y="2688465"/>
            <a:chExt cx="4794745" cy="2046644"/>
          </a:xfrm>
        </p:grpSpPr>
        <p:sp>
          <p:nvSpPr>
            <p:cNvPr id="19" name="Retângulo 18"/>
            <p:cNvSpPr/>
            <p:nvPr/>
          </p:nvSpPr>
          <p:spPr>
            <a:xfrm>
              <a:off x="1415498" y="2740643"/>
              <a:ext cx="4794745" cy="1972060"/>
            </a:xfrm>
            <a:prstGeom prst="rect">
              <a:avLst/>
            </a:prstGeom>
            <a:solidFill>
              <a:srgbClr val="FBFBFB"/>
            </a:solidFill>
            <a:ln>
              <a:solidFill>
                <a:schemeClr val="accent3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dirty="0"/>
            </a:p>
          </p:txBody>
        </p:sp>
        <p:grpSp>
          <p:nvGrpSpPr>
            <p:cNvPr id="28" name="Grupo 27"/>
            <p:cNvGrpSpPr/>
            <p:nvPr/>
          </p:nvGrpSpPr>
          <p:grpSpPr>
            <a:xfrm>
              <a:off x="1483066" y="2688465"/>
              <a:ext cx="4580631" cy="2046644"/>
              <a:chOff x="1483066" y="2688465"/>
              <a:chExt cx="4580631" cy="2046644"/>
            </a:xfrm>
          </p:grpSpPr>
          <p:pic>
            <p:nvPicPr>
              <p:cNvPr id="17" name="Imagem 16"/>
              <p:cNvPicPr>
                <a:picLocks noChangeAspect="1"/>
              </p:cNvPicPr>
              <p:nvPr/>
            </p:nvPicPr>
            <p:blipFill rotWithShape="1"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16435"/>
              <a:stretch/>
            </p:blipFill>
            <p:spPr>
              <a:xfrm>
                <a:off x="1483066" y="2688465"/>
                <a:ext cx="4429799" cy="1036557"/>
              </a:xfrm>
              <a:prstGeom prst="rect">
                <a:avLst/>
              </a:prstGeom>
            </p:spPr>
          </p:pic>
          <p:sp>
            <p:nvSpPr>
              <p:cNvPr id="20" name="Retângulo 19"/>
              <p:cNvSpPr/>
              <p:nvPr/>
            </p:nvSpPr>
            <p:spPr>
              <a:xfrm>
                <a:off x="1518573" y="3514667"/>
                <a:ext cx="4545124" cy="122044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20000"/>
                  </a:lnSpc>
                </a:pPr>
                <a:r>
                  <a:rPr lang="pt-BR" sz="2000" b="1" dirty="0">
                    <a:latin typeface="Segoe UI" panose="020B0502040204020203" pitchFamily="34" charset="0"/>
                    <a:ea typeface="Segoe UI" panose="020B0502040204020203" pitchFamily="34" charset="0"/>
                    <a:cs typeface="Segoe UI" panose="020B0502040204020203" pitchFamily="34" charset="0"/>
                  </a:rPr>
                  <a:t>Balanço geral do exercício, licitações e contratos, atos de admissão de pessoal, aposentadorias e pensões.</a:t>
                </a:r>
              </a:p>
            </p:txBody>
          </p:sp>
        </p:grpSp>
      </p:grpSp>
      <p:grpSp>
        <p:nvGrpSpPr>
          <p:cNvPr id="31" name="Grupo 30"/>
          <p:cNvGrpSpPr/>
          <p:nvPr/>
        </p:nvGrpSpPr>
        <p:grpSpPr>
          <a:xfrm>
            <a:off x="814542" y="5105400"/>
            <a:ext cx="4976658" cy="1543110"/>
            <a:chOff x="1415497" y="4535151"/>
            <a:chExt cx="5306727" cy="1543110"/>
          </a:xfrm>
        </p:grpSpPr>
        <p:sp>
          <p:nvSpPr>
            <p:cNvPr id="23" name="Retângulo 22"/>
            <p:cNvSpPr/>
            <p:nvPr/>
          </p:nvSpPr>
          <p:spPr>
            <a:xfrm>
              <a:off x="1415497" y="4535151"/>
              <a:ext cx="5225472" cy="1524000"/>
            </a:xfrm>
            <a:prstGeom prst="rect">
              <a:avLst/>
            </a:prstGeom>
            <a:solidFill>
              <a:srgbClr val="EBFAFF"/>
            </a:solidFill>
            <a:ln>
              <a:solidFill>
                <a:schemeClr val="accent5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sz="2000" dirty="0"/>
            </a:p>
          </p:txBody>
        </p:sp>
        <p:grpSp>
          <p:nvGrpSpPr>
            <p:cNvPr id="30" name="Grupo 29"/>
            <p:cNvGrpSpPr/>
            <p:nvPr/>
          </p:nvGrpSpPr>
          <p:grpSpPr>
            <a:xfrm>
              <a:off x="1440724" y="4535151"/>
              <a:ext cx="5281500" cy="1543110"/>
              <a:chOff x="1440724" y="4535151"/>
              <a:chExt cx="5281500" cy="1543110"/>
            </a:xfrm>
          </p:grpSpPr>
          <p:pic>
            <p:nvPicPr>
              <p:cNvPr id="21" name="Imagem 20"/>
              <p:cNvPicPr>
                <a:picLocks noChangeAspect="1"/>
              </p:cNvPicPr>
              <p:nvPr/>
            </p:nvPicPr>
            <p:blipFill>
              <a:blip r:embed="rId5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521978" y="4763751"/>
                <a:ext cx="503579" cy="574426"/>
              </a:xfrm>
              <a:prstGeom prst="rect">
                <a:avLst/>
              </a:prstGeom>
            </p:spPr>
          </p:pic>
          <p:pic>
            <p:nvPicPr>
              <p:cNvPr id="22" name="Imagem 21"/>
              <p:cNvPicPr>
                <a:picLocks noChangeAspect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440724" y="5449551"/>
                <a:ext cx="709604" cy="428719"/>
              </a:xfrm>
              <a:prstGeom prst="rect">
                <a:avLst/>
              </a:prstGeom>
            </p:spPr>
          </p:pic>
          <p:sp>
            <p:nvSpPr>
              <p:cNvPr id="24" name="Retângulo 23"/>
              <p:cNvSpPr/>
              <p:nvPr/>
            </p:nvSpPr>
            <p:spPr>
              <a:xfrm>
                <a:off x="1846993" y="4535151"/>
                <a:ext cx="4875231" cy="118186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>
                  <a:lnSpc>
                    <a:spcPct val="120000"/>
                  </a:lnSpc>
                </a:pPr>
                <a:r>
                  <a:rPr lang="pt-BR" sz="1900" b="1" dirty="0">
                    <a:solidFill>
                      <a:schemeClr val="accent5">
                        <a:lumMod val="50000"/>
                      </a:schemeClr>
                    </a:solidFill>
                    <a:latin typeface="Segoe UI" panose="020B0502040204020203" pitchFamily="34" charset="0"/>
                    <a:ea typeface="Segoe UI" panose="020B0502040204020203" pitchFamily="34" charset="0"/>
                    <a:cs typeface="Segoe UI" panose="020B0502040204020203" pitchFamily="34" charset="0"/>
                  </a:rPr>
                  <a:t>MINISTÉRIO DA </a:t>
                </a:r>
                <a:r>
                  <a:rPr lang="pt-BR" sz="1900" b="1" dirty="0" smtClean="0">
                    <a:solidFill>
                      <a:schemeClr val="accent5">
                        <a:lumMod val="50000"/>
                      </a:schemeClr>
                    </a:solidFill>
                    <a:latin typeface="Segoe UI" panose="020B0502040204020203" pitchFamily="34" charset="0"/>
                    <a:ea typeface="Segoe UI" panose="020B0502040204020203" pitchFamily="34" charset="0"/>
                    <a:cs typeface="Segoe UI" panose="020B0502040204020203" pitchFamily="34" charset="0"/>
                  </a:rPr>
                  <a:t>PREVIDÊNCIA SOCIAL</a:t>
                </a:r>
              </a:p>
              <a:p>
                <a:pPr algn="ctr">
                  <a:lnSpc>
                    <a:spcPct val="120000"/>
                  </a:lnSpc>
                </a:pPr>
                <a:r>
                  <a:rPr lang="pt-BR" sz="2000" b="1" dirty="0" smtClean="0">
                    <a:solidFill>
                      <a:schemeClr val="accent5">
                        <a:lumMod val="50000"/>
                      </a:schemeClr>
                    </a:solidFill>
                    <a:latin typeface="Segoe UI" panose="020B0502040204020203" pitchFamily="34" charset="0"/>
                    <a:ea typeface="Segoe UI" panose="020B0502040204020203" pitchFamily="34" charset="0"/>
                    <a:cs typeface="Segoe UI" panose="020B0502040204020203" pitchFamily="34" charset="0"/>
                  </a:rPr>
                  <a:t>(Secretaria de Regime Próprio e Complementar)</a:t>
                </a:r>
                <a:endParaRPr lang="pt-BR" sz="2000" b="1" dirty="0">
                  <a:solidFill>
                    <a:schemeClr val="accent5">
                      <a:lumMod val="50000"/>
                    </a:schemeClr>
                  </a:solidFill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endParaRPr>
              </a:p>
            </p:txBody>
          </p:sp>
          <p:sp>
            <p:nvSpPr>
              <p:cNvPr id="25" name="Retângulo 24"/>
              <p:cNvSpPr/>
              <p:nvPr/>
            </p:nvSpPr>
            <p:spPr>
              <a:xfrm>
                <a:off x="2334516" y="5678151"/>
                <a:ext cx="3627468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pt-BR" sz="2000" b="1" dirty="0">
                    <a:solidFill>
                      <a:schemeClr val="accent5">
                        <a:lumMod val="50000"/>
                      </a:schemeClr>
                    </a:solidFill>
                    <a:latin typeface="Segoe UI" panose="020B0502040204020203" pitchFamily="34" charset="0"/>
                    <a:ea typeface="Segoe UI" panose="020B0502040204020203" pitchFamily="34" charset="0"/>
                    <a:cs typeface="Segoe UI" panose="020B0502040204020203" pitchFamily="34" charset="0"/>
                  </a:rPr>
                  <a:t>Auditorias diretas </a:t>
                </a:r>
                <a:r>
                  <a:rPr lang="pt-BR" sz="2000" dirty="0">
                    <a:solidFill>
                      <a:schemeClr val="accent5">
                        <a:lumMod val="50000"/>
                      </a:schemeClr>
                    </a:solidFill>
                    <a:latin typeface="Segoe UI" panose="020B0502040204020203" pitchFamily="34" charset="0"/>
                    <a:ea typeface="Segoe UI" panose="020B0502040204020203" pitchFamily="34" charset="0"/>
                    <a:cs typeface="Segoe UI" panose="020B0502040204020203" pitchFamily="34" charset="0"/>
                  </a:rPr>
                  <a:t>e </a:t>
                </a:r>
                <a:r>
                  <a:rPr lang="pt-BR" sz="2000" b="1" dirty="0">
                    <a:solidFill>
                      <a:schemeClr val="accent5">
                        <a:lumMod val="50000"/>
                      </a:schemeClr>
                    </a:solidFill>
                    <a:latin typeface="Segoe UI" panose="020B0502040204020203" pitchFamily="34" charset="0"/>
                    <a:ea typeface="Segoe UI" panose="020B0502040204020203" pitchFamily="34" charset="0"/>
                    <a:cs typeface="Segoe UI" panose="020B0502040204020203" pitchFamily="34" charset="0"/>
                  </a:rPr>
                  <a:t>indiretas</a:t>
                </a:r>
              </a:p>
            </p:txBody>
          </p:sp>
        </p:grpSp>
      </p:grpSp>
      <p:grpSp>
        <p:nvGrpSpPr>
          <p:cNvPr id="13" name="Grupo 12"/>
          <p:cNvGrpSpPr/>
          <p:nvPr/>
        </p:nvGrpSpPr>
        <p:grpSpPr>
          <a:xfrm>
            <a:off x="5991388" y="1066800"/>
            <a:ext cx="5962996" cy="5562600"/>
            <a:chOff x="6000405" y="1066800"/>
            <a:chExt cx="5962996" cy="5562600"/>
          </a:xfrm>
        </p:grpSpPr>
        <p:sp>
          <p:nvSpPr>
            <p:cNvPr id="5" name="Retângulo 4"/>
            <p:cNvSpPr/>
            <p:nvPr/>
          </p:nvSpPr>
          <p:spPr>
            <a:xfrm>
              <a:off x="6000405" y="1066800"/>
              <a:ext cx="5962996" cy="5562600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grpSp>
          <p:nvGrpSpPr>
            <p:cNvPr id="50" name="Grupo 49"/>
            <p:cNvGrpSpPr/>
            <p:nvPr/>
          </p:nvGrpSpPr>
          <p:grpSpPr>
            <a:xfrm>
              <a:off x="6105017" y="1312447"/>
              <a:ext cx="5760028" cy="5232953"/>
              <a:chOff x="6355706" y="1312447"/>
              <a:chExt cx="5797930" cy="5232953"/>
            </a:xfrm>
          </p:grpSpPr>
          <p:grpSp>
            <p:nvGrpSpPr>
              <p:cNvPr id="51" name="Grupo 50"/>
              <p:cNvGrpSpPr/>
              <p:nvPr/>
            </p:nvGrpSpPr>
            <p:grpSpPr>
              <a:xfrm>
                <a:off x="6437219" y="1312447"/>
                <a:ext cx="5517691" cy="2677656"/>
                <a:chOff x="302649" y="1251247"/>
                <a:chExt cx="7216768" cy="3488097"/>
              </a:xfrm>
            </p:grpSpPr>
            <p:grpSp>
              <p:nvGrpSpPr>
                <p:cNvPr id="63" name="Grupo 62"/>
                <p:cNvGrpSpPr/>
                <p:nvPr/>
              </p:nvGrpSpPr>
              <p:grpSpPr>
                <a:xfrm>
                  <a:off x="302649" y="1419315"/>
                  <a:ext cx="1440000" cy="1440000"/>
                  <a:chOff x="302649" y="1419315"/>
                  <a:chExt cx="1440000" cy="1440000"/>
                </a:xfrm>
              </p:grpSpPr>
              <p:sp>
                <p:nvSpPr>
                  <p:cNvPr id="65" name="Elipse 64"/>
                  <p:cNvSpPr/>
                  <p:nvPr/>
                </p:nvSpPr>
                <p:spPr>
                  <a:xfrm>
                    <a:off x="302649" y="1419315"/>
                    <a:ext cx="1440000" cy="1440000"/>
                  </a:xfrm>
                  <a:prstGeom prst="ellipse">
                    <a:avLst/>
                  </a:prstGeom>
                  <a:noFill/>
                  <a:ln w="28575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pt-BR"/>
                  </a:p>
                </p:txBody>
              </p:sp>
              <p:pic>
                <p:nvPicPr>
                  <p:cNvPr id="66" name="Imagem 65"/>
                  <p:cNvPicPr>
                    <a:picLocks noChangeAspect="1"/>
                  </p:cNvPicPr>
                  <p:nvPr/>
                </p:nvPicPr>
                <p:blipFill>
                  <a:blip r:embed="rId7" cstate="print">
                    <a:duotone>
                      <a:schemeClr val="accent5">
                        <a:shade val="45000"/>
                        <a:satMod val="135000"/>
                      </a:schemeClr>
                      <a:prstClr val="white"/>
                    </a:duotone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594178" y="1708214"/>
                    <a:ext cx="862201" cy="862202"/>
                  </a:xfrm>
                  <a:prstGeom prst="rect">
                    <a:avLst/>
                  </a:prstGeom>
                </p:spPr>
              </p:pic>
            </p:grpSp>
            <p:sp>
              <p:nvSpPr>
                <p:cNvPr id="64" name="Retângulo 63"/>
                <p:cNvSpPr/>
                <p:nvPr/>
              </p:nvSpPr>
              <p:spPr>
                <a:xfrm>
                  <a:off x="2034181" y="1251247"/>
                  <a:ext cx="5485236" cy="3488097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 algn="just">
                    <a:lnSpc>
                      <a:spcPct val="120000"/>
                    </a:lnSpc>
                  </a:pPr>
                  <a:r>
                    <a:rPr lang="pt-BR" sz="2000" dirty="0">
                      <a:latin typeface="Segoe UI" panose="020B0502040204020203" pitchFamily="34" charset="0"/>
                      <a:ea typeface="Segoe UI" panose="020B0502040204020203" pitchFamily="34" charset="0"/>
                      <a:cs typeface="Segoe UI" panose="020B0502040204020203" pitchFamily="34" charset="0"/>
                    </a:rPr>
                    <a:t>Documento </a:t>
                  </a:r>
                  <a:r>
                    <a:rPr lang="pt-BR" sz="2000" b="1" dirty="0">
                      <a:latin typeface="Segoe UI" panose="020B0502040204020203" pitchFamily="34" charset="0"/>
                      <a:ea typeface="Segoe UI" panose="020B0502040204020203" pitchFamily="34" charset="0"/>
                      <a:cs typeface="Segoe UI" panose="020B0502040204020203" pitchFamily="34" charset="0"/>
                    </a:rPr>
                    <a:t>emitido pela Secretaria de </a:t>
                  </a:r>
                  <a:r>
                    <a:rPr lang="pt-BR" sz="2000" b="1" dirty="0" smtClean="0">
                      <a:latin typeface="Segoe UI" panose="020B0502040204020203" pitchFamily="34" charset="0"/>
                      <a:ea typeface="Segoe UI" panose="020B0502040204020203" pitchFamily="34" charset="0"/>
                      <a:cs typeface="Segoe UI" panose="020B0502040204020203" pitchFamily="34" charset="0"/>
                    </a:rPr>
                    <a:t>Regime Próprio e Complementar </a:t>
                  </a:r>
                  <a:r>
                    <a:rPr lang="pt-BR" sz="2000" dirty="0" smtClean="0">
                      <a:latin typeface="Segoe UI" panose="020B0502040204020203" pitchFamily="34" charset="0"/>
                      <a:ea typeface="Segoe UI" panose="020B0502040204020203" pitchFamily="34" charset="0"/>
                      <a:cs typeface="Segoe UI" panose="020B0502040204020203" pitchFamily="34" charset="0"/>
                    </a:rPr>
                    <a:t>com </a:t>
                  </a:r>
                  <a:r>
                    <a:rPr lang="pt-BR" sz="2000" dirty="0">
                      <a:latin typeface="Segoe UI" panose="020B0502040204020203" pitchFamily="34" charset="0"/>
                      <a:ea typeface="Segoe UI" panose="020B0502040204020203" pitchFamily="34" charset="0"/>
                      <a:cs typeface="Segoe UI" panose="020B0502040204020203" pitchFamily="34" charset="0"/>
                    </a:rPr>
                    <a:t>a </a:t>
                  </a:r>
                  <a:r>
                    <a:rPr lang="pt-BR" sz="2000" b="1" dirty="0">
                      <a:solidFill>
                        <a:schemeClr val="accent5">
                          <a:lumMod val="50000"/>
                        </a:schemeClr>
                      </a:solidFill>
                      <a:latin typeface="Segoe UI" panose="020B0502040204020203" pitchFamily="34" charset="0"/>
                      <a:ea typeface="Segoe UI" panose="020B0502040204020203" pitchFamily="34" charset="0"/>
                      <a:cs typeface="Segoe UI" panose="020B0502040204020203" pitchFamily="34" charset="0"/>
                    </a:rPr>
                    <a:t>finalidade de atestar o cumprimento dos critérios e exigências </a:t>
                  </a:r>
                  <a:r>
                    <a:rPr lang="pt-BR" sz="2000" dirty="0">
                      <a:latin typeface="Segoe UI" panose="020B0502040204020203" pitchFamily="34" charset="0"/>
                      <a:ea typeface="Segoe UI" panose="020B0502040204020203" pitchFamily="34" charset="0"/>
                      <a:cs typeface="Segoe UI" panose="020B0502040204020203" pitchFamily="34" charset="0"/>
                    </a:rPr>
                    <a:t>estabelecidos </a:t>
                  </a:r>
                  <a:r>
                    <a:rPr lang="pt-BR" sz="2000" b="1" dirty="0">
                      <a:latin typeface="Segoe UI" panose="020B0502040204020203" pitchFamily="34" charset="0"/>
                      <a:ea typeface="Segoe UI" panose="020B0502040204020203" pitchFamily="34" charset="0"/>
                      <a:cs typeface="Segoe UI" panose="020B0502040204020203" pitchFamily="34" charset="0"/>
                    </a:rPr>
                    <a:t>na Lei nº 9.717/1998. </a:t>
                  </a:r>
                  <a:r>
                    <a:rPr lang="pt-BR" sz="2000" dirty="0">
                      <a:latin typeface="Segoe UI" panose="020B0502040204020203" pitchFamily="34" charset="0"/>
                      <a:ea typeface="Segoe UI" panose="020B0502040204020203" pitchFamily="34" charset="0"/>
                      <a:cs typeface="Segoe UI" panose="020B0502040204020203" pitchFamily="34" charset="0"/>
                    </a:rPr>
                    <a:t>(auditoria indireta).</a:t>
                  </a:r>
                </a:p>
              </p:txBody>
            </p:sp>
          </p:grpSp>
          <p:grpSp>
            <p:nvGrpSpPr>
              <p:cNvPr id="52" name="Grupo 51"/>
              <p:cNvGrpSpPr/>
              <p:nvPr/>
            </p:nvGrpSpPr>
            <p:grpSpPr>
              <a:xfrm>
                <a:off x="7736331" y="5105400"/>
                <a:ext cx="3382380" cy="1440000"/>
                <a:chOff x="8572394" y="1369577"/>
                <a:chExt cx="3382380" cy="1440000"/>
              </a:xfrm>
            </p:grpSpPr>
            <p:grpSp>
              <p:nvGrpSpPr>
                <p:cNvPr id="54" name="Grupo 53"/>
                <p:cNvGrpSpPr/>
                <p:nvPr/>
              </p:nvGrpSpPr>
              <p:grpSpPr>
                <a:xfrm>
                  <a:off x="8572394" y="1369577"/>
                  <a:ext cx="1440000" cy="1440000"/>
                  <a:chOff x="8572394" y="1369577"/>
                  <a:chExt cx="1440000" cy="1440000"/>
                </a:xfrm>
              </p:grpSpPr>
              <p:pic>
                <p:nvPicPr>
                  <p:cNvPr id="61" name="Imagem 60"/>
                  <p:cNvPicPr>
                    <a:picLocks noChangeAspect="1"/>
                  </p:cNvPicPr>
                  <p:nvPr/>
                </p:nvPicPr>
                <p:blipFill>
                  <a:blip r:embed="rId8" cstate="print">
                    <a:duotone>
                      <a:schemeClr val="accent6">
                        <a:shade val="45000"/>
                        <a:satMod val="135000"/>
                      </a:schemeClr>
                      <a:prstClr val="white"/>
                    </a:duotone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8908007" y="1640437"/>
                    <a:ext cx="898281" cy="898281"/>
                  </a:xfrm>
                  <a:prstGeom prst="rect">
                    <a:avLst/>
                  </a:prstGeom>
                </p:spPr>
              </p:pic>
              <p:sp>
                <p:nvSpPr>
                  <p:cNvPr id="62" name="Elipse 61"/>
                  <p:cNvSpPr/>
                  <p:nvPr/>
                </p:nvSpPr>
                <p:spPr>
                  <a:xfrm>
                    <a:off x="8572394" y="1369577"/>
                    <a:ext cx="1440000" cy="1440000"/>
                  </a:xfrm>
                  <a:prstGeom prst="ellipse">
                    <a:avLst/>
                  </a:prstGeom>
                  <a:noFill/>
                  <a:ln w="28575">
                    <a:solidFill>
                      <a:schemeClr val="accent6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pt-BR"/>
                  </a:p>
                </p:txBody>
              </p:sp>
            </p:grpSp>
            <p:grpSp>
              <p:nvGrpSpPr>
                <p:cNvPr id="55" name="Grupo 54"/>
                <p:cNvGrpSpPr/>
                <p:nvPr/>
              </p:nvGrpSpPr>
              <p:grpSpPr>
                <a:xfrm>
                  <a:off x="10106422" y="1369577"/>
                  <a:ext cx="1848352" cy="1314510"/>
                  <a:chOff x="10106422" y="1369577"/>
                  <a:chExt cx="1848352" cy="1314510"/>
                </a:xfrm>
              </p:grpSpPr>
              <p:sp>
                <p:nvSpPr>
                  <p:cNvPr id="56" name="Retângulo 55"/>
                  <p:cNvSpPr/>
                  <p:nvPr/>
                </p:nvSpPr>
                <p:spPr>
                  <a:xfrm>
                    <a:off x="10183123" y="1369577"/>
                    <a:ext cx="1754838" cy="535531"/>
                  </a:xfrm>
                  <a:prstGeom prst="rect">
                    <a:avLst/>
                  </a:prstGeom>
                </p:spPr>
                <p:txBody>
                  <a:bodyPr wrap="square">
                    <a:spAutoFit/>
                  </a:bodyPr>
                  <a:lstStyle/>
                  <a:p>
                    <a:pPr algn="ctr">
                      <a:lnSpc>
                        <a:spcPct val="120000"/>
                      </a:lnSpc>
                    </a:pPr>
                    <a:r>
                      <a:rPr lang="pt-BR" sz="2400" b="1" dirty="0">
                        <a:solidFill>
                          <a:srgbClr val="49702E"/>
                        </a:solidFill>
                        <a:latin typeface="Segoe UI" panose="020B0502040204020203" pitchFamily="34" charset="0"/>
                        <a:ea typeface="Segoe UI" panose="020B0502040204020203" pitchFamily="34" charset="0"/>
                        <a:cs typeface="Segoe UI" panose="020B0502040204020203" pitchFamily="34" charset="0"/>
                      </a:rPr>
                      <a:t>VALIDADE</a:t>
                    </a:r>
                  </a:p>
                </p:txBody>
              </p:sp>
              <p:grpSp>
                <p:nvGrpSpPr>
                  <p:cNvPr id="57" name="Grupo 56"/>
                  <p:cNvGrpSpPr/>
                  <p:nvPr/>
                </p:nvGrpSpPr>
                <p:grpSpPr>
                  <a:xfrm>
                    <a:off x="10106422" y="1750577"/>
                    <a:ext cx="1848352" cy="933510"/>
                    <a:chOff x="2278845" y="2601817"/>
                    <a:chExt cx="1848352" cy="933510"/>
                  </a:xfrm>
                </p:grpSpPr>
                <p:sp>
                  <p:nvSpPr>
                    <p:cNvPr id="59" name="CaixaDeTexto 58"/>
                    <p:cNvSpPr txBox="1"/>
                    <p:nvPr/>
                  </p:nvSpPr>
                  <p:spPr>
                    <a:xfrm>
                      <a:off x="2278845" y="2601817"/>
                      <a:ext cx="1771650" cy="707886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pPr algn="ctr"/>
                      <a:r>
                        <a:rPr lang="pt-BR" sz="4000" b="1" dirty="0">
                          <a:solidFill>
                            <a:srgbClr val="FF0000"/>
                          </a:solidFill>
                          <a:latin typeface="Segoe UI" panose="020B0502040204020203" pitchFamily="34" charset="0"/>
                          <a:ea typeface="Segoe UI" panose="020B0502040204020203" pitchFamily="34" charset="0"/>
                          <a:cs typeface="Segoe UI" panose="020B0502040204020203" pitchFamily="34" charset="0"/>
                        </a:rPr>
                        <a:t>180</a:t>
                      </a:r>
                    </a:p>
                  </p:txBody>
                </p:sp>
                <p:sp>
                  <p:nvSpPr>
                    <p:cNvPr id="60" name="CaixaDeTexto 59"/>
                    <p:cNvSpPr txBox="1"/>
                    <p:nvPr/>
                  </p:nvSpPr>
                  <p:spPr>
                    <a:xfrm>
                      <a:off x="2355547" y="3135217"/>
                      <a:ext cx="1771650" cy="400110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pPr algn="ctr"/>
                      <a:r>
                        <a:rPr lang="pt-BR" sz="2000" b="1" dirty="0">
                          <a:solidFill>
                            <a:srgbClr val="FF0000"/>
                          </a:solidFill>
                          <a:latin typeface="Segoe UI" panose="020B0502040204020203" pitchFamily="34" charset="0"/>
                          <a:ea typeface="Segoe UI" panose="020B0502040204020203" pitchFamily="34" charset="0"/>
                          <a:cs typeface="Segoe UI" panose="020B0502040204020203" pitchFamily="34" charset="0"/>
                        </a:rPr>
                        <a:t>Dias</a:t>
                      </a:r>
                    </a:p>
                  </p:txBody>
                </p:sp>
              </p:grpSp>
            </p:grpSp>
          </p:grpSp>
          <p:sp>
            <p:nvSpPr>
              <p:cNvPr id="53" name="Retângulo 52"/>
              <p:cNvSpPr/>
              <p:nvPr/>
            </p:nvSpPr>
            <p:spPr>
              <a:xfrm>
                <a:off x="6355706" y="3886200"/>
                <a:ext cx="5797930" cy="156966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20000"/>
                  </a:lnSpc>
                </a:pPr>
                <a:r>
                  <a:rPr lang="pt-BR" sz="2000" dirty="0">
                    <a:latin typeface="Segoe UI" panose="020B0502040204020203" pitchFamily="34" charset="0"/>
                    <a:ea typeface="Segoe UI" panose="020B0502040204020203" pitchFamily="34" charset="0"/>
                    <a:cs typeface="Segoe UI" panose="020B0502040204020203" pitchFamily="34" charset="0"/>
                  </a:rPr>
                  <a:t>Atesta, portanto, que o </a:t>
                </a:r>
                <a:r>
                  <a:rPr lang="pt-BR" sz="2000" b="1" dirty="0">
                    <a:latin typeface="Segoe UI" panose="020B0502040204020203" pitchFamily="34" charset="0"/>
                    <a:ea typeface="Segoe UI" panose="020B0502040204020203" pitchFamily="34" charset="0"/>
                    <a:cs typeface="Segoe UI" panose="020B0502040204020203" pitchFamily="34" charset="0"/>
                  </a:rPr>
                  <a:t>RPPS segue normas de boa gestão</a:t>
                </a:r>
                <a:r>
                  <a:rPr lang="pt-BR" sz="2000" dirty="0">
                    <a:latin typeface="Segoe UI" panose="020B0502040204020203" pitchFamily="34" charset="0"/>
                    <a:ea typeface="Segoe UI" panose="020B0502040204020203" pitchFamily="34" charset="0"/>
                    <a:cs typeface="Segoe UI" panose="020B0502040204020203" pitchFamily="34" charset="0"/>
                  </a:rPr>
                  <a:t>, de forma a assegurar o pagamento dos benefícios previdenciários aos seus segurados.</a:t>
                </a:r>
              </a:p>
            </p:txBody>
          </p:sp>
        </p:grpSp>
      </p:grpSp>
      <p:grpSp>
        <p:nvGrpSpPr>
          <p:cNvPr id="15" name="Grupo 14"/>
          <p:cNvGrpSpPr/>
          <p:nvPr/>
        </p:nvGrpSpPr>
        <p:grpSpPr>
          <a:xfrm>
            <a:off x="6132821" y="252195"/>
            <a:ext cx="5821562" cy="618712"/>
            <a:chOff x="6141838" y="166962"/>
            <a:chExt cx="5821562" cy="618712"/>
          </a:xfrm>
          <a:solidFill>
            <a:schemeClr val="bg2">
              <a:lumMod val="90000"/>
            </a:schemeClr>
          </a:solidFill>
        </p:grpSpPr>
        <p:sp>
          <p:nvSpPr>
            <p:cNvPr id="67" name="Retângulo 66"/>
            <p:cNvSpPr/>
            <p:nvPr/>
          </p:nvSpPr>
          <p:spPr>
            <a:xfrm>
              <a:off x="6141838" y="166962"/>
              <a:ext cx="5821562" cy="618712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dirty="0"/>
            </a:p>
          </p:txBody>
        </p:sp>
        <p:sp>
          <p:nvSpPr>
            <p:cNvPr id="68" name="CaixaDeTexto 67"/>
            <p:cNvSpPr txBox="1"/>
            <p:nvPr/>
          </p:nvSpPr>
          <p:spPr>
            <a:xfrm>
              <a:off x="6248400" y="229747"/>
              <a:ext cx="5714961" cy="523220"/>
            </a:xfrm>
            <a:prstGeom prst="rect">
              <a:avLst/>
            </a:prstGeom>
            <a:grpFill/>
          </p:spPr>
          <p:txBody>
            <a:bodyPr wrap="square" rtlCol="0" anchor="ctr">
              <a:spAutoFit/>
            </a:bodyPr>
            <a:lstStyle/>
            <a:p>
              <a:r>
                <a:rPr lang="pt-BR" sz="2600" b="1" dirty="0">
                  <a:solidFill>
                    <a:srgbClr val="4E022C"/>
                  </a:solidFill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rPr>
                <a:t>CRP</a:t>
              </a:r>
              <a:r>
                <a:rPr lang="pt-BR" sz="2800" b="1" dirty="0">
                  <a:solidFill>
                    <a:srgbClr val="4E022C"/>
                  </a:solidFill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rPr>
                <a:t> </a:t>
              </a:r>
              <a:r>
                <a:rPr lang="pt-BR" sz="1200" b="1" dirty="0">
                  <a:solidFill>
                    <a:srgbClr val="4E022C"/>
                  </a:solidFill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rPr>
                <a:t>–</a:t>
              </a:r>
              <a:r>
                <a:rPr lang="pt-BR" sz="2800" b="1" dirty="0">
                  <a:solidFill>
                    <a:srgbClr val="4E022C"/>
                  </a:solidFill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rPr>
                <a:t> </a:t>
              </a:r>
              <a:r>
                <a:rPr lang="pt-BR" b="1" dirty="0">
                  <a:solidFill>
                    <a:srgbClr val="4E022C"/>
                  </a:solidFill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rPr>
                <a:t>Certificado de Regularidade Previdenciária 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787462526"/>
      </p:ext>
    </p:extLst>
  </p:cSld>
  <p:clrMapOvr>
    <a:masterClrMapping/>
  </p:clrMapOvr>
  <p:transition spd="med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50"/>
                            </p:stCondLst>
                            <p:childTnLst>
                              <p:par>
                                <p:cTn id="11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750"/>
                            </p:stCondLst>
                            <p:childTnLst>
                              <p:par>
                                <p:cTn id="14" presetID="1" presetClass="entr" presetSubtype="0" fill="hold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000"/>
                            </p:stCondLst>
                            <p:childTnLst>
                              <p:par>
                                <p:cTn id="21" presetID="1" presetClass="entr" presetSubtype="0" fill="hold" nodeType="after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Retângulo 57"/>
          <p:cNvSpPr/>
          <p:nvPr/>
        </p:nvSpPr>
        <p:spPr>
          <a:xfrm>
            <a:off x="203200" y="197807"/>
            <a:ext cx="11988800" cy="673100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9" name="Retângulo 8"/>
          <p:cNvSpPr/>
          <p:nvPr/>
        </p:nvSpPr>
        <p:spPr>
          <a:xfrm>
            <a:off x="0" y="1"/>
            <a:ext cx="419100" cy="6857999"/>
          </a:xfrm>
          <a:prstGeom prst="rect">
            <a:avLst/>
          </a:prstGeom>
          <a:solidFill>
            <a:srgbClr val="00A24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1" name="CaixaDeTexto 10"/>
          <p:cNvSpPr txBox="1"/>
          <p:nvPr/>
        </p:nvSpPr>
        <p:spPr>
          <a:xfrm>
            <a:off x="419100" y="266444"/>
            <a:ext cx="117729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b="1" dirty="0">
                <a:solidFill>
                  <a:srgbClr val="4E022C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PRÓ-GESTÃO RPPS</a:t>
            </a:r>
          </a:p>
        </p:txBody>
      </p:sp>
      <p:grpSp>
        <p:nvGrpSpPr>
          <p:cNvPr id="36" name="Grupo 35"/>
          <p:cNvGrpSpPr/>
          <p:nvPr/>
        </p:nvGrpSpPr>
        <p:grpSpPr>
          <a:xfrm>
            <a:off x="838200" y="1223964"/>
            <a:ext cx="5943600" cy="2292531"/>
            <a:chOff x="493356" y="1156566"/>
            <a:chExt cx="8587588" cy="1710355"/>
          </a:xfrm>
        </p:grpSpPr>
        <p:sp>
          <p:nvSpPr>
            <p:cNvPr id="7" name="Retângulo 6"/>
            <p:cNvSpPr/>
            <p:nvPr/>
          </p:nvSpPr>
          <p:spPr>
            <a:xfrm>
              <a:off x="493356" y="1156566"/>
              <a:ext cx="8587588" cy="1710355"/>
            </a:xfrm>
            <a:prstGeom prst="rect">
              <a:avLst/>
            </a:prstGeom>
            <a:solidFill>
              <a:srgbClr val="EBFAFF"/>
            </a:solidFill>
            <a:ln>
              <a:solidFill>
                <a:schemeClr val="accent1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dirty="0"/>
            </a:p>
          </p:txBody>
        </p:sp>
        <p:grpSp>
          <p:nvGrpSpPr>
            <p:cNvPr id="21" name="Grupo 20"/>
            <p:cNvGrpSpPr/>
            <p:nvPr/>
          </p:nvGrpSpPr>
          <p:grpSpPr>
            <a:xfrm>
              <a:off x="509238" y="1286601"/>
              <a:ext cx="8571706" cy="1446596"/>
              <a:chOff x="509238" y="1286601"/>
              <a:chExt cx="8571706" cy="1446596"/>
            </a:xfrm>
          </p:grpSpPr>
          <p:sp>
            <p:nvSpPr>
              <p:cNvPr id="2" name="Retângulo 1"/>
              <p:cNvSpPr/>
              <p:nvPr/>
            </p:nvSpPr>
            <p:spPr>
              <a:xfrm>
                <a:off x="2066480" y="1286601"/>
                <a:ext cx="7014464" cy="144659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20000"/>
                  </a:lnSpc>
                </a:pPr>
                <a:r>
                  <a:rPr lang="pt-BR" sz="2000" b="1" dirty="0">
                    <a:solidFill>
                      <a:schemeClr val="accent5">
                        <a:lumMod val="50000"/>
                      </a:schemeClr>
                    </a:solidFill>
                    <a:latin typeface="Segoe UI" panose="020B0502040204020203" pitchFamily="34" charset="0"/>
                    <a:ea typeface="Segoe UI" panose="020B0502040204020203" pitchFamily="34" charset="0"/>
                    <a:cs typeface="Segoe UI" panose="020B0502040204020203" pitchFamily="34" charset="0"/>
                  </a:rPr>
                  <a:t>Programa de Certificação Institucional e Modernização da Gestão </a:t>
                </a:r>
                <a:r>
                  <a:rPr lang="pt-BR" sz="2000" b="1" dirty="0">
                    <a:latin typeface="Segoe UI" panose="020B0502040204020203" pitchFamily="34" charset="0"/>
                    <a:ea typeface="Segoe UI" panose="020B0502040204020203" pitchFamily="34" charset="0"/>
                    <a:cs typeface="Segoe UI" panose="020B0502040204020203" pitchFamily="34" charset="0"/>
                  </a:rPr>
                  <a:t>dos Regimes Próprios de Previdência Social </a:t>
                </a:r>
                <a:r>
                  <a:rPr lang="pt-BR" sz="2000" dirty="0">
                    <a:latin typeface="Segoe UI" panose="020B0502040204020203" pitchFamily="34" charset="0"/>
                    <a:ea typeface="Segoe UI" panose="020B0502040204020203" pitchFamily="34" charset="0"/>
                    <a:cs typeface="Segoe UI" panose="020B0502040204020203" pitchFamily="34" charset="0"/>
                  </a:rPr>
                  <a:t>da União, dos Estados, do Distrito Federal e dos Municípios;</a:t>
                </a:r>
              </a:p>
            </p:txBody>
          </p:sp>
          <p:pic>
            <p:nvPicPr>
              <p:cNvPr id="17" name="Imagem 16"/>
              <p:cNvPicPr>
                <a:picLocks noChangeAspect="1"/>
              </p:cNvPicPr>
              <p:nvPr/>
            </p:nvPicPr>
            <p:blipFill>
              <a:blip r:embed="rId3" cstate="print">
                <a:duotone>
                  <a:schemeClr val="accent5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09238" y="1543626"/>
                <a:ext cx="1541361" cy="936233"/>
              </a:xfrm>
              <a:prstGeom prst="rect">
                <a:avLst/>
              </a:prstGeom>
            </p:spPr>
          </p:pic>
        </p:grpSp>
      </p:grpSp>
      <p:grpSp>
        <p:nvGrpSpPr>
          <p:cNvPr id="41" name="Grupo 40"/>
          <p:cNvGrpSpPr/>
          <p:nvPr/>
        </p:nvGrpSpPr>
        <p:grpSpPr>
          <a:xfrm>
            <a:off x="850701" y="3839465"/>
            <a:ext cx="5932608" cy="2637536"/>
            <a:chOff x="352726" y="2807313"/>
            <a:chExt cx="6907195" cy="2637536"/>
          </a:xfrm>
        </p:grpSpPr>
        <p:sp>
          <p:nvSpPr>
            <p:cNvPr id="18" name="Retângulo 17"/>
            <p:cNvSpPr/>
            <p:nvPr/>
          </p:nvSpPr>
          <p:spPr>
            <a:xfrm>
              <a:off x="352726" y="2807313"/>
              <a:ext cx="6907195" cy="2637536"/>
            </a:xfrm>
            <a:prstGeom prst="rect">
              <a:avLst/>
            </a:prstGeom>
            <a:solidFill>
              <a:srgbClr val="FDF3ED"/>
            </a:solidFill>
            <a:ln>
              <a:solidFill>
                <a:schemeClr val="accent2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dirty="0"/>
            </a:p>
          </p:txBody>
        </p:sp>
        <p:grpSp>
          <p:nvGrpSpPr>
            <p:cNvPr id="40" name="Grupo 39"/>
            <p:cNvGrpSpPr/>
            <p:nvPr/>
          </p:nvGrpSpPr>
          <p:grpSpPr>
            <a:xfrm>
              <a:off x="529339" y="2976367"/>
              <a:ext cx="6640108" cy="2327749"/>
              <a:chOff x="529339" y="2976367"/>
              <a:chExt cx="6640108" cy="2327749"/>
            </a:xfrm>
          </p:grpSpPr>
          <p:grpSp>
            <p:nvGrpSpPr>
              <p:cNvPr id="39" name="Grupo 38"/>
              <p:cNvGrpSpPr/>
              <p:nvPr/>
            </p:nvGrpSpPr>
            <p:grpSpPr>
              <a:xfrm>
                <a:off x="1283365" y="2976367"/>
                <a:ext cx="2965092" cy="461665"/>
                <a:chOff x="1283365" y="2976367"/>
                <a:chExt cx="2965092" cy="461665"/>
              </a:xfrm>
            </p:grpSpPr>
            <p:sp>
              <p:nvSpPr>
                <p:cNvPr id="19" name="CaixaDeTexto 18"/>
                <p:cNvSpPr txBox="1"/>
                <p:nvPr/>
              </p:nvSpPr>
              <p:spPr>
                <a:xfrm>
                  <a:off x="1816342" y="2976367"/>
                  <a:ext cx="2432115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pt-BR" sz="2400" b="1" dirty="0">
                      <a:solidFill>
                        <a:srgbClr val="95440D"/>
                      </a:solidFill>
                      <a:latin typeface="Segoe UI" panose="020B0502040204020203" pitchFamily="34" charset="0"/>
                      <a:ea typeface="Segoe UI" panose="020B0502040204020203" pitchFamily="34" charset="0"/>
                      <a:cs typeface="Segoe UI" panose="020B0502040204020203" pitchFamily="34" charset="0"/>
                    </a:rPr>
                    <a:t>OBJETIVO</a:t>
                  </a:r>
                </a:p>
              </p:txBody>
            </p:sp>
            <p:pic>
              <p:nvPicPr>
                <p:cNvPr id="20" name="Imagem 19"/>
                <p:cNvPicPr>
                  <a:picLocks noChangeAspect="1"/>
                </p:cNvPicPr>
                <p:nvPr/>
              </p:nvPicPr>
              <p:blipFill>
                <a:blip r:embed="rId4" cstate="print">
                  <a:duotone>
                    <a:schemeClr val="accent2">
                      <a:shade val="45000"/>
                      <a:satMod val="135000"/>
                    </a:schemeClr>
                    <a:prstClr val="white"/>
                  </a:duoton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283365" y="2999814"/>
                  <a:ext cx="430516" cy="430516"/>
                </a:xfrm>
                <a:prstGeom prst="rect">
                  <a:avLst/>
                </a:prstGeom>
              </p:spPr>
            </p:pic>
          </p:grpSp>
          <p:sp>
            <p:nvSpPr>
              <p:cNvPr id="10" name="Retângulo 9"/>
              <p:cNvSpPr/>
              <p:nvPr/>
            </p:nvSpPr>
            <p:spPr>
              <a:xfrm>
                <a:off x="529339" y="3365124"/>
                <a:ext cx="6640108" cy="193899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20000"/>
                  </a:lnSpc>
                </a:pPr>
                <a:r>
                  <a:rPr lang="pt-BR" sz="2000" b="1" dirty="0">
                    <a:latin typeface="Segoe UI" panose="020B0502040204020203" pitchFamily="34" charset="0"/>
                    <a:ea typeface="Segoe UI" panose="020B0502040204020203" pitchFamily="34" charset="0"/>
                    <a:cs typeface="Segoe UI" panose="020B0502040204020203" pitchFamily="34" charset="0"/>
                  </a:rPr>
                  <a:t>Incentivar os RPPS </a:t>
                </a:r>
                <a:r>
                  <a:rPr lang="pt-BR" sz="2000" b="1" dirty="0">
                    <a:solidFill>
                      <a:schemeClr val="accent2">
                        <a:lumMod val="50000"/>
                      </a:schemeClr>
                    </a:solidFill>
                    <a:latin typeface="Segoe UI" panose="020B0502040204020203" pitchFamily="34" charset="0"/>
                    <a:ea typeface="Segoe UI" panose="020B0502040204020203" pitchFamily="34" charset="0"/>
                    <a:cs typeface="Segoe UI" panose="020B0502040204020203" pitchFamily="34" charset="0"/>
                  </a:rPr>
                  <a:t>a adotarem melhores práticas de gestão previdenciária</a:t>
                </a:r>
                <a:r>
                  <a:rPr lang="pt-BR" sz="2000" dirty="0">
                    <a:latin typeface="Segoe UI" panose="020B0502040204020203" pitchFamily="34" charset="0"/>
                    <a:ea typeface="Segoe UI" panose="020B0502040204020203" pitchFamily="34" charset="0"/>
                    <a:cs typeface="Segoe UI" panose="020B0502040204020203" pitchFamily="34" charset="0"/>
                  </a:rPr>
                  <a:t>, que proporcionem maior controle de seus ativos e passivos e mais transparência no relacionamento com os segurados e a sociedade.</a:t>
                </a:r>
              </a:p>
            </p:txBody>
          </p:sp>
        </p:grpSp>
      </p:grpSp>
      <p:pic>
        <p:nvPicPr>
          <p:cNvPr id="3" name="Imagem 2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60"/>
          <a:stretch/>
        </p:blipFill>
        <p:spPr>
          <a:xfrm>
            <a:off x="7337143" y="1145538"/>
            <a:ext cx="3940457" cy="5561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5223163"/>
      </p:ext>
    </p:extLst>
  </p:cSld>
  <p:clrMapOvr>
    <a:masterClrMapping/>
  </p:clrMapOvr>
  <p:transition spd="med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Escritório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Escritório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Escritório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5576</TotalTime>
  <Words>3741</Words>
  <Application>Microsoft Office PowerPoint</Application>
  <PresentationFormat>Widescreen</PresentationFormat>
  <Paragraphs>738</Paragraphs>
  <Slides>61</Slides>
  <Notes>57</Notes>
  <HiddenSlides>2</HiddenSlides>
  <MMClips>0</MMClips>
  <ScaleCrop>false</ScaleCrop>
  <HeadingPairs>
    <vt:vector size="6" baseType="variant">
      <vt:variant>
        <vt:lpstr>Fontes usadas</vt:lpstr>
      </vt:variant>
      <vt:variant>
        <vt:i4>7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61</vt:i4>
      </vt:variant>
    </vt:vector>
  </HeadingPairs>
  <TitlesOfParts>
    <vt:vector size="69" baseType="lpstr">
      <vt:lpstr>Arial</vt:lpstr>
      <vt:lpstr>Arial</vt:lpstr>
      <vt:lpstr>Calibri</vt:lpstr>
      <vt:lpstr>Calibri Light</vt:lpstr>
      <vt:lpstr>Courier New</vt:lpstr>
      <vt:lpstr>Segoe UI</vt:lpstr>
      <vt:lpstr>Times New Roman</vt:lpstr>
      <vt:lpstr>Tema do Office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ESPÉCIE DE BENEFÍCIOS</dc:title>
  <dc:creator>isabela</dc:creator>
  <cp:lastModifiedBy>THAINA_OLIVEIRA_DA_SILVA</cp:lastModifiedBy>
  <cp:revision>472</cp:revision>
  <cp:lastPrinted>2023-08-15T19:39:46Z</cp:lastPrinted>
  <dcterms:created xsi:type="dcterms:W3CDTF">2021-04-20T17:08:07Z</dcterms:created>
  <dcterms:modified xsi:type="dcterms:W3CDTF">2023-10-19T18:30:38Z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LastSaved">
    <vt:filetime>2021-04-20T00:00:00Z</vt:filetime>
  </property>
</Properties>
</file>